
<file path=[Content_Types].xml><?xml version="1.0" encoding="utf-8"?>
<Types xmlns="http://schemas.openxmlformats.org/package/2006/content-types">
  <Default Extension="gif" ContentType="image/gif"/>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0" r:id="rId2"/>
  </p:sldMasterIdLst>
  <p:notesMasterIdLst>
    <p:notesMasterId r:id="rId118"/>
  </p:notesMasterIdLst>
  <p:handoutMasterIdLst>
    <p:handoutMasterId r:id="rId119"/>
  </p:handoutMasterIdLst>
  <p:sldIdLst>
    <p:sldId id="461" r:id="rId3"/>
    <p:sldId id="326" r:id="rId4"/>
    <p:sldId id="454" r:id="rId5"/>
    <p:sldId id="430" r:id="rId6"/>
    <p:sldId id="276" r:id="rId7"/>
    <p:sldId id="279" r:id="rId8"/>
    <p:sldId id="289" r:id="rId9"/>
    <p:sldId id="431" r:id="rId10"/>
    <p:sldId id="438" r:id="rId11"/>
    <p:sldId id="329" r:id="rId12"/>
    <p:sldId id="330" r:id="rId13"/>
    <p:sldId id="327" r:id="rId14"/>
    <p:sldId id="328" r:id="rId15"/>
    <p:sldId id="331" r:id="rId16"/>
    <p:sldId id="333" r:id="rId17"/>
    <p:sldId id="260" r:id="rId18"/>
    <p:sldId id="261" r:id="rId19"/>
    <p:sldId id="335" r:id="rId20"/>
    <p:sldId id="334" r:id="rId21"/>
    <p:sldId id="262" r:id="rId22"/>
    <p:sldId id="336" r:id="rId23"/>
    <p:sldId id="341" r:id="rId24"/>
    <p:sldId id="263" r:id="rId25"/>
    <p:sldId id="337" r:id="rId26"/>
    <p:sldId id="338" r:id="rId27"/>
    <p:sldId id="339" r:id="rId28"/>
    <p:sldId id="340" r:id="rId29"/>
    <p:sldId id="342" r:id="rId30"/>
    <p:sldId id="264" r:id="rId31"/>
    <p:sldId id="343" r:id="rId32"/>
    <p:sldId id="344" r:id="rId33"/>
    <p:sldId id="371" r:id="rId34"/>
    <p:sldId id="372" r:id="rId35"/>
    <p:sldId id="373" r:id="rId36"/>
    <p:sldId id="346" r:id="rId37"/>
    <p:sldId id="350" r:id="rId38"/>
    <p:sldId id="347" r:id="rId39"/>
    <p:sldId id="348" r:id="rId40"/>
    <p:sldId id="349" r:id="rId41"/>
    <p:sldId id="351" r:id="rId42"/>
    <p:sldId id="352" r:id="rId43"/>
    <p:sldId id="353" r:id="rId44"/>
    <p:sldId id="354" r:id="rId45"/>
    <p:sldId id="355" r:id="rId46"/>
    <p:sldId id="357" r:id="rId47"/>
    <p:sldId id="359" r:id="rId48"/>
    <p:sldId id="362" r:id="rId49"/>
    <p:sldId id="364" r:id="rId50"/>
    <p:sldId id="365" r:id="rId51"/>
    <p:sldId id="367" r:id="rId52"/>
    <p:sldId id="368" r:id="rId53"/>
    <p:sldId id="369" r:id="rId54"/>
    <p:sldId id="370" r:id="rId55"/>
    <p:sldId id="374" r:id="rId56"/>
    <p:sldId id="376" r:id="rId57"/>
    <p:sldId id="377" r:id="rId58"/>
    <p:sldId id="378" r:id="rId59"/>
    <p:sldId id="381" r:id="rId60"/>
    <p:sldId id="382" r:id="rId61"/>
    <p:sldId id="383" r:id="rId62"/>
    <p:sldId id="459" r:id="rId63"/>
    <p:sldId id="403" r:id="rId64"/>
    <p:sldId id="404" r:id="rId65"/>
    <p:sldId id="399" r:id="rId66"/>
    <p:sldId id="401" r:id="rId67"/>
    <p:sldId id="402" r:id="rId68"/>
    <p:sldId id="465" r:id="rId69"/>
    <p:sldId id="464" r:id="rId70"/>
    <p:sldId id="385" r:id="rId71"/>
    <p:sldId id="387" r:id="rId72"/>
    <p:sldId id="390" r:id="rId73"/>
    <p:sldId id="391" r:id="rId74"/>
    <p:sldId id="392" r:id="rId75"/>
    <p:sldId id="393" r:id="rId76"/>
    <p:sldId id="466" r:id="rId77"/>
    <p:sldId id="467" r:id="rId78"/>
    <p:sldId id="265" r:id="rId79"/>
    <p:sldId id="458" r:id="rId80"/>
    <p:sldId id="455" r:id="rId81"/>
    <p:sldId id="396" r:id="rId82"/>
    <p:sldId id="397" r:id="rId83"/>
    <p:sldId id="398" r:id="rId84"/>
    <p:sldId id="439" r:id="rId85"/>
    <p:sldId id="442" r:id="rId86"/>
    <p:sldId id="443" r:id="rId87"/>
    <p:sldId id="444" r:id="rId88"/>
    <p:sldId id="405" r:id="rId89"/>
    <p:sldId id="407" r:id="rId90"/>
    <p:sldId id="408" r:id="rId91"/>
    <p:sldId id="409" r:id="rId92"/>
    <p:sldId id="410" r:id="rId93"/>
    <p:sldId id="411" r:id="rId94"/>
    <p:sldId id="412" r:id="rId95"/>
    <p:sldId id="413" r:id="rId96"/>
    <p:sldId id="414" r:id="rId97"/>
    <p:sldId id="415" r:id="rId98"/>
    <p:sldId id="416" r:id="rId99"/>
    <p:sldId id="417" r:id="rId100"/>
    <p:sldId id="418" r:id="rId101"/>
    <p:sldId id="419" r:id="rId102"/>
    <p:sldId id="420" r:id="rId103"/>
    <p:sldId id="421" r:id="rId104"/>
    <p:sldId id="422" r:id="rId105"/>
    <p:sldId id="460" r:id="rId106"/>
    <p:sldId id="425" r:id="rId107"/>
    <p:sldId id="320" r:id="rId108"/>
    <p:sldId id="321" r:id="rId109"/>
    <p:sldId id="322" r:id="rId110"/>
    <p:sldId id="323" r:id="rId111"/>
    <p:sldId id="324" r:id="rId112"/>
    <p:sldId id="325" r:id="rId113"/>
    <p:sldId id="426" r:id="rId114"/>
    <p:sldId id="427" r:id="rId115"/>
    <p:sldId id="445" r:id="rId116"/>
    <p:sldId id="462" r:id="rId117"/>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66"/>
    <a:srgbClr val="FFCC00"/>
    <a:srgbClr val="00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008" autoAdjust="0"/>
    <p:restoredTop sz="94228" autoAdjust="0"/>
  </p:normalViewPr>
  <p:slideViewPr>
    <p:cSldViewPr>
      <p:cViewPr varScale="1">
        <p:scale>
          <a:sx n="107" d="100"/>
          <a:sy n="107" d="100"/>
        </p:scale>
        <p:origin x="1542" y="7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4.xml"/><Relationship Id="rId117" Type="http://schemas.openxmlformats.org/officeDocument/2006/relationships/slide" Target="slides/slide115.xml"/><Relationship Id="rId21" Type="http://schemas.openxmlformats.org/officeDocument/2006/relationships/slide" Target="slides/slide19.xml"/><Relationship Id="rId42" Type="http://schemas.openxmlformats.org/officeDocument/2006/relationships/slide" Target="slides/slide40.xml"/><Relationship Id="rId47" Type="http://schemas.openxmlformats.org/officeDocument/2006/relationships/slide" Target="slides/slide45.xml"/><Relationship Id="rId63" Type="http://schemas.openxmlformats.org/officeDocument/2006/relationships/slide" Target="slides/slide61.xml"/><Relationship Id="rId68" Type="http://schemas.openxmlformats.org/officeDocument/2006/relationships/slide" Target="slides/slide66.xml"/><Relationship Id="rId84" Type="http://schemas.openxmlformats.org/officeDocument/2006/relationships/slide" Target="slides/slide82.xml"/><Relationship Id="rId89" Type="http://schemas.openxmlformats.org/officeDocument/2006/relationships/slide" Target="slides/slide87.xml"/><Relationship Id="rId112" Type="http://schemas.openxmlformats.org/officeDocument/2006/relationships/slide" Target="slides/slide110.xml"/><Relationship Id="rId16" Type="http://schemas.openxmlformats.org/officeDocument/2006/relationships/slide" Target="slides/slide14.xml"/><Relationship Id="rId107" Type="http://schemas.openxmlformats.org/officeDocument/2006/relationships/slide" Target="slides/slide105.xml"/><Relationship Id="rId11" Type="http://schemas.openxmlformats.org/officeDocument/2006/relationships/slide" Target="slides/slide9.xml"/><Relationship Id="rId32" Type="http://schemas.openxmlformats.org/officeDocument/2006/relationships/slide" Target="slides/slide30.xml"/><Relationship Id="rId37" Type="http://schemas.openxmlformats.org/officeDocument/2006/relationships/slide" Target="slides/slide35.xml"/><Relationship Id="rId53" Type="http://schemas.openxmlformats.org/officeDocument/2006/relationships/slide" Target="slides/slide51.xml"/><Relationship Id="rId58" Type="http://schemas.openxmlformats.org/officeDocument/2006/relationships/slide" Target="slides/slide56.xml"/><Relationship Id="rId74" Type="http://schemas.openxmlformats.org/officeDocument/2006/relationships/slide" Target="slides/slide72.xml"/><Relationship Id="rId79" Type="http://schemas.openxmlformats.org/officeDocument/2006/relationships/slide" Target="slides/slide77.xml"/><Relationship Id="rId102" Type="http://schemas.openxmlformats.org/officeDocument/2006/relationships/slide" Target="slides/slide100.xml"/><Relationship Id="rId123" Type="http://schemas.openxmlformats.org/officeDocument/2006/relationships/tableStyles" Target="tableStyles.xml"/><Relationship Id="rId5" Type="http://schemas.openxmlformats.org/officeDocument/2006/relationships/slide" Target="slides/slide3.xml"/><Relationship Id="rId61" Type="http://schemas.openxmlformats.org/officeDocument/2006/relationships/slide" Target="slides/slide59.xml"/><Relationship Id="rId82" Type="http://schemas.openxmlformats.org/officeDocument/2006/relationships/slide" Target="slides/slide80.xml"/><Relationship Id="rId90" Type="http://schemas.openxmlformats.org/officeDocument/2006/relationships/slide" Target="slides/slide88.xml"/><Relationship Id="rId95" Type="http://schemas.openxmlformats.org/officeDocument/2006/relationships/slide" Target="slides/slide93.xml"/><Relationship Id="rId19" Type="http://schemas.openxmlformats.org/officeDocument/2006/relationships/slide" Target="slides/slide1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slide" Target="slides/slide62.xml"/><Relationship Id="rId69" Type="http://schemas.openxmlformats.org/officeDocument/2006/relationships/slide" Target="slides/slide67.xml"/><Relationship Id="rId77" Type="http://schemas.openxmlformats.org/officeDocument/2006/relationships/slide" Target="slides/slide75.xml"/><Relationship Id="rId100" Type="http://schemas.openxmlformats.org/officeDocument/2006/relationships/slide" Target="slides/slide98.xml"/><Relationship Id="rId105" Type="http://schemas.openxmlformats.org/officeDocument/2006/relationships/slide" Target="slides/slide103.xml"/><Relationship Id="rId113" Type="http://schemas.openxmlformats.org/officeDocument/2006/relationships/slide" Target="slides/slide111.xml"/><Relationship Id="rId118" Type="http://schemas.openxmlformats.org/officeDocument/2006/relationships/notesMaster" Target="notesMasters/notesMaster1.xml"/><Relationship Id="rId8" Type="http://schemas.openxmlformats.org/officeDocument/2006/relationships/slide" Target="slides/slide6.xml"/><Relationship Id="rId51" Type="http://schemas.openxmlformats.org/officeDocument/2006/relationships/slide" Target="slides/slide49.xml"/><Relationship Id="rId72" Type="http://schemas.openxmlformats.org/officeDocument/2006/relationships/slide" Target="slides/slide70.xml"/><Relationship Id="rId80" Type="http://schemas.openxmlformats.org/officeDocument/2006/relationships/slide" Target="slides/slide78.xml"/><Relationship Id="rId85" Type="http://schemas.openxmlformats.org/officeDocument/2006/relationships/slide" Target="slides/slide83.xml"/><Relationship Id="rId93" Type="http://schemas.openxmlformats.org/officeDocument/2006/relationships/slide" Target="slides/slide91.xml"/><Relationship Id="rId98" Type="http://schemas.openxmlformats.org/officeDocument/2006/relationships/slide" Target="slides/slide96.xml"/><Relationship Id="rId121" Type="http://schemas.openxmlformats.org/officeDocument/2006/relationships/viewProps" Target="viewProps.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slide" Target="slides/slide65.xml"/><Relationship Id="rId103" Type="http://schemas.openxmlformats.org/officeDocument/2006/relationships/slide" Target="slides/slide101.xml"/><Relationship Id="rId108" Type="http://schemas.openxmlformats.org/officeDocument/2006/relationships/slide" Target="slides/slide106.xml"/><Relationship Id="rId116" Type="http://schemas.openxmlformats.org/officeDocument/2006/relationships/slide" Target="slides/slide114.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slide" Target="slides/slide60.xml"/><Relationship Id="rId70" Type="http://schemas.openxmlformats.org/officeDocument/2006/relationships/slide" Target="slides/slide68.xml"/><Relationship Id="rId75" Type="http://schemas.openxmlformats.org/officeDocument/2006/relationships/slide" Target="slides/slide73.xml"/><Relationship Id="rId83" Type="http://schemas.openxmlformats.org/officeDocument/2006/relationships/slide" Target="slides/slide81.xml"/><Relationship Id="rId88" Type="http://schemas.openxmlformats.org/officeDocument/2006/relationships/slide" Target="slides/slide86.xml"/><Relationship Id="rId91" Type="http://schemas.openxmlformats.org/officeDocument/2006/relationships/slide" Target="slides/slide89.xml"/><Relationship Id="rId96" Type="http://schemas.openxmlformats.org/officeDocument/2006/relationships/slide" Target="slides/slide94.xml"/><Relationship Id="rId111" Type="http://schemas.openxmlformats.org/officeDocument/2006/relationships/slide" Target="slides/slide109.xml"/><Relationship Id="rId1" Type="http://schemas.openxmlformats.org/officeDocument/2006/relationships/customXml" Target="../customXml/item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106" Type="http://schemas.openxmlformats.org/officeDocument/2006/relationships/slide" Target="slides/slide104.xml"/><Relationship Id="rId114" Type="http://schemas.openxmlformats.org/officeDocument/2006/relationships/slide" Target="slides/slide112.xml"/><Relationship Id="rId119" Type="http://schemas.openxmlformats.org/officeDocument/2006/relationships/handoutMaster" Target="handoutMasters/handoutMaster1.xml"/><Relationship Id="rId10" Type="http://schemas.openxmlformats.org/officeDocument/2006/relationships/slide" Target="slides/slide8.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slide" Target="slides/slide63.xml"/><Relationship Id="rId73" Type="http://schemas.openxmlformats.org/officeDocument/2006/relationships/slide" Target="slides/slide71.xml"/><Relationship Id="rId78" Type="http://schemas.openxmlformats.org/officeDocument/2006/relationships/slide" Target="slides/slide76.xml"/><Relationship Id="rId81" Type="http://schemas.openxmlformats.org/officeDocument/2006/relationships/slide" Target="slides/slide79.xml"/><Relationship Id="rId86" Type="http://schemas.openxmlformats.org/officeDocument/2006/relationships/slide" Target="slides/slide84.xml"/><Relationship Id="rId94" Type="http://schemas.openxmlformats.org/officeDocument/2006/relationships/slide" Target="slides/slide92.xml"/><Relationship Id="rId99" Type="http://schemas.openxmlformats.org/officeDocument/2006/relationships/slide" Target="slides/slide97.xml"/><Relationship Id="rId101" Type="http://schemas.openxmlformats.org/officeDocument/2006/relationships/slide" Target="slides/slide99.xml"/><Relationship Id="rId122"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3" Type="http://schemas.openxmlformats.org/officeDocument/2006/relationships/slide" Target="slides/slide11.xml"/><Relationship Id="rId18" Type="http://schemas.openxmlformats.org/officeDocument/2006/relationships/slide" Target="slides/slide16.xml"/><Relationship Id="rId39" Type="http://schemas.openxmlformats.org/officeDocument/2006/relationships/slide" Target="slides/slide37.xml"/><Relationship Id="rId109" Type="http://schemas.openxmlformats.org/officeDocument/2006/relationships/slide" Target="slides/slide107.xml"/><Relationship Id="rId34" Type="http://schemas.openxmlformats.org/officeDocument/2006/relationships/slide" Target="slides/slide32.xml"/><Relationship Id="rId50" Type="http://schemas.openxmlformats.org/officeDocument/2006/relationships/slide" Target="slides/slide48.xml"/><Relationship Id="rId55" Type="http://schemas.openxmlformats.org/officeDocument/2006/relationships/slide" Target="slides/slide53.xml"/><Relationship Id="rId76" Type="http://schemas.openxmlformats.org/officeDocument/2006/relationships/slide" Target="slides/slide74.xml"/><Relationship Id="rId97" Type="http://schemas.openxmlformats.org/officeDocument/2006/relationships/slide" Target="slides/slide95.xml"/><Relationship Id="rId104" Type="http://schemas.openxmlformats.org/officeDocument/2006/relationships/slide" Target="slides/slide102.xml"/><Relationship Id="rId120" Type="http://schemas.openxmlformats.org/officeDocument/2006/relationships/presProps" Target="presProps.xml"/><Relationship Id="rId7" Type="http://schemas.openxmlformats.org/officeDocument/2006/relationships/slide" Target="slides/slide5.xml"/><Relationship Id="rId71" Type="http://schemas.openxmlformats.org/officeDocument/2006/relationships/slide" Target="slides/slide69.xml"/><Relationship Id="rId92" Type="http://schemas.openxmlformats.org/officeDocument/2006/relationships/slide" Target="slides/slide90.xml"/><Relationship Id="rId2" Type="http://schemas.openxmlformats.org/officeDocument/2006/relationships/slideMaster" Target="slideMasters/slideMaster1.xml"/><Relationship Id="rId29" Type="http://schemas.openxmlformats.org/officeDocument/2006/relationships/slide" Target="slides/slide27.xml"/><Relationship Id="rId24" Type="http://schemas.openxmlformats.org/officeDocument/2006/relationships/slide" Target="slides/slide22.xml"/><Relationship Id="rId40" Type="http://schemas.openxmlformats.org/officeDocument/2006/relationships/slide" Target="slides/slide38.xml"/><Relationship Id="rId45" Type="http://schemas.openxmlformats.org/officeDocument/2006/relationships/slide" Target="slides/slide43.xml"/><Relationship Id="rId66" Type="http://schemas.openxmlformats.org/officeDocument/2006/relationships/slide" Target="slides/slide64.xml"/><Relationship Id="rId87" Type="http://schemas.openxmlformats.org/officeDocument/2006/relationships/slide" Target="slides/slide85.xml"/><Relationship Id="rId110" Type="http://schemas.openxmlformats.org/officeDocument/2006/relationships/slide" Target="slides/slide108.xml"/><Relationship Id="rId115" Type="http://schemas.openxmlformats.org/officeDocument/2006/relationships/slide" Target="slides/slide1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bwMode="auto">
          <a:xfrm>
            <a:off x="0" y="0"/>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eaLnBrk="0" hangingPunct="0">
              <a:defRPr sz="1200">
                <a:latin typeface="Times New Roman" pitchFamily="18" charset="0"/>
              </a:defRPr>
            </a:lvl1pPr>
          </a:lstStyle>
          <a:p>
            <a:endParaRPr lang="en-US"/>
          </a:p>
        </p:txBody>
      </p:sp>
      <p:sp>
        <p:nvSpPr>
          <p:cNvPr id="15363" name="Rectangle 3"/>
          <p:cNvSpPr>
            <a:spLocks noGrp="1" noChangeArrowheads="1"/>
          </p:cNvSpPr>
          <p:nvPr>
            <p:ph type="dt" sz="quarter" idx="1"/>
          </p:nvPr>
        </p:nvSpPr>
        <p:spPr bwMode="auto">
          <a:xfrm>
            <a:off x="3972560" y="0"/>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algn="r" eaLnBrk="0" hangingPunct="0">
              <a:defRPr sz="1200">
                <a:latin typeface="Times New Roman" pitchFamily="18" charset="0"/>
              </a:defRPr>
            </a:lvl1pPr>
          </a:lstStyle>
          <a:p>
            <a:endParaRPr lang="en-US"/>
          </a:p>
        </p:txBody>
      </p:sp>
      <p:sp>
        <p:nvSpPr>
          <p:cNvPr id="15364" name="Rectangle 4"/>
          <p:cNvSpPr>
            <a:spLocks noGrp="1" noChangeArrowheads="1"/>
          </p:cNvSpPr>
          <p:nvPr>
            <p:ph type="ftr" sz="quarter" idx="2"/>
          </p:nvPr>
        </p:nvSpPr>
        <p:spPr bwMode="auto">
          <a:xfrm>
            <a:off x="0" y="8831580"/>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eaLnBrk="0" hangingPunct="0">
              <a:defRPr sz="1200">
                <a:latin typeface="Times New Roman" pitchFamily="18" charset="0"/>
              </a:defRPr>
            </a:lvl1pPr>
          </a:lstStyle>
          <a:p>
            <a:endParaRPr lang="en-US"/>
          </a:p>
        </p:txBody>
      </p:sp>
      <p:sp>
        <p:nvSpPr>
          <p:cNvPr id="15365" name="Rectangle 5"/>
          <p:cNvSpPr>
            <a:spLocks noGrp="1" noChangeArrowheads="1"/>
          </p:cNvSpPr>
          <p:nvPr>
            <p:ph type="sldNum" sz="quarter" idx="3"/>
          </p:nvPr>
        </p:nvSpPr>
        <p:spPr bwMode="auto">
          <a:xfrm>
            <a:off x="3972560" y="8831580"/>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algn="r" eaLnBrk="0" hangingPunct="0">
              <a:defRPr sz="1200">
                <a:latin typeface="Times New Roman" pitchFamily="18" charset="0"/>
              </a:defRPr>
            </a:lvl1pPr>
          </a:lstStyle>
          <a:p>
            <a:fld id="{F9A46B63-4FAD-448A-A556-02A5E3944259}" type="slidenum">
              <a:rPr lang="en-US"/>
              <a:pPr/>
              <a:t>‹#›</a:t>
            </a:fld>
            <a:endParaRPr lang="en-US"/>
          </a:p>
        </p:txBody>
      </p:sp>
    </p:spTree>
    <p:extLst>
      <p:ext uri="{BB962C8B-B14F-4D97-AF65-F5344CB8AC3E}">
        <p14:creationId xmlns:p14="http://schemas.microsoft.com/office/powerpoint/2010/main" val="26293455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0" y="0"/>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eaLnBrk="0" hangingPunct="0">
              <a:defRPr sz="1200">
                <a:latin typeface="Times New Roman" pitchFamily="18" charset="0"/>
              </a:defRPr>
            </a:lvl1pPr>
          </a:lstStyle>
          <a:p>
            <a:endParaRPr lang="en-US"/>
          </a:p>
        </p:txBody>
      </p:sp>
      <p:sp>
        <p:nvSpPr>
          <p:cNvPr id="17411" name="Rectangle 3"/>
          <p:cNvSpPr>
            <a:spLocks noGrp="1" noChangeArrowheads="1"/>
          </p:cNvSpPr>
          <p:nvPr>
            <p:ph type="dt" idx="1"/>
          </p:nvPr>
        </p:nvSpPr>
        <p:spPr bwMode="auto">
          <a:xfrm>
            <a:off x="3972560" y="0"/>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algn="r" eaLnBrk="0" hangingPunct="0">
              <a:defRPr sz="1200">
                <a:latin typeface="Times New Roman" pitchFamily="18" charset="0"/>
              </a:defRPr>
            </a:lvl1pPr>
          </a:lstStyle>
          <a:p>
            <a:endParaRPr lang="en-US"/>
          </a:p>
        </p:txBody>
      </p:sp>
      <p:sp>
        <p:nvSpPr>
          <p:cNvPr id="17412"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7413" name="Rectangle 5"/>
          <p:cNvSpPr>
            <a:spLocks noGrp="1" noChangeArrowheads="1"/>
          </p:cNvSpPr>
          <p:nvPr>
            <p:ph type="body" sz="quarter" idx="3"/>
          </p:nvPr>
        </p:nvSpPr>
        <p:spPr bwMode="auto">
          <a:xfrm>
            <a:off x="934720" y="4415790"/>
            <a:ext cx="5140960" cy="41833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7414" name="Rectangle 6"/>
          <p:cNvSpPr>
            <a:spLocks noGrp="1" noChangeArrowheads="1"/>
          </p:cNvSpPr>
          <p:nvPr>
            <p:ph type="ftr" sz="quarter" idx="4"/>
          </p:nvPr>
        </p:nvSpPr>
        <p:spPr bwMode="auto">
          <a:xfrm>
            <a:off x="0" y="8831580"/>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eaLnBrk="0" hangingPunct="0">
              <a:defRPr sz="1200">
                <a:latin typeface="Times New Roman" pitchFamily="18" charset="0"/>
              </a:defRPr>
            </a:lvl1pPr>
          </a:lstStyle>
          <a:p>
            <a:endParaRPr lang="en-US"/>
          </a:p>
        </p:txBody>
      </p:sp>
      <p:sp>
        <p:nvSpPr>
          <p:cNvPr id="17415" name="Rectangle 7"/>
          <p:cNvSpPr>
            <a:spLocks noGrp="1" noChangeArrowheads="1"/>
          </p:cNvSpPr>
          <p:nvPr>
            <p:ph type="sldNum" sz="quarter" idx="5"/>
          </p:nvPr>
        </p:nvSpPr>
        <p:spPr bwMode="auto">
          <a:xfrm>
            <a:off x="3972560" y="8831580"/>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algn="r" eaLnBrk="0" hangingPunct="0">
              <a:defRPr sz="1200">
                <a:latin typeface="Times New Roman" pitchFamily="18" charset="0"/>
              </a:defRPr>
            </a:lvl1pPr>
          </a:lstStyle>
          <a:p>
            <a:fld id="{E7CAE20C-D77B-4EB7-AE52-E2B9CECD256E}" type="slidenum">
              <a:rPr lang="en-US"/>
              <a:pPr/>
              <a:t>‹#›</a:t>
            </a:fld>
            <a:endParaRPr lang="en-US"/>
          </a:p>
        </p:txBody>
      </p:sp>
    </p:spTree>
    <p:extLst>
      <p:ext uri="{BB962C8B-B14F-4D97-AF65-F5344CB8AC3E}">
        <p14:creationId xmlns:p14="http://schemas.microsoft.com/office/powerpoint/2010/main" val="2069199273"/>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Times New Roman" pitchFamily="18" charset="0"/>
        <a:ea typeface="+mn-ea"/>
        <a:cs typeface="+mn-cs"/>
      </a:defRPr>
    </a:lvl1pPr>
    <a:lvl2pPr marL="457200" algn="l" rtl="0" fontAlgn="base">
      <a:spcBef>
        <a:spcPct val="30000"/>
      </a:spcBef>
      <a:spcAft>
        <a:spcPct val="0"/>
      </a:spcAft>
      <a:defRPr kumimoji="1" sz="1200" kern="1200">
        <a:solidFill>
          <a:schemeClr val="tx1"/>
        </a:solidFill>
        <a:latin typeface="Times New Roman" pitchFamily="18" charset="0"/>
        <a:ea typeface="+mn-ea"/>
        <a:cs typeface="+mn-cs"/>
      </a:defRPr>
    </a:lvl2pPr>
    <a:lvl3pPr marL="914400" algn="l" rtl="0" fontAlgn="base">
      <a:spcBef>
        <a:spcPct val="30000"/>
      </a:spcBef>
      <a:spcAft>
        <a:spcPct val="0"/>
      </a:spcAft>
      <a:defRPr kumimoji="1" sz="1200" kern="1200">
        <a:solidFill>
          <a:schemeClr val="tx1"/>
        </a:solidFill>
        <a:latin typeface="Times New Roman" pitchFamily="18" charset="0"/>
        <a:ea typeface="+mn-ea"/>
        <a:cs typeface="+mn-cs"/>
      </a:defRPr>
    </a:lvl3pPr>
    <a:lvl4pPr marL="1371600" algn="l" rtl="0" fontAlgn="base">
      <a:spcBef>
        <a:spcPct val="30000"/>
      </a:spcBef>
      <a:spcAft>
        <a:spcPct val="0"/>
      </a:spcAft>
      <a:defRPr kumimoji="1" sz="1200" kern="1200">
        <a:solidFill>
          <a:schemeClr val="tx1"/>
        </a:solidFill>
        <a:latin typeface="Times New Roman" pitchFamily="18" charset="0"/>
        <a:ea typeface="+mn-ea"/>
        <a:cs typeface="+mn-cs"/>
      </a:defRPr>
    </a:lvl4pPr>
    <a:lvl5pPr marL="1828800" algn="l" rtl="0" fontAlgn="base">
      <a:spcBef>
        <a:spcPct val="30000"/>
      </a:spcBef>
      <a:spcAft>
        <a:spcPct val="0"/>
      </a:spcAft>
      <a:defRPr kumimoji="1"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7CAE20C-D77B-4EB7-AE52-E2B9CECD256E}" type="slidenum">
              <a:rPr lang="en-US" smtClean="0"/>
              <a:pPr/>
              <a:t>74</a:t>
            </a:fld>
            <a:endParaRPr lang="en-US"/>
          </a:p>
        </p:txBody>
      </p:sp>
    </p:spTree>
    <p:extLst>
      <p:ext uri="{BB962C8B-B14F-4D97-AF65-F5344CB8AC3E}">
        <p14:creationId xmlns:p14="http://schemas.microsoft.com/office/powerpoint/2010/main" val="26382713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7CAE20C-D77B-4EB7-AE52-E2B9CECD256E}" type="slidenum">
              <a:rPr lang="en-US" smtClean="0"/>
              <a:pPr/>
              <a:t>113</a:t>
            </a:fld>
            <a:endParaRPr lang="en-US"/>
          </a:p>
        </p:txBody>
      </p:sp>
    </p:spTree>
    <p:extLst>
      <p:ext uri="{BB962C8B-B14F-4D97-AF65-F5344CB8AC3E}">
        <p14:creationId xmlns:p14="http://schemas.microsoft.com/office/powerpoint/2010/main" val="18712868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182879" y="182879"/>
            <a:ext cx="8778240" cy="6492240"/>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32485" y="882376"/>
            <a:ext cx="7475220" cy="2926080"/>
          </a:xfrm>
        </p:spPr>
        <p:txBody>
          <a:bodyPr anchor="b">
            <a:normAutofit/>
          </a:bodyPr>
          <a:lstStyle>
            <a:lvl1pPr algn="ctr">
              <a:lnSpc>
                <a:spcPct val="85000"/>
              </a:lnSpc>
              <a:defRPr sz="6000" b="1" cap="all" baseline="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1282148" y="3869635"/>
            <a:ext cx="6575895" cy="1388165"/>
          </a:xfrm>
        </p:spPr>
        <p:txBody>
          <a:bodyPr>
            <a:normAutofit/>
          </a:bodyPr>
          <a:lstStyle>
            <a:lvl1pPr marL="0" indent="0" algn="ctr">
              <a:spcBef>
                <a:spcPts val="1000"/>
              </a:spcBef>
              <a:buNone/>
              <a:defRPr sz="1800">
                <a:solidFill>
                  <a:srgbClr val="FFFFFF"/>
                </a:solidFill>
              </a:defRPr>
            </a:lvl1pPr>
            <a:lvl2pPr marL="342900" indent="0" algn="ctr">
              <a:buNone/>
              <a:defRPr sz="1800"/>
            </a:lvl2pPr>
            <a:lvl3pPr marL="685800" indent="0" algn="ctr">
              <a:buNone/>
              <a:defRPr sz="1800"/>
            </a:lvl3pPr>
            <a:lvl4pPr marL="1028700" indent="0" algn="ctr">
              <a:buNone/>
              <a:defRPr sz="1500"/>
            </a:lvl4pPr>
            <a:lvl5pPr marL="1371600" indent="0" algn="ctr">
              <a:buNone/>
              <a:defRPr sz="1500"/>
            </a:lvl5pPr>
            <a:lvl6pPr marL="1714500" indent="0" algn="ctr">
              <a:buNone/>
              <a:defRPr sz="1500"/>
            </a:lvl6pPr>
            <a:lvl7pPr marL="2057400" indent="0" algn="ctr">
              <a:buNone/>
              <a:defRPr sz="1500"/>
            </a:lvl7pPr>
            <a:lvl8pPr marL="2400300" indent="0" algn="ctr">
              <a:buNone/>
              <a:defRPr sz="1500"/>
            </a:lvl8pPr>
            <a:lvl9pPr marL="2743200" indent="0" algn="ctr">
              <a:buNone/>
              <a:defRPr sz="15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defRPr>
                <a:solidFill>
                  <a:srgbClr val="FFFFFF"/>
                </a:solidFill>
              </a:defRPr>
            </a:lvl1pPr>
          </a:lstStyle>
          <a:p>
            <a:endParaRPr lang="en-US" dirty="0"/>
          </a:p>
        </p:txBody>
      </p:sp>
      <p:sp>
        <p:nvSpPr>
          <p:cNvPr id="5" name="Footer Placeholder 4"/>
          <p:cNvSpPr>
            <a:spLocks noGrp="1"/>
          </p:cNvSpPr>
          <p:nvPr>
            <p:ph type="ftr" sz="quarter" idx="11"/>
          </p:nvPr>
        </p:nvSpPr>
        <p:spPr/>
        <p:txBody>
          <a:bodyPr/>
          <a:lstStyle>
            <a:lvl1pPr>
              <a:defRPr>
                <a:solidFill>
                  <a:srgbClr val="FFFFFF"/>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BE19C0DE-C078-4586-94EC-518557DE64A2}" type="slidenum">
              <a:rPr lang="en-US" smtClean="0"/>
              <a:pPr/>
              <a:t>‹#›</a:t>
            </a:fld>
            <a:endParaRPr lang="en-US" dirty="0"/>
          </a:p>
        </p:txBody>
      </p:sp>
      <p:cxnSp>
        <p:nvCxnSpPr>
          <p:cNvPr id="8" name="Straight Connector 7"/>
          <p:cNvCxnSpPr/>
          <p:nvPr/>
        </p:nvCxnSpPr>
        <p:spPr>
          <a:xfrm>
            <a:off x="1483995" y="3733800"/>
            <a:ext cx="61722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321628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639B9F-2C80-4DC8-85FD-39014D0EA899}" type="slidenum">
              <a:rPr lang="en-US" smtClean="0"/>
              <a:pPr/>
              <a:t>‹#›</a:t>
            </a:fld>
            <a:endParaRPr lang="en-US"/>
          </a:p>
        </p:txBody>
      </p:sp>
    </p:spTree>
    <p:extLst>
      <p:ext uri="{BB962C8B-B14F-4D97-AF65-F5344CB8AC3E}">
        <p14:creationId xmlns:p14="http://schemas.microsoft.com/office/powerpoint/2010/main" val="8155152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762000"/>
            <a:ext cx="1743075" cy="54102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57250" y="762000"/>
            <a:ext cx="5572125" cy="54102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989B3F-BCC9-4654-9345-B524E2460B07}" type="slidenum">
              <a:rPr lang="en-US" smtClean="0"/>
              <a:pPr/>
              <a:t>‹#›</a:t>
            </a:fld>
            <a:endParaRPr lang="en-US"/>
          </a:p>
        </p:txBody>
      </p:sp>
    </p:spTree>
    <p:extLst>
      <p:ext uri="{BB962C8B-B14F-4D97-AF65-F5344CB8AC3E}">
        <p14:creationId xmlns:p14="http://schemas.microsoft.com/office/powerpoint/2010/main" val="2601552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spcBef>
                <a:spcPts val="1000"/>
              </a:spcBef>
              <a:defRPr/>
            </a:lvl1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3D52EE-2EC2-4889-BE6E-7EB8E38B3EEC}" type="slidenum">
              <a:rPr lang="en-US" smtClean="0"/>
              <a:pPr/>
              <a:t>‹#›</a:t>
            </a:fld>
            <a:endParaRPr lang="en-US"/>
          </a:p>
        </p:txBody>
      </p:sp>
    </p:spTree>
    <p:extLst>
      <p:ext uri="{BB962C8B-B14F-4D97-AF65-F5344CB8AC3E}">
        <p14:creationId xmlns:p14="http://schemas.microsoft.com/office/powerpoint/2010/main" val="35712805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29818" y="1173575"/>
            <a:ext cx="7475220" cy="2926080"/>
          </a:xfrm>
        </p:spPr>
        <p:txBody>
          <a:bodyPr anchor="b">
            <a:noAutofit/>
          </a:bodyPr>
          <a:lstStyle>
            <a:lvl1pPr algn="ctr">
              <a:lnSpc>
                <a:spcPct val="85000"/>
              </a:lnSpc>
              <a:defRPr sz="6000" b="0" cap="all" baseline="0"/>
            </a:lvl1pPr>
          </a:lstStyle>
          <a:p>
            <a:r>
              <a:rPr lang="en-US"/>
              <a:t>Click to edit Master title style</a:t>
            </a:r>
            <a:endParaRPr lang="en-US" dirty="0"/>
          </a:p>
        </p:txBody>
      </p:sp>
      <p:sp>
        <p:nvSpPr>
          <p:cNvPr id="3" name="Text Placeholder 2"/>
          <p:cNvSpPr>
            <a:spLocks noGrp="1"/>
          </p:cNvSpPr>
          <p:nvPr>
            <p:ph type="body" idx="1"/>
          </p:nvPr>
        </p:nvSpPr>
        <p:spPr>
          <a:xfrm>
            <a:off x="1282446" y="4154520"/>
            <a:ext cx="6576822" cy="1363806"/>
          </a:xfrm>
        </p:spPr>
        <p:txBody>
          <a:bodyPr anchor="t">
            <a:normAutofit/>
          </a:bodyPr>
          <a:lstStyle>
            <a:lvl1pPr marL="0" indent="0" algn="ctr">
              <a:buNone/>
              <a:defRPr sz="1800">
                <a:solidFill>
                  <a:schemeClr val="accent1"/>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B295FE-F8B1-4B4D-B3A7-33303EC74750}" type="slidenum">
              <a:rPr lang="en-US" smtClean="0"/>
              <a:pPr/>
              <a:t>‹#›</a:t>
            </a:fld>
            <a:endParaRPr lang="en-US"/>
          </a:p>
        </p:txBody>
      </p:sp>
      <p:cxnSp>
        <p:nvCxnSpPr>
          <p:cNvPr id="7" name="Straight Connector 6"/>
          <p:cNvCxnSpPr/>
          <p:nvPr/>
        </p:nvCxnSpPr>
        <p:spPr>
          <a:xfrm>
            <a:off x="1485900" y="4020408"/>
            <a:ext cx="61722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199612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57250" y="2057399"/>
            <a:ext cx="3566160" cy="4023360"/>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700709" y="2057400"/>
            <a:ext cx="3566160" cy="4023360"/>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2E366D-20AC-4469-B201-4C3CE52308A9}" type="slidenum">
              <a:rPr lang="en-US" smtClean="0"/>
              <a:pPr/>
              <a:t>‹#›</a:t>
            </a:fld>
            <a:endParaRPr lang="en-US"/>
          </a:p>
        </p:txBody>
      </p:sp>
    </p:spTree>
    <p:extLst>
      <p:ext uri="{BB962C8B-B14F-4D97-AF65-F5344CB8AC3E}">
        <p14:creationId xmlns:p14="http://schemas.microsoft.com/office/powerpoint/2010/main" val="35326077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857250" y="2001511"/>
            <a:ext cx="3566160" cy="777240"/>
          </a:xfrm>
        </p:spPr>
        <p:txBody>
          <a:bodyPr anchor="ctr"/>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857250" y="2721483"/>
            <a:ext cx="3566160" cy="3383280"/>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01880" y="1999032"/>
            <a:ext cx="3566160" cy="777240"/>
          </a:xfrm>
        </p:spPr>
        <p:txBody>
          <a:bodyPr anchor="ctr"/>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701880" y="2719322"/>
            <a:ext cx="3566160" cy="3383280"/>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07F8811-BB39-4063-B54B-0B0CD125FC59}" type="slidenum">
              <a:rPr lang="en-US" smtClean="0"/>
              <a:pPr/>
              <a:t>‹#›</a:t>
            </a:fld>
            <a:endParaRPr lang="en-US"/>
          </a:p>
        </p:txBody>
      </p:sp>
    </p:spTree>
    <p:extLst>
      <p:ext uri="{BB962C8B-B14F-4D97-AF65-F5344CB8AC3E}">
        <p14:creationId xmlns:p14="http://schemas.microsoft.com/office/powerpoint/2010/main" val="42246483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F88DAC2-F742-47E7-BDFB-501D2002B435}" type="slidenum">
              <a:rPr lang="en-US" smtClean="0"/>
              <a:pPr/>
              <a:t>‹#›</a:t>
            </a:fld>
            <a:endParaRPr lang="en-US"/>
          </a:p>
        </p:txBody>
      </p:sp>
    </p:spTree>
    <p:extLst>
      <p:ext uri="{BB962C8B-B14F-4D97-AF65-F5344CB8AC3E}">
        <p14:creationId xmlns:p14="http://schemas.microsoft.com/office/powerpoint/2010/main" val="7043990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C40C83D-E769-49CD-A97B-6CE4F4D31969}" type="slidenum">
              <a:rPr lang="en-US" smtClean="0"/>
              <a:pPr/>
              <a:t>‹#›</a:t>
            </a:fld>
            <a:endParaRPr lang="en-US"/>
          </a:p>
        </p:txBody>
      </p:sp>
    </p:spTree>
    <p:extLst>
      <p:ext uri="{BB962C8B-B14F-4D97-AF65-F5344CB8AC3E}">
        <p14:creationId xmlns:p14="http://schemas.microsoft.com/office/powerpoint/2010/main" val="17943030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57250" y="1097280"/>
            <a:ext cx="2834640" cy="1737360"/>
          </a:xfrm>
        </p:spPr>
        <p:txBody>
          <a:bodyPr anchor="b">
            <a:noAutofit/>
          </a:bodyPr>
          <a:lstStyle>
            <a:lvl1pPr>
              <a:lnSpc>
                <a:spcPct val="90000"/>
              </a:lnSpc>
              <a:defRPr sz="3000" b="0"/>
            </a:lvl1pPr>
          </a:lstStyle>
          <a:p>
            <a:r>
              <a:rPr lang="en-US"/>
              <a:t>Click to edit Master title style</a:t>
            </a:r>
            <a:endParaRPr lang="en-US" dirty="0"/>
          </a:p>
        </p:txBody>
      </p:sp>
      <p:sp>
        <p:nvSpPr>
          <p:cNvPr id="3" name="Content Placeholder 2"/>
          <p:cNvSpPr>
            <a:spLocks noGrp="1"/>
          </p:cNvSpPr>
          <p:nvPr>
            <p:ph idx="1"/>
          </p:nvPr>
        </p:nvSpPr>
        <p:spPr>
          <a:xfrm>
            <a:off x="4129314" y="1097280"/>
            <a:ext cx="4149638" cy="4663440"/>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57250" y="2834640"/>
            <a:ext cx="2834640" cy="2926080"/>
          </a:xfrm>
        </p:spPr>
        <p:txBody>
          <a:bodyPr>
            <a:normAutofit/>
          </a:bodyPr>
          <a:lstStyle>
            <a:lvl1pPr marL="0" indent="0">
              <a:lnSpc>
                <a:spcPct val="100000"/>
              </a:lnSpc>
              <a:spcBef>
                <a:spcPts val="800"/>
              </a:spcBef>
              <a:buNone/>
              <a:defRPr sz="1275"/>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D732AF-82A3-432F-8A42-4A4275DE0EA7}" type="slidenum">
              <a:rPr lang="en-US" smtClean="0"/>
              <a:pPr/>
              <a:t>‹#›</a:t>
            </a:fld>
            <a:endParaRPr lang="en-US"/>
          </a:p>
        </p:txBody>
      </p:sp>
    </p:spTree>
    <p:extLst>
      <p:ext uri="{BB962C8B-B14F-4D97-AF65-F5344CB8AC3E}">
        <p14:creationId xmlns:p14="http://schemas.microsoft.com/office/powerpoint/2010/main" val="33630802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57250" y="1097280"/>
            <a:ext cx="2834640" cy="1737360"/>
          </a:xfrm>
        </p:spPr>
        <p:txBody>
          <a:bodyPr anchor="b">
            <a:noAutofit/>
          </a:bodyPr>
          <a:lstStyle>
            <a:lvl1pPr>
              <a:lnSpc>
                <a:spcPct val="90000"/>
              </a:lnSpc>
              <a:defRPr sz="30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4019107" y="1069847"/>
            <a:ext cx="4257703" cy="4645153"/>
          </a:xfrm>
        </p:spPr>
        <p:txBody>
          <a:bodyPr lIns="274320" tIns="182880" anchor="t">
            <a:normAutofit/>
          </a:bodyPr>
          <a:lstStyle>
            <a:lvl1pPr marL="0" indent="0">
              <a:buNone/>
              <a:defRPr sz="21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857250" y="2834640"/>
            <a:ext cx="2834640" cy="2880360"/>
          </a:xfrm>
        </p:spPr>
        <p:txBody>
          <a:bodyPr>
            <a:normAutofit/>
          </a:bodyPr>
          <a:lstStyle>
            <a:lvl1pPr marL="0" indent="0">
              <a:lnSpc>
                <a:spcPct val="100000"/>
              </a:lnSpc>
              <a:spcBef>
                <a:spcPts val="800"/>
              </a:spcBef>
              <a:buNone/>
              <a:defRPr sz="1275"/>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66E6EE8-63E5-42DA-A7C1-04B4B19F4C2F}" type="slidenum">
              <a:rPr lang="en-US" smtClean="0"/>
              <a:pPr/>
              <a:t>‹#›</a:t>
            </a:fld>
            <a:endParaRPr lang="en-US"/>
          </a:p>
        </p:txBody>
      </p:sp>
    </p:spTree>
    <p:extLst>
      <p:ext uri="{BB962C8B-B14F-4D97-AF65-F5344CB8AC3E}">
        <p14:creationId xmlns:p14="http://schemas.microsoft.com/office/powerpoint/2010/main" val="35093491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p:nvPr/>
        </p:nvSpPr>
        <p:spPr>
          <a:xfrm>
            <a:off x="182880" y="182880"/>
            <a:ext cx="8778240" cy="6492240"/>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57250" y="609600"/>
            <a:ext cx="7406640" cy="135636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57251" y="2057400"/>
            <a:ext cx="7404653" cy="40386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57247" y="6223829"/>
            <a:ext cx="1746806" cy="365125"/>
          </a:xfrm>
          <a:prstGeom prst="rect">
            <a:avLst/>
          </a:prstGeom>
        </p:spPr>
        <p:txBody>
          <a:bodyPr vert="horz" lIns="91440" tIns="45720" rIns="91440" bIns="45720" rtlCol="0" anchor="ctr"/>
          <a:lstStyle>
            <a:lvl1pPr algn="l">
              <a:defRPr sz="1000">
                <a:solidFill>
                  <a:schemeClr val="accent1"/>
                </a:solidFill>
              </a:defRPr>
            </a:lvl1pPr>
          </a:lstStyle>
          <a:p>
            <a:endParaRPr lang="en-US" dirty="0"/>
          </a:p>
        </p:txBody>
      </p:sp>
      <p:sp>
        <p:nvSpPr>
          <p:cNvPr id="5" name="Footer Placeholder 4"/>
          <p:cNvSpPr>
            <a:spLocks noGrp="1"/>
          </p:cNvSpPr>
          <p:nvPr>
            <p:ph type="ftr" sz="quarter" idx="3"/>
          </p:nvPr>
        </p:nvSpPr>
        <p:spPr>
          <a:xfrm>
            <a:off x="2961861" y="6223829"/>
            <a:ext cx="3538331" cy="365125"/>
          </a:xfrm>
          <a:prstGeom prst="rect">
            <a:avLst/>
          </a:prstGeom>
        </p:spPr>
        <p:txBody>
          <a:bodyPr vert="horz" lIns="91440" tIns="45720" rIns="91440" bIns="45720" rtlCol="0" anchor="ctr"/>
          <a:lstStyle>
            <a:lvl1pPr algn="ctr">
              <a:defRPr sz="1000">
                <a:solidFill>
                  <a:schemeClr val="accent1"/>
                </a:solidFill>
              </a:defRPr>
            </a:lvl1pPr>
          </a:lstStyle>
          <a:p>
            <a:endParaRPr lang="en-US" dirty="0"/>
          </a:p>
        </p:txBody>
      </p:sp>
      <p:sp>
        <p:nvSpPr>
          <p:cNvPr id="6" name="Slide Number Placeholder 5"/>
          <p:cNvSpPr>
            <a:spLocks noGrp="1"/>
          </p:cNvSpPr>
          <p:nvPr>
            <p:ph type="sldNum" sz="quarter" idx="4"/>
          </p:nvPr>
        </p:nvSpPr>
        <p:spPr>
          <a:xfrm>
            <a:off x="6997148" y="6223829"/>
            <a:ext cx="1279663" cy="365125"/>
          </a:xfrm>
          <a:prstGeom prst="rect">
            <a:avLst/>
          </a:prstGeom>
        </p:spPr>
        <p:txBody>
          <a:bodyPr vert="horz" lIns="91440" tIns="45720" rIns="91440" bIns="45720" rtlCol="0" anchor="ctr"/>
          <a:lstStyle>
            <a:lvl1pPr algn="r">
              <a:defRPr sz="1000">
                <a:solidFill>
                  <a:schemeClr val="accent1"/>
                </a:solidFill>
              </a:defRPr>
            </a:lvl1pPr>
          </a:lstStyle>
          <a:p>
            <a:fld id="{0E473B5A-C5D8-4A29-98C2-A74172270BA2}" type="slidenum">
              <a:rPr lang="en-US" smtClean="0"/>
              <a:pPr/>
              <a:t>‹#›</a:t>
            </a:fld>
            <a:endParaRPr lang="en-US" dirty="0"/>
          </a:p>
        </p:txBody>
      </p:sp>
    </p:spTree>
    <p:extLst>
      <p:ext uri="{BB962C8B-B14F-4D97-AF65-F5344CB8AC3E}">
        <p14:creationId xmlns:p14="http://schemas.microsoft.com/office/powerpoint/2010/main" val="3358147358"/>
      </p:ext>
    </p:extLst>
  </p:cSld>
  <p:clrMap bg1="lt1" tx1="dk1" bg2="lt2" tx2="dk2" accent1="accent1" accent2="accent2" accent3="accent3" accent4="accent4" accent5="accent5" accent6="accent6" hlink="hlink" folHlink="folHlink"/>
  <p:sldLayoutIdLst>
    <p:sldLayoutId id="2147483671" r:id="rId1"/>
    <p:sldLayoutId id="2147483672" r:id="rId2"/>
    <p:sldLayoutId id="2147483673" r:id="rId3"/>
    <p:sldLayoutId id="2147483674" r:id="rId4"/>
    <p:sldLayoutId id="2147483675" r:id="rId5"/>
    <p:sldLayoutId id="2147483676" r:id="rId6"/>
    <p:sldLayoutId id="2147483677" r:id="rId7"/>
    <p:sldLayoutId id="2147483678" r:id="rId8"/>
    <p:sldLayoutId id="2147483679" r:id="rId9"/>
    <p:sldLayoutId id="2147483680" r:id="rId10"/>
    <p:sldLayoutId id="2147483681" r:id="rId11"/>
  </p:sldLayoutIdLst>
  <p:hf hdr="0" ftr="0" dt="0"/>
  <p:txStyles>
    <p:titleStyle>
      <a:lvl1pPr algn="l" defTabSz="685800" rtl="0" eaLnBrk="1" latinLnBrk="0" hangingPunct="1">
        <a:lnSpc>
          <a:spcPct val="90000"/>
        </a:lnSpc>
        <a:spcBef>
          <a:spcPct val="0"/>
        </a:spcBef>
        <a:buNone/>
        <a:defRPr sz="4000" kern="1200">
          <a:solidFill>
            <a:schemeClr val="accent1"/>
          </a:solidFill>
          <a:latin typeface="+mj-lt"/>
          <a:ea typeface="+mj-ea"/>
          <a:cs typeface="+mj-cs"/>
        </a:defRPr>
      </a:lvl1pPr>
    </p:titleStyle>
    <p:bodyStyle>
      <a:lvl1pPr marL="171450" indent="-137160" algn="l" defTabSz="685800" rtl="0" eaLnBrk="1" latinLnBrk="0" hangingPunct="1">
        <a:lnSpc>
          <a:spcPct val="90000"/>
        </a:lnSpc>
        <a:spcBef>
          <a:spcPts val="1000"/>
        </a:spcBef>
        <a:buClr>
          <a:schemeClr val="accent1"/>
        </a:buClr>
        <a:buSzPct val="80000"/>
        <a:buFont typeface="Corbel" pitchFamily="34" charset="0"/>
        <a:buChar char="•"/>
        <a:defRPr sz="2000" kern="1200">
          <a:solidFill>
            <a:schemeClr val="accent1"/>
          </a:solidFill>
          <a:latin typeface="+mn-lt"/>
          <a:ea typeface="+mn-ea"/>
          <a:cs typeface="+mn-cs"/>
        </a:defRPr>
      </a:lvl1pPr>
      <a:lvl2pPr marL="342900" indent="-13716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800" kern="1200">
          <a:solidFill>
            <a:schemeClr val="accent1"/>
          </a:solidFill>
          <a:latin typeface="+mn-lt"/>
          <a:ea typeface="+mn-ea"/>
          <a:cs typeface="+mn-cs"/>
        </a:defRPr>
      </a:lvl2pPr>
      <a:lvl3pPr marL="548640" indent="-13716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600" kern="1200">
          <a:solidFill>
            <a:schemeClr val="accent1"/>
          </a:solidFill>
          <a:latin typeface="+mn-lt"/>
          <a:ea typeface="+mn-ea"/>
          <a:cs typeface="+mn-cs"/>
        </a:defRPr>
      </a:lvl3pPr>
      <a:lvl4pPr marL="754380" indent="-13716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4pPr>
      <a:lvl5pPr marL="920120" indent="-13716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5pPr>
      <a:lvl6pPr marL="11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6pPr>
      <a:lvl7pPr marL="13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7pPr>
      <a:lvl8pPr marL="15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8pPr>
      <a:lvl9pPr marL="17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brevardalzheimers.org/index.html"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brevardalzheimers.org/index.html" TargetMode="External"/><Relationship Id="rId1" Type="http://schemas.openxmlformats.org/officeDocument/2006/relationships/slideLayout" Target="../slideLayouts/slideLayout7.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brevardalzheimers.org/index.html" TargetMode="Externa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brevardalzheimers.org/index.html" TargetMode="Externa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brevardalzheimers.org/index.html" TargetMode="External"/><Relationship Id="rId1" Type="http://schemas.openxmlformats.org/officeDocument/2006/relationships/slideLayout" Target="../slideLayouts/slideLayout7.xml"/></Relationships>
</file>

<file path=ppt/slides/_rels/slide73.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6.xml"/></Relationships>
</file>

<file path=ppt/slides/_rels/slide74.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notesSlide" Target="../notesSlides/notesSlide1.xml"/><Relationship Id="rId1" Type="http://schemas.openxmlformats.org/officeDocument/2006/relationships/slideLayout" Target="../slideLayouts/slideLayout6.xml"/><Relationship Id="rId4" Type="http://schemas.openxmlformats.org/officeDocument/2006/relationships/image" Target="cid:image008.gif@01C97FA7.F360C080" TargetMode="Externa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brevardalzheimers.org/index.html" TargetMode="External"/><Relationship Id="rId1" Type="http://schemas.openxmlformats.org/officeDocument/2006/relationships/slideLayout" Target="../slideLayouts/slideLayout7.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4"/>
          <p:cNvSpPr>
            <a:spLocks noGrp="1" noChangeArrowheads="1"/>
          </p:cNvSpPr>
          <p:nvPr>
            <p:ph type="ctrTitle"/>
          </p:nvPr>
        </p:nvSpPr>
        <p:spPr>
          <a:xfrm>
            <a:off x="0" y="1752600"/>
            <a:ext cx="8991600" cy="1447800"/>
          </a:xfrm>
        </p:spPr>
        <p:txBody>
          <a:bodyPr/>
          <a:lstStyle/>
          <a:p>
            <a:r>
              <a:rPr lang="en-US" sz="2800" dirty="0"/>
              <a:t>Alzheimer’s Disease &amp; Related Disorders</a:t>
            </a:r>
            <a:br>
              <a:rPr lang="en-US" sz="2800" dirty="0"/>
            </a:br>
            <a:r>
              <a:rPr lang="en-US" sz="3200" b="1" dirty="0"/>
              <a:t>TRAINING FOR PROFESSIONAL CAREGIVERS</a:t>
            </a:r>
          </a:p>
        </p:txBody>
      </p:sp>
      <p:sp>
        <p:nvSpPr>
          <p:cNvPr id="4101" name="Rectangle 5"/>
          <p:cNvSpPr>
            <a:spLocks noGrp="1" noChangeArrowheads="1"/>
          </p:cNvSpPr>
          <p:nvPr>
            <p:ph type="subTitle" idx="1"/>
          </p:nvPr>
        </p:nvSpPr>
        <p:spPr>
          <a:xfrm>
            <a:off x="990600" y="3352798"/>
            <a:ext cx="7620000" cy="3352802"/>
          </a:xfrm>
        </p:spPr>
        <p:txBody>
          <a:bodyPr/>
          <a:lstStyle/>
          <a:p>
            <a:r>
              <a:rPr lang="en-US" sz="2800" b="1" dirty="0"/>
              <a:t>JANET STEINER</a:t>
            </a:r>
          </a:p>
          <a:p>
            <a:r>
              <a:rPr lang="en-US" sz="2000" dirty="0"/>
              <a:t>DIRECTOR OF EDUCATION</a:t>
            </a:r>
          </a:p>
          <a:p>
            <a:r>
              <a:rPr lang="en-US" sz="2000" dirty="0"/>
              <a:t>BREVARD ALZHEIMER’S FOUNDATION</a:t>
            </a:r>
          </a:p>
          <a:p>
            <a:endParaRPr lang="en-US" sz="2000" dirty="0"/>
          </a:p>
          <a:p>
            <a:r>
              <a:rPr lang="en-US" sz="2000" dirty="0"/>
              <a:t>Adult Day Care Training Provider ADC #115</a:t>
            </a:r>
          </a:p>
          <a:p>
            <a:r>
              <a:rPr lang="en-US" sz="2000" dirty="0"/>
              <a:t>Assisted Living Facility Training Provider ALF #479</a:t>
            </a:r>
          </a:p>
          <a:p>
            <a:r>
              <a:rPr lang="en-US" sz="2000" dirty="0"/>
              <a:t>Hospice Training Provider HSP #298</a:t>
            </a:r>
          </a:p>
        </p:txBody>
      </p:sp>
      <p:sp>
        <p:nvSpPr>
          <p:cNvPr id="2" name="Slide Number Placeholder 1"/>
          <p:cNvSpPr>
            <a:spLocks noGrp="1"/>
          </p:cNvSpPr>
          <p:nvPr>
            <p:ph type="sldNum" sz="quarter" idx="12"/>
          </p:nvPr>
        </p:nvSpPr>
        <p:spPr/>
        <p:txBody>
          <a:bodyPr/>
          <a:lstStyle/>
          <a:p>
            <a:fld id="{BE19C0DE-C078-4586-94EC-518557DE64A2}" type="slidenum">
              <a:rPr lang="en-US" smtClean="0"/>
              <a:pPr/>
              <a:t>1</a:t>
            </a:fld>
            <a:endParaRPr lang="en-US" dirty="0"/>
          </a:p>
        </p:txBody>
      </p:sp>
      <p:pic>
        <p:nvPicPr>
          <p:cNvPr id="7" name="Picture 6" descr="Brevard Alzheimers Foundation">
            <a:hlinkClick r:id="rId2"/>
          </p:cNvPr>
          <p:cNvPicPr/>
          <p:nvPr/>
        </p:nvPicPr>
        <p:blipFill>
          <a:blip r:embed="rId3" cstate="print"/>
          <a:srcRect/>
          <a:stretch>
            <a:fillRect/>
          </a:stretch>
        </p:blipFill>
        <p:spPr bwMode="auto">
          <a:xfrm>
            <a:off x="3276600" y="533400"/>
            <a:ext cx="2819400" cy="876300"/>
          </a:xfrm>
          <a:prstGeom prst="rect">
            <a:avLst/>
          </a:prstGeom>
          <a:noFill/>
          <a:ln w="9525">
            <a:noFill/>
            <a:miter lim="800000"/>
            <a:headEnd/>
            <a:tailEnd/>
          </a:ln>
        </p:spPr>
      </p:pic>
    </p:spTree>
    <p:extLst>
      <p:ext uri="{BB962C8B-B14F-4D97-AF65-F5344CB8AC3E}">
        <p14:creationId xmlns:p14="http://schemas.microsoft.com/office/powerpoint/2010/main" val="24968972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14400" y="685800"/>
            <a:ext cx="7848600" cy="5109091"/>
          </a:xfrm>
          <a:prstGeom prst="rect">
            <a:avLst/>
          </a:prstGeom>
          <a:noFill/>
        </p:spPr>
        <p:txBody>
          <a:bodyPr wrap="square" rtlCol="0">
            <a:spAutoFit/>
          </a:bodyPr>
          <a:lstStyle/>
          <a:p>
            <a:pPr algn="ctr"/>
            <a:r>
              <a:rPr lang="en-US" sz="4400" b="1" u="sng" dirty="0">
                <a:solidFill>
                  <a:schemeClr val="accent1">
                    <a:lumMod val="75000"/>
                  </a:schemeClr>
                </a:solidFill>
              </a:rPr>
              <a:t>BEHAVIOR IS:</a:t>
            </a:r>
          </a:p>
          <a:p>
            <a:endParaRPr lang="en-US" sz="4400" b="1" dirty="0"/>
          </a:p>
          <a:p>
            <a:pPr marL="571500" indent="-571500">
              <a:buFont typeface="Wingdings" panose="05000000000000000000" pitchFamily="2" charset="2"/>
              <a:buChar char="ü"/>
            </a:pPr>
            <a:r>
              <a:rPr lang="en-US" sz="4400" b="1" dirty="0">
                <a:solidFill>
                  <a:schemeClr val="accent1">
                    <a:lumMod val="50000"/>
                  </a:schemeClr>
                </a:solidFill>
              </a:rPr>
              <a:t>COMMUNICATION</a:t>
            </a:r>
          </a:p>
          <a:p>
            <a:pPr marL="571500" indent="-571500">
              <a:buFont typeface="Wingdings" panose="05000000000000000000" pitchFamily="2" charset="2"/>
              <a:buChar char="ü"/>
            </a:pPr>
            <a:r>
              <a:rPr lang="en-US" sz="4400" b="1" dirty="0">
                <a:solidFill>
                  <a:schemeClr val="accent1">
                    <a:lumMod val="50000"/>
                  </a:schemeClr>
                </a:solidFill>
              </a:rPr>
              <a:t>ACTION IN RESPONSE TO STIMULATION</a:t>
            </a:r>
          </a:p>
          <a:p>
            <a:pPr marL="571500" indent="-571500">
              <a:buFont typeface="Wingdings" panose="05000000000000000000" pitchFamily="2" charset="2"/>
              <a:buChar char="ü"/>
            </a:pPr>
            <a:r>
              <a:rPr lang="en-US" sz="4400" b="1" dirty="0">
                <a:solidFill>
                  <a:schemeClr val="accent1">
                    <a:lumMod val="50000"/>
                  </a:schemeClr>
                </a:solidFill>
              </a:rPr>
              <a:t>MANNER OF CONDUCT</a:t>
            </a:r>
          </a:p>
          <a:p>
            <a:pPr marL="571500" indent="-571500">
              <a:buFont typeface="Wingdings" panose="05000000000000000000" pitchFamily="2" charset="2"/>
              <a:buChar char="ü"/>
            </a:pPr>
            <a:r>
              <a:rPr lang="en-US" sz="4400" b="1" dirty="0">
                <a:solidFill>
                  <a:schemeClr val="accent1">
                    <a:lumMod val="50000"/>
                  </a:schemeClr>
                </a:solidFill>
              </a:rPr>
              <a:t>DEPORTMENT</a:t>
            </a:r>
          </a:p>
          <a:p>
            <a:r>
              <a:rPr lang="en-US" dirty="0">
                <a:solidFill>
                  <a:schemeClr val="accent1">
                    <a:lumMod val="50000"/>
                  </a:schemeClr>
                </a:solidFill>
              </a:rPr>
              <a:t>	</a:t>
            </a:r>
          </a:p>
        </p:txBody>
      </p:sp>
      <p:sp>
        <p:nvSpPr>
          <p:cNvPr id="3" name="Slide Number Placeholder 2"/>
          <p:cNvSpPr>
            <a:spLocks noGrp="1"/>
          </p:cNvSpPr>
          <p:nvPr>
            <p:ph type="sldNum" sz="quarter" idx="12"/>
          </p:nvPr>
        </p:nvSpPr>
        <p:spPr/>
        <p:txBody>
          <a:bodyPr/>
          <a:lstStyle/>
          <a:p>
            <a:fld id="{DC40C83D-E769-49CD-A97B-6CE4F4D31969}" type="slidenum">
              <a:rPr lang="en-US" smtClean="0"/>
              <a:pPr/>
              <a:t>10</a:t>
            </a:fld>
            <a:endParaRPr lang="en-US"/>
          </a:p>
        </p:txBody>
      </p:sp>
    </p:spTree>
    <p:extLst>
      <p:ext uri="{BB962C8B-B14F-4D97-AF65-F5344CB8AC3E}">
        <p14:creationId xmlns:p14="http://schemas.microsoft.com/office/powerpoint/2010/main" val="4025848438"/>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125611"/>
            <a:ext cx="8610600" cy="6340197"/>
          </a:xfrm>
          <a:prstGeom prst="rect">
            <a:avLst/>
          </a:prstGeom>
          <a:noFill/>
        </p:spPr>
        <p:txBody>
          <a:bodyPr wrap="square" rtlCol="0">
            <a:spAutoFit/>
          </a:bodyPr>
          <a:lstStyle/>
          <a:p>
            <a:r>
              <a:rPr lang="en-US" sz="2800" b="1" i="1" u="sng" dirty="0">
                <a:solidFill>
                  <a:schemeClr val="accent1">
                    <a:lumMod val="75000"/>
                  </a:schemeClr>
                </a:solidFill>
              </a:rPr>
              <a:t>Kitchen:</a:t>
            </a:r>
          </a:p>
          <a:p>
            <a:endParaRPr lang="en-US" i="1" dirty="0"/>
          </a:p>
          <a:p>
            <a:pPr marL="342900" lvl="0" indent="-342900">
              <a:buFont typeface="Wingdings" panose="05000000000000000000" pitchFamily="2" charset="2"/>
              <a:buChar char="§"/>
            </a:pPr>
            <a:r>
              <a:rPr lang="en-US" sz="2400" b="1" dirty="0">
                <a:solidFill>
                  <a:schemeClr val="accent1">
                    <a:lumMod val="50000"/>
                  </a:schemeClr>
                </a:solidFill>
              </a:rPr>
              <a:t>Child-proof locks </a:t>
            </a:r>
            <a:r>
              <a:rPr lang="en-US" sz="2400" dirty="0">
                <a:solidFill>
                  <a:schemeClr val="accent1">
                    <a:lumMod val="50000"/>
                  </a:schemeClr>
                </a:solidFill>
              </a:rPr>
              <a:t>and doorknobs can be used on </a:t>
            </a:r>
            <a:r>
              <a:rPr lang="en-US" sz="2400" b="1" dirty="0">
                <a:solidFill>
                  <a:schemeClr val="accent1">
                    <a:lumMod val="50000"/>
                  </a:schemeClr>
                </a:solidFill>
              </a:rPr>
              <a:t>kitchen cabinets </a:t>
            </a:r>
            <a:r>
              <a:rPr lang="en-US" sz="2400" dirty="0">
                <a:solidFill>
                  <a:schemeClr val="accent1">
                    <a:lumMod val="50000"/>
                  </a:schemeClr>
                </a:solidFill>
              </a:rPr>
              <a:t>where knives, appliances, cleaning fluids and other poisonous substances are stored.</a:t>
            </a:r>
          </a:p>
          <a:p>
            <a:pPr marL="342900" lvl="0" indent="-342900">
              <a:buFont typeface="Wingdings" panose="05000000000000000000" pitchFamily="2" charset="2"/>
              <a:buChar char="§"/>
            </a:pPr>
            <a:r>
              <a:rPr lang="en-US" sz="2400" dirty="0">
                <a:solidFill>
                  <a:schemeClr val="accent1">
                    <a:lumMod val="50000"/>
                  </a:schemeClr>
                </a:solidFill>
              </a:rPr>
              <a:t>Remove </a:t>
            </a:r>
            <a:r>
              <a:rPr lang="en-US" sz="2400" b="1" dirty="0">
                <a:solidFill>
                  <a:schemeClr val="accent1">
                    <a:lumMod val="50000"/>
                  </a:schemeClr>
                </a:solidFill>
              </a:rPr>
              <a:t>the knobs </a:t>
            </a:r>
            <a:r>
              <a:rPr lang="en-US" sz="2400" dirty="0">
                <a:solidFill>
                  <a:schemeClr val="accent1">
                    <a:lumMod val="50000"/>
                  </a:schemeClr>
                </a:solidFill>
              </a:rPr>
              <a:t>from </a:t>
            </a:r>
            <a:r>
              <a:rPr lang="en-US" sz="2400" b="1" dirty="0">
                <a:solidFill>
                  <a:schemeClr val="accent1">
                    <a:lumMod val="50000"/>
                  </a:schemeClr>
                </a:solidFill>
              </a:rPr>
              <a:t>stove </a:t>
            </a:r>
            <a:r>
              <a:rPr lang="en-US" sz="2400" dirty="0">
                <a:solidFill>
                  <a:schemeClr val="accent1">
                    <a:lumMod val="50000"/>
                  </a:schemeClr>
                </a:solidFill>
              </a:rPr>
              <a:t>or install a </a:t>
            </a:r>
            <a:r>
              <a:rPr lang="en-US" sz="2400" b="1" dirty="0">
                <a:solidFill>
                  <a:schemeClr val="accent1">
                    <a:lumMod val="50000"/>
                  </a:schemeClr>
                </a:solidFill>
              </a:rPr>
              <a:t>hidden shut-off mechanism.</a:t>
            </a:r>
            <a:endParaRPr lang="en-US" sz="2400" dirty="0">
              <a:solidFill>
                <a:schemeClr val="accent1">
                  <a:lumMod val="50000"/>
                </a:schemeClr>
              </a:solidFill>
            </a:endParaRPr>
          </a:p>
          <a:p>
            <a:pPr marL="342900" lvl="0" indent="-342900">
              <a:buFont typeface="Wingdings" panose="05000000000000000000" pitchFamily="2" charset="2"/>
              <a:buChar char="§"/>
            </a:pPr>
            <a:r>
              <a:rPr lang="en-US" sz="2400" dirty="0">
                <a:solidFill>
                  <a:schemeClr val="accent1">
                    <a:lumMod val="50000"/>
                  </a:schemeClr>
                </a:solidFill>
              </a:rPr>
              <a:t>May need to </a:t>
            </a:r>
            <a:r>
              <a:rPr lang="en-US" sz="2400" b="1" dirty="0">
                <a:solidFill>
                  <a:schemeClr val="accent1">
                    <a:lumMod val="50000"/>
                  </a:schemeClr>
                </a:solidFill>
              </a:rPr>
              <a:t>disconnect the garbage disposal. </a:t>
            </a:r>
            <a:endParaRPr lang="en-US" sz="2400" dirty="0">
              <a:solidFill>
                <a:schemeClr val="accent1">
                  <a:lumMod val="50000"/>
                </a:schemeClr>
              </a:solidFill>
            </a:endParaRPr>
          </a:p>
          <a:p>
            <a:pPr marL="342900" lvl="0" indent="-342900">
              <a:buFont typeface="Wingdings" panose="05000000000000000000" pitchFamily="2" charset="2"/>
              <a:buChar char="§"/>
            </a:pPr>
            <a:r>
              <a:rPr lang="en-US" sz="2400" b="1" dirty="0">
                <a:solidFill>
                  <a:schemeClr val="accent1">
                    <a:lumMod val="50000"/>
                  </a:schemeClr>
                </a:solidFill>
              </a:rPr>
              <a:t>Automatic shut-off devices </a:t>
            </a:r>
            <a:r>
              <a:rPr lang="en-US" sz="2400" dirty="0">
                <a:solidFill>
                  <a:schemeClr val="accent1">
                    <a:lumMod val="50000"/>
                  </a:schemeClr>
                </a:solidFill>
              </a:rPr>
              <a:t>should be used on appliances such as </a:t>
            </a:r>
            <a:r>
              <a:rPr lang="en-US" sz="2400" b="1" dirty="0">
                <a:solidFill>
                  <a:schemeClr val="accent1">
                    <a:lumMod val="50000"/>
                  </a:schemeClr>
                </a:solidFill>
              </a:rPr>
              <a:t>coffee maker, iron and toaster oven. </a:t>
            </a:r>
            <a:endParaRPr lang="en-US" sz="2400" dirty="0">
              <a:solidFill>
                <a:schemeClr val="accent1">
                  <a:lumMod val="50000"/>
                </a:schemeClr>
              </a:solidFill>
            </a:endParaRPr>
          </a:p>
          <a:p>
            <a:pPr marL="342900" lvl="0" indent="-342900">
              <a:buFont typeface="Wingdings" panose="05000000000000000000" pitchFamily="2" charset="2"/>
              <a:buChar char="§"/>
            </a:pPr>
            <a:r>
              <a:rPr lang="en-US" sz="2400" dirty="0">
                <a:solidFill>
                  <a:schemeClr val="accent1">
                    <a:lumMod val="50000"/>
                  </a:schemeClr>
                </a:solidFill>
              </a:rPr>
              <a:t>Insert </a:t>
            </a:r>
            <a:r>
              <a:rPr lang="en-US" sz="2400" b="1" dirty="0">
                <a:solidFill>
                  <a:schemeClr val="accent1">
                    <a:lumMod val="50000"/>
                  </a:schemeClr>
                </a:solidFill>
              </a:rPr>
              <a:t>plastic covers into electrical outlets </a:t>
            </a:r>
            <a:r>
              <a:rPr lang="en-US" sz="2400" dirty="0">
                <a:solidFill>
                  <a:schemeClr val="accent1">
                    <a:lumMod val="50000"/>
                  </a:schemeClr>
                </a:solidFill>
              </a:rPr>
              <a:t>when not in use.</a:t>
            </a:r>
          </a:p>
          <a:p>
            <a:pPr marL="342900" lvl="0" indent="-342900">
              <a:buFont typeface="Wingdings" panose="05000000000000000000" pitchFamily="2" charset="2"/>
              <a:buChar char="§"/>
            </a:pPr>
            <a:r>
              <a:rPr lang="en-US" sz="2400" b="1" dirty="0">
                <a:solidFill>
                  <a:schemeClr val="accent1">
                    <a:lumMod val="50000"/>
                  </a:schemeClr>
                </a:solidFill>
              </a:rPr>
              <a:t>Check temperature of foods &amp; </a:t>
            </a:r>
            <a:r>
              <a:rPr lang="en-US" sz="2400" b="1" i="1" dirty="0">
                <a:solidFill>
                  <a:schemeClr val="accent1">
                    <a:lumMod val="50000"/>
                  </a:schemeClr>
                </a:solidFill>
              </a:rPr>
              <a:t>beverages </a:t>
            </a:r>
            <a:r>
              <a:rPr lang="en-US" sz="2400" dirty="0">
                <a:solidFill>
                  <a:schemeClr val="accent1">
                    <a:lumMod val="50000"/>
                  </a:schemeClr>
                </a:solidFill>
              </a:rPr>
              <a:t>before serving.</a:t>
            </a:r>
          </a:p>
          <a:p>
            <a:pPr marL="342900" lvl="0" indent="-342900">
              <a:buFont typeface="Wingdings" panose="05000000000000000000" pitchFamily="2" charset="2"/>
              <a:buChar char="§"/>
            </a:pPr>
            <a:r>
              <a:rPr lang="en-US" sz="2400" dirty="0">
                <a:solidFill>
                  <a:schemeClr val="accent1">
                    <a:lumMod val="50000"/>
                  </a:schemeClr>
                </a:solidFill>
              </a:rPr>
              <a:t>Set </a:t>
            </a:r>
            <a:r>
              <a:rPr lang="en-US" sz="2400" b="1" dirty="0">
                <a:solidFill>
                  <a:schemeClr val="accent1">
                    <a:lumMod val="50000"/>
                  </a:schemeClr>
                </a:solidFill>
              </a:rPr>
              <a:t>the hot water-heater at 120 degrees </a:t>
            </a:r>
          </a:p>
          <a:p>
            <a:pPr marL="342900" lvl="0" indent="-342900">
              <a:buFont typeface="Wingdings" panose="05000000000000000000" pitchFamily="2" charset="2"/>
              <a:buChar char="§"/>
            </a:pPr>
            <a:r>
              <a:rPr lang="en-US" sz="2400" dirty="0">
                <a:solidFill>
                  <a:schemeClr val="accent1">
                    <a:lumMod val="50000"/>
                  </a:schemeClr>
                </a:solidFill>
              </a:rPr>
              <a:t>Monitor refrigerator pantry for spoiled/outdated food </a:t>
            </a:r>
          </a:p>
          <a:p>
            <a:pPr marL="342900" lvl="0" indent="-342900">
              <a:buFont typeface="Wingdings" panose="05000000000000000000" pitchFamily="2" charset="2"/>
              <a:buChar char="§"/>
            </a:pPr>
            <a:r>
              <a:rPr lang="en-US" sz="2400" dirty="0">
                <a:solidFill>
                  <a:schemeClr val="accent1">
                    <a:lumMod val="50000"/>
                  </a:schemeClr>
                </a:solidFill>
              </a:rPr>
              <a:t>They may try to eat </a:t>
            </a:r>
            <a:r>
              <a:rPr lang="en-US" sz="2400" b="1" dirty="0">
                <a:solidFill>
                  <a:schemeClr val="accent1">
                    <a:lumMod val="50000"/>
                  </a:schemeClr>
                </a:solidFill>
              </a:rPr>
              <a:t>inappropriate substances </a:t>
            </a:r>
            <a:r>
              <a:rPr lang="en-US" sz="2400" dirty="0">
                <a:solidFill>
                  <a:schemeClr val="accent1">
                    <a:lumMod val="50000"/>
                  </a:schemeClr>
                </a:solidFill>
              </a:rPr>
              <a:t>such as </a:t>
            </a:r>
            <a:r>
              <a:rPr lang="en-US" sz="2400" b="1" dirty="0">
                <a:solidFill>
                  <a:schemeClr val="accent1">
                    <a:lumMod val="50000"/>
                  </a:schemeClr>
                </a:solidFill>
              </a:rPr>
              <a:t>pet food, houseplants, room fresheners </a:t>
            </a:r>
            <a:r>
              <a:rPr lang="en-US" sz="2400" dirty="0">
                <a:solidFill>
                  <a:schemeClr val="accent1">
                    <a:lumMod val="50000"/>
                  </a:schemeClr>
                </a:solidFill>
              </a:rPr>
              <a:t>or </a:t>
            </a:r>
            <a:r>
              <a:rPr lang="en-US" sz="2400" b="1" dirty="0">
                <a:solidFill>
                  <a:schemeClr val="accent1">
                    <a:lumMod val="50000"/>
                  </a:schemeClr>
                </a:solidFill>
              </a:rPr>
              <a:t>candles </a:t>
            </a:r>
            <a:r>
              <a:rPr lang="en-US" sz="2400" dirty="0">
                <a:solidFill>
                  <a:schemeClr val="accent1">
                    <a:lumMod val="50000"/>
                  </a:schemeClr>
                </a:solidFill>
              </a:rPr>
              <a:t>which are scented or shaped like edibles. </a:t>
            </a:r>
            <a:endParaRPr lang="en-US" dirty="0">
              <a:solidFill>
                <a:schemeClr val="accent1">
                  <a:lumMod val="50000"/>
                </a:schemeClr>
              </a:solidFill>
            </a:endParaRPr>
          </a:p>
        </p:txBody>
      </p:sp>
      <p:sp>
        <p:nvSpPr>
          <p:cNvPr id="3" name="Slide Number Placeholder 2"/>
          <p:cNvSpPr>
            <a:spLocks noGrp="1"/>
          </p:cNvSpPr>
          <p:nvPr>
            <p:ph type="sldNum" sz="quarter" idx="12"/>
          </p:nvPr>
        </p:nvSpPr>
        <p:spPr/>
        <p:txBody>
          <a:bodyPr/>
          <a:lstStyle/>
          <a:p>
            <a:fld id="{DC40C83D-E769-49CD-A97B-6CE4F4D31969}" type="slidenum">
              <a:rPr lang="en-US" smtClean="0"/>
              <a:pPr/>
              <a:t>100</a:t>
            </a:fld>
            <a:endParaRPr lang="en-US"/>
          </a:p>
        </p:txBody>
      </p:sp>
    </p:spTree>
    <p:extLst>
      <p:ext uri="{BB962C8B-B14F-4D97-AF65-F5344CB8AC3E}">
        <p14:creationId xmlns:p14="http://schemas.microsoft.com/office/powerpoint/2010/main" val="3690446636"/>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762000"/>
            <a:ext cx="8458200" cy="5601533"/>
          </a:xfrm>
          <a:prstGeom prst="rect">
            <a:avLst/>
          </a:prstGeom>
          <a:noFill/>
        </p:spPr>
        <p:txBody>
          <a:bodyPr wrap="square" rtlCol="0">
            <a:spAutoFit/>
          </a:bodyPr>
          <a:lstStyle/>
          <a:p>
            <a:r>
              <a:rPr lang="en-US" sz="2800" b="1" u="sng" dirty="0">
                <a:solidFill>
                  <a:schemeClr val="accent1">
                    <a:lumMod val="75000"/>
                  </a:schemeClr>
                </a:solidFill>
              </a:rPr>
              <a:t>Microwave:</a:t>
            </a:r>
          </a:p>
          <a:p>
            <a:r>
              <a:rPr lang="en-US" b="1" i="1" dirty="0">
                <a:solidFill>
                  <a:schemeClr val="accent1">
                    <a:lumMod val="75000"/>
                  </a:schemeClr>
                </a:solidFill>
              </a:rPr>
              <a:t> </a:t>
            </a:r>
          </a:p>
          <a:p>
            <a:pPr marL="342900" indent="-342900">
              <a:buFont typeface="Arial" panose="020B0604020202020204" pitchFamily="34" charset="0"/>
              <a:buChar char="•"/>
            </a:pPr>
            <a:r>
              <a:rPr lang="en-US" sz="2400" b="1" dirty="0">
                <a:solidFill>
                  <a:schemeClr val="accent1">
                    <a:lumMod val="50000"/>
                  </a:schemeClr>
                </a:solidFill>
              </a:rPr>
              <a:t>Sealed containers— </a:t>
            </a:r>
            <a:r>
              <a:rPr lang="en-US" sz="2400" dirty="0">
                <a:solidFill>
                  <a:schemeClr val="accent1">
                    <a:lumMod val="50000"/>
                  </a:schemeClr>
                </a:solidFill>
              </a:rPr>
              <a:t>or eggs </a:t>
            </a:r>
            <a:r>
              <a:rPr lang="en-US" sz="2400" b="1" dirty="0">
                <a:solidFill>
                  <a:schemeClr val="accent1">
                    <a:lumMod val="50000"/>
                  </a:schemeClr>
                </a:solidFill>
              </a:rPr>
              <a:t>—can explode </a:t>
            </a:r>
            <a:r>
              <a:rPr lang="en-US" sz="2400" dirty="0">
                <a:solidFill>
                  <a:schemeClr val="accent1">
                    <a:lumMod val="50000"/>
                  </a:schemeClr>
                </a:solidFill>
              </a:rPr>
              <a:t>in the microwave.</a:t>
            </a:r>
          </a:p>
          <a:p>
            <a:pPr marL="342900" lvl="0" indent="-342900">
              <a:buFont typeface="Arial" panose="020B0604020202020204" pitchFamily="34" charset="0"/>
              <a:buChar char="•"/>
            </a:pPr>
            <a:r>
              <a:rPr lang="en-US" sz="2400" dirty="0">
                <a:solidFill>
                  <a:schemeClr val="accent1">
                    <a:lumMod val="50000"/>
                  </a:schemeClr>
                </a:solidFill>
              </a:rPr>
              <a:t>Inappropriate items, such as the TV controller, can be cooked and ruined.</a:t>
            </a:r>
          </a:p>
          <a:p>
            <a:pPr marL="342900" lvl="0" indent="-342900">
              <a:buFont typeface="Arial" panose="020B0604020202020204" pitchFamily="34" charset="0"/>
              <a:buChar char="•"/>
            </a:pPr>
            <a:r>
              <a:rPr lang="en-US" sz="2400" dirty="0">
                <a:solidFill>
                  <a:schemeClr val="accent1">
                    <a:lumMod val="50000"/>
                  </a:schemeClr>
                </a:solidFill>
              </a:rPr>
              <a:t>Metallic items can damage the oven, start a fire, or become so hot they cause a serious burn.</a:t>
            </a:r>
          </a:p>
          <a:p>
            <a:pPr marL="342900" lvl="0" indent="-342900">
              <a:buFont typeface="Arial" panose="020B0604020202020204" pitchFamily="34" charset="0"/>
              <a:buChar char="•"/>
            </a:pPr>
            <a:r>
              <a:rPr lang="en-US" sz="2400" dirty="0">
                <a:solidFill>
                  <a:schemeClr val="accent1">
                    <a:lumMod val="50000"/>
                  </a:schemeClr>
                </a:solidFill>
              </a:rPr>
              <a:t>Foods may get so hot a person could be seriously burned trying to remove or eat them. </a:t>
            </a:r>
          </a:p>
          <a:p>
            <a:pPr marL="285750" lvl="0" indent="-285750">
              <a:buFont typeface="Arial" panose="020B0604020202020204" pitchFamily="34" charset="0"/>
              <a:buChar char="•"/>
            </a:pPr>
            <a:r>
              <a:rPr lang="en-US" dirty="0">
                <a:solidFill>
                  <a:schemeClr val="accent1">
                    <a:lumMod val="50000"/>
                  </a:schemeClr>
                </a:solidFill>
              </a:rPr>
              <a:t>(Newspaper ink is flammable.  A dementia elder may try to dry rain- drenched  paper in oven and cause a fire.)</a:t>
            </a:r>
          </a:p>
          <a:p>
            <a:pPr marL="285750" lvl="0" indent="-285750">
              <a:buFont typeface="Arial" panose="020B0604020202020204" pitchFamily="34" charset="0"/>
              <a:buChar char="•"/>
            </a:pPr>
            <a:r>
              <a:rPr lang="en-US" dirty="0">
                <a:solidFill>
                  <a:schemeClr val="accent1">
                    <a:lumMod val="50000"/>
                  </a:schemeClr>
                </a:solidFill>
              </a:rPr>
              <a:t> </a:t>
            </a:r>
            <a:r>
              <a:rPr lang="en-US" sz="2400" b="1" dirty="0">
                <a:solidFill>
                  <a:schemeClr val="accent1">
                    <a:lumMod val="50000"/>
                  </a:schemeClr>
                </a:solidFill>
              </a:rPr>
              <a:t>Disconnect, unplug,</a:t>
            </a:r>
            <a:r>
              <a:rPr lang="en-US" sz="2400" dirty="0">
                <a:solidFill>
                  <a:schemeClr val="accent1">
                    <a:lumMod val="50000"/>
                  </a:schemeClr>
                </a:solidFill>
              </a:rPr>
              <a:t> install a </a:t>
            </a:r>
            <a:r>
              <a:rPr lang="en-US" sz="2400" b="1" dirty="0">
                <a:solidFill>
                  <a:schemeClr val="accent1">
                    <a:lumMod val="50000"/>
                  </a:schemeClr>
                </a:solidFill>
              </a:rPr>
              <a:t>remote switch </a:t>
            </a:r>
            <a:r>
              <a:rPr lang="en-US" sz="2400" dirty="0">
                <a:solidFill>
                  <a:schemeClr val="accent1">
                    <a:lumMod val="50000"/>
                  </a:schemeClr>
                </a:solidFill>
              </a:rPr>
              <a:t>or </a:t>
            </a:r>
            <a:r>
              <a:rPr lang="en-US" sz="2400" b="1" dirty="0">
                <a:solidFill>
                  <a:schemeClr val="accent1">
                    <a:lumMod val="50000"/>
                  </a:schemeClr>
                </a:solidFill>
              </a:rPr>
              <a:t>timer </a:t>
            </a:r>
            <a:r>
              <a:rPr lang="en-US" sz="2400" dirty="0">
                <a:solidFill>
                  <a:schemeClr val="accent1">
                    <a:lumMod val="50000"/>
                  </a:schemeClr>
                </a:solidFill>
              </a:rPr>
              <a:t>when not in use. </a:t>
            </a:r>
            <a:r>
              <a:rPr lang="en-US" dirty="0">
                <a:solidFill>
                  <a:schemeClr val="accent1">
                    <a:lumMod val="50000"/>
                  </a:schemeClr>
                </a:solidFill>
              </a:rPr>
              <a:t>(install a </a:t>
            </a:r>
            <a:r>
              <a:rPr lang="en-US" b="1" dirty="0">
                <a:solidFill>
                  <a:schemeClr val="accent1">
                    <a:lumMod val="50000"/>
                  </a:schemeClr>
                </a:solidFill>
              </a:rPr>
              <a:t>child-proof lock </a:t>
            </a:r>
            <a:r>
              <a:rPr lang="en-US" dirty="0">
                <a:solidFill>
                  <a:schemeClr val="accent1">
                    <a:lumMod val="50000"/>
                  </a:schemeClr>
                </a:solidFill>
              </a:rPr>
              <a:t>on the door.)</a:t>
            </a:r>
          </a:p>
          <a:p>
            <a:pPr marL="342900" lvl="0" indent="-342900">
              <a:buFont typeface="Arial" panose="020B0604020202020204" pitchFamily="34" charset="0"/>
              <a:buChar char="•"/>
            </a:pPr>
            <a:r>
              <a:rPr lang="en-US" sz="2400" b="1" dirty="0">
                <a:solidFill>
                  <a:schemeClr val="accent1">
                    <a:lumMod val="50000"/>
                  </a:schemeClr>
                </a:solidFill>
              </a:rPr>
              <a:t>REMEMBER: MICROWAVE OVENS</a:t>
            </a:r>
            <a:r>
              <a:rPr lang="en-US" sz="2400" dirty="0">
                <a:solidFill>
                  <a:schemeClr val="accent1">
                    <a:lumMod val="50000"/>
                  </a:schemeClr>
                </a:solidFill>
              </a:rPr>
              <a:t> </a:t>
            </a:r>
            <a:r>
              <a:rPr lang="en-US" dirty="0">
                <a:solidFill>
                  <a:schemeClr val="accent1">
                    <a:lumMod val="50000"/>
                  </a:schemeClr>
                </a:solidFill>
              </a:rPr>
              <a:t>were not part of their kitchens when they were young.</a:t>
            </a:r>
          </a:p>
          <a:p>
            <a:endParaRPr lang="en-US" dirty="0"/>
          </a:p>
        </p:txBody>
      </p:sp>
      <p:sp>
        <p:nvSpPr>
          <p:cNvPr id="3" name="Slide Number Placeholder 2"/>
          <p:cNvSpPr>
            <a:spLocks noGrp="1"/>
          </p:cNvSpPr>
          <p:nvPr>
            <p:ph type="sldNum" sz="quarter" idx="12"/>
          </p:nvPr>
        </p:nvSpPr>
        <p:spPr/>
        <p:txBody>
          <a:bodyPr/>
          <a:lstStyle/>
          <a:p>
            <a:fld id="{DC40C83D-E769-49CD-A97B-6CE4F4D31969}" type="slidenum">
              <a:rPr lang="en-US" smtClean="0"/>
              <a:pPr/>
              <a:t>101</a:t>
            </a:fld>
            <a:endParaRPr lang="en-US"/>
          </a:p>
        </p:txBody>
      </p:sp>
    </p:spTree>
    <p:extLst>
      <p:ext uri="{BB962C8B-B14F-4D97-AF65-F5344CB8AC3E}">
        <p14:creationId xmlns:p14="http://schemas.microsoft.com/office/powerpoint/2010/main" val="3101902372"/>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2390" y="838200"/>
            <a:ext cx="9067800" cy="5786199"/>
          </a:xfrm>
          <a:prstGeom prst="rect">
            <a:avLst/>
          </a:prstGeom>
          <a:noFill/>
        </p:spPr>
        <p:txBody>
          <a:bodyPr wrap="square" rtlCol="0">
            <a:spAutoFit/>
          </a:bodyPr>
          <a:lstStyle/>
          <a:p>
            <a:r>
              <a:rPr lang="en-US" sz="2800" b="1" u="sng" dirty="0">
                <a:solidFill>
                  <a:schemeClr val="accent1">
                    <a:lumMod val="75000"/>
                  </a:schemeClr>
                </a:solidFill>
              </a:rPr>
              <a:t>Bathroom:</a:t>
            </a:r>
          </a:p>
          <a:p>
            <a:endParaRPr lang="en-US" b="1" u="sng" dirty="0"/>
          </a:p>
          <a:p>
            <a:pPr marL="342900" lvl="0" indent="-342900">
              <a:buFont typeface="Wingdings" panose="05000000000000000000" pitchFamily="2" charset="2"/>
              <a:buChar char="§"/>
            </a:pPr>
            <a:r>
              <a:rPr lang="en-US" sz="2400" b="1" dirty="0">
                <a:solidFill>
                  <a:schemeClr val="accent1">
                    <a:lumMod val="50000"/>
                  </a:schemeClr>
                </a:solidFill>
              </a:rPr>
              <a:t>Remove electrical appliances </a:t>
            </a:r>
            <a:r>
              <a:rPr lang="en-US" sz="2400" dirty="0">
                <a:solidFill>
                  <a:schemeClr val="accent1">
                    <a:lumMod val="50000"/>
                  </a:schemeClr>
                </a:solidFill>
              </a:rPr>
              <a:t>(electric razors, hair dryers, radios) from the bathroom.</a:t>
            </a:r>
          </a:p>
          <a:p>
            <a:pPr marL="342900" lvl="0" indent="-342900">
              <a:buFont typeface="Wingdings" panose="05000000000000000000" pitchFamily="2" charset="2"/>
              <a:buChar char="§"/>
            </a:pPr>
            <a:r>
              <a:rPr lang="en-US" sz="2400" b="1" dirty="0">
                <a:solidFill>
                  <a:schemeClr val="accent1">
                    <a:lumMod val="50000"/>
                  </a:schemeClr>
                </a:solidFill>
              </a:rPr>
              <a:t>Heat lamps </a:t>
            </a:r>
            <a:r>
              <a:rPr lang="en-US" sz="2400" dirty="0">
                <a:solidFill>
                  <a:schemeClr val="accent1">
                    <a:lumMod val="50000"/>
                  </a:schemeClr>
                </a:solidFill>
              </a:rPr>
              <a:t>should be </a:t>
            </a:r>
            <a:r>
              <a:rPr lang="en-US" sz="2400" b="1" dirty="0">
                <a:solidFill>
                  <a:schemeClr val="accent1">
                    <a:lumMod val="50000"/>
                  </a:schemeClr>
                </a:solidFill>
              </a:rPr>
              <a:t>installed in the </a:t>
            </a:r>
            <a:r>
              <a:rPr lang="en-US" sz="2400" dirty="0">
                <a:solidFill>
                  <a:schemeClr val="accent1">
                    <a:lumMod val="50000"/>
                  </a:schemeClr>
                </a:solidFill>
              </a:rPr>
              <a:t>ceiling </a:t>
            </a:r>
            <a:r>
              <a:rPr lang="en-US" dirty="0">
                <a:solidFill>
                  <a:schemeClr val="accent1">
                    <a:lumMod val="50000"/>
                  </a:schemeClr>
                </a:solidFill>
              </a:rPr>
              <a:t>(less danger of being knocked over, dropped into the tub or touched by wet hands.)</a:t>
            </a:r>
          </a:p>
          <a:p>
            <a:pPr marL="342900" lvl="0" indent="-342900">
              <a:buFont typeface="Wingdings" panose="05000000000000000000" pitchFamily="2" charset="2"/>
              <a:buChar char="§"/>
            </a:pPr>
            <a:r>
              <a:rPr lang="en-US" sz="2400" b="1" dirty="0">
                <a:solidFill>
                  <a:schemeClr val="accent1">
                    <a:lumMod val="50000"/>
                  </a:schemeClr>
                </a:solidFill>
              </a:rPr>
              <a:t>A walk-in shower is best; use a shower or bathtub seat</a:t>
            </a:r>
            <a:endParaRPr lang="en-US" dirty="0">
              <a:solidFill>
                <a:schemeClr val="accent1">
                  <a:lumMod val="50000"/>
                </a:schemeClr>
              </a:solidFill>
            </a:endParaRPr>
          </a:p>
          <a:p>
            <a:pPr marL="342900" lvl="0" indent="-342900">
              <a:buFont typeface="Wingdings" panose="05000000000000000000" pitchFamily="2" charset="2"/>
              <a:buChar char="§"/>
            </a:pPr>
            <a:r>
              <a:rPr lang="en-US" sz="2400" dirty="0">
                <a:solidFill>
                  <a:schemeClr val="accent1">
                    <a:lumMod val="50000"/>
                  </a:schemeClr>
                </a:solidFill>
              </a:rPr>
              <a:t>Replace towel bars with </a:t>
            </a:r>
            <a:r>
              <a:rPr lang="en-US" sz="2400" b="1" dirty="0">
                <a:solidFill>
                  <a:schemeClr val="accent1">
                    <a:lumMod val="50000"/>
                  </a:schemeClr>
                </a:solidFill>
              </a:rPr>
              <a:t>grab bars, </a:t>
            </a:r>
            <a:r>
              <a:rPr lang="en-US" sz="2400" dirty="0">
                <a:solidFill>
                  <a:schemeClr val="accent1">
                    <a:lumMod val="50000"/>
                  </a:schemeClr>
                </a:solidFill>
              </a:rPr>
              <a:t>properly installed on studs.</a:t>
            </a:r>
          </a:p>
          <a:p>
            <a:pPr marL="342900" lvl="0" indent="-342900">
              <a:buFont typeface="Wingdings" panose="05000000000000000000" pitchFamily="2" charset="2"/>
              <a:buChar char="§"/>
            </a:pPr>
            <a:r>
              <a:rPr lang="en-US" sz="2400" dirty="0">
                <a:solidFill>
                  <a:schemeClr val="accent1">
                    <a:lumMod val="50000"/>
                  </a:schemeClr>
                </a:solidFill>
              </a:rPr>
              <a:t>Install Non-slip floor &amp; non-slip shower/tub tape to prevent falls.</a:t>
            </a:r>
          </a:p>
          <a:p>
            <a:pPr marL="342900" indent="-342900">
              <a:buFont typeface="Wingdings" panose="05000000000000000000" pitchFamily="2" charset="2"/>
              <a:buChar char="§"/>
            </a:pPr>
            <a:r>
              <a:rPr lang="en-US" sz="2400" dirty="0">
                <a:solidFill>
                  <a:schemeClr val="accent1">
                    <a:lumMod val="50000"/>
                  </a:schemeClr>
                </a:solidFill>
              </a:rPr>
              <a:t>Add a </a:t>
            </a:r>
            <a:r>
              <a:rPr lang="en-US" sz="2400" b="1" dirty="0">
                <a:solidFill>
                  <a:schemeClr val="accent1">
                    <a:lumMod val="50000"/>
                  </a:schemeClr>
                </a:solidFill>
              </a:rPr>
              <a:t>hand-held shower head </a:t>
            </a:r>
            <a:r>
              <a:rPr lang="en-US" sz="2400" dirty="0">
                <a:solidFill>
                  <a:schemeClr val="accent1">
                    <a:lumMod val="50000"/>
                  </a:schemeClr>
                </a:solidFill>
              </a:rPr>
              <a:t>to direct water flow</a:t>
            </a:r>
          </a:p>
          <a:p>
            <a:pPr marL="342900" lvl="0" indent="-342900">
              <a:buFont typeface="Wingdings" panose="05000000000000000000" pitchFamily="2" charset="2"/>
              <a:buChar char="§"/>
            </a:pPr>
            <a:r>
              <a:rPr lang="en-US" sz="2400" b="1" dirty="0">
                <a:solidFill>
                  <a:schemeClr val="accent1">
                    <a:lumMod val="50000"/>
                  </a:schemeClr>
                </a:solidFill>
              </a:rPr>
              <a:t>Automatic faucet shut-off devices </a:t>
            </a:r>
            <a:r>
              <a:rPr lang="en-US" sz="2400" dirty="0">
                <a:solidFill>
                  <a:schemeClr val="accent1">
                    <a:lumMod val="50000"/>
                  </a:schemeClr>
                </a:solidFill>
              </a:rPr>
              <a:t>can avoid possible water damage from a sink overflowing.  (</a:t>
            </a:r>
            <a:r>
              <a:rPr lang="en-US" b="1" dirty="0">
                <a:solidFill>
                  <a:schemeClr val="accent1">
                    <a:lumMod val="50000"/>
                  </a:schemeClr>
                </a:solidFill>
              </a:rPr>
              <a:t>Electric-eye faucets or the Water Wand </a:t>
            </a:r>
            <a:r>
              <a:rPr lang="en-US" dirty="0">
                <a:solidFill>
                  <a:schemeClr val="accent1">
                    <a:lumMod val="50000"/>
                  </a:schemeClr>
                </a:solidFill>
              </a:rPr>
              <a:t>are designed for people who have difficulty turning knobs.) </a:t>
            </a:r>
          </a:p>
          <a:p>
            <a:pPr marL="342900" lvl="0" indent="-342900">
              <a:buFont typeface="Wingdings" panose="05000000000000000000" pitchFamily="2" charset="2"/>
              <a:buChar char="§"/>
            </a:pPr>
            <a:r>
              <a:rPr lang="en-US" sz="2400" dirty="0">
                <a:solidFill>
                  <a:schemeClr val="accent1">
                    <a:lumMod val="50000"/>
                  </a:schemeClr>
                </a:solidFill>
              </a:rPr>
              <a:t>A flooding alarm can be used in bath, laundry room and other areas where flooding or leaks are likely.  </a:t>
            </a:r>
          </a:p>
          <a:p>
            <a:endParaRPr lang="en-US" dirty="0"/>
          </a:p>
        </p:txBody>
      </p:sp>
      <p:sp>
        <p:nvSpPr>
          <p:cNvPr id="3" name="Slide Number Placeholder 2"/>
          <p:cNvSpPr>
            <a:spLocks noGrp="1"/>
          </p:cNvSpPr>
          <p:nvPr>
            <p:ph type="sldNum" sz="quarter" idx="12"/>
          </p:nvPr>
        </p:nvSpPr>
        <p:spPr/>
        <p:txBody>
          <a:bodyPr/>
          <a:lstStyle/>
          <a:p>
            <a:fld id="{DC40C83D-E769-49CD-A97B-6CE4F4D31969}" type="slidenum">
              <a:rPr lang="en-US" smtClean="0"/>
              <a:pPr/>
              <a:t>102</a:t>
            </a:fld>
            <a:endParaRPr lang="en-US"/>
          </a:p>
        </p:txBody>
      </p:sp>
    </p:spTree>
    <p:extLst>
      <p:ext uri="{BB962C8B-B14F-4D97-AF65-F5344CB8AC3E}">
        <p14:creationId xmlns:p14="http://schemas.microsoft.com/office/powerpoint/2010/main" val="259509951"/>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333500" y="3124200"/>
            <a:ext cx="6324600" cy="1046440"/>
          </a:xfrm>
          <a:prstGeom prst="rect">
            <a:avLst/>
          </a:prstGeom>
          <a:noFill/>
        </p:spPr>
        <p:txBody>
          <a:bodyPr wrap="square" rtlCol="0">
            <a:spAutoFit/>
          </a:bodyPr>
          <a:lstStyle/>
          <a:p>
            <a:pPr algn="ctr"/>
            <a:r>
              <a:rPr lang="en-US" sz="4400" b="1" dirty="0">
                <a:solidFill>
                  <a:schemeClr val="accent1">
                    <a:lumMod val="75000"/>
                  </a:schemeClr>
                </a:solidFill>
              </a:rPr>
              <a:t>APPENDIX</a:t>
            </a:r>
            <a:endParaRPr lang="en-US" sz="4400" dirty="0">
              <a:solidFill>
                <a:schemeClr val="accent1">
                  <a:lumMod val="75000"/>
                </a:schemeClr>
              </a:solidFill>
            </a:endParaRPr>
          </a:p>
          <a:p>
            <a:endParaRPr lang="en-US" dirty="0"/>
          </a:p>
        </p:txBody>
      </p:sp>
      <p:sp>
        <p:nvSpPr>
          <p:cNvPr id="4" name="TextBox 3"/>
          <p:cNvSpPr txBox="1"/>
          <p:nvPr/>
        </p:nvSpPr>
        <p:spPr>
          <a:xfrm>
            <a:off x="914400" y="5105400"/>
            <a:ext cx="7772400" cy="1015663"/>
          </a:xfrm>
          <a:prstGeom prst="rect">
            <a:avLst/>
          </a:prstGeom>
          <a:noFill/>
        </p:spPr>
        <p:txBody>
          <a:bodyPr wrap="square" rtlCol="0">
            <a:spAutoFit/>
          </a:bodyPr>
          <a:lstStyle/>
          <a:p>
            <a:pPr marL="0" indent="0" algn="ctr">
              <a:buNone/>
            </a:pPr>
            <a:r>
              <a:rPr lang="en-US" dirty="0">
                <a:solidFill>
                  <a:schemeClr val="accent1">
                    <a:lumMod val="50000"/>
                  </a:schemeClr>
                </a:solidFill>
              </a:rPr>
              <a:t>Alzheimer’s Disease &amp; Related Disorders</a:t>
            </a:r>
          </a:p>
          <a:p>
            <a:pPr marL="0" indent="0" algn="ctr">
              <a:buNone/>
            </a:pPr>
            <a:r>
              <a:rPr lang="en-US" sz="2400" b="1" dirty="0">
                <a:solidFill>
                  <a:schemeClr val="accent1">
                    <a:lumMod val="50000"/>
                  </a:schemeClr>
                </a:solidFill>
              </a:rPr>
              <a:t>TRAINING FOR PROFESSIONAL CAREGIVERS</a:t>
            </a:r>
          </a:p>
          <a:p>
            <a:endParaRPr lang="en-US" dirty="0"/>
          </a:p>
        </p:txBody>
      </p:sp>
      <p:sp>
        <p:nvSpPr>
          <p:cNvPr id="5" name="Slide Number Placeholder 4"/>
          <p:cNvSpPr>
            <a:spLocks noGrp="1"/>
          </p:cNvSpPr>
          <p:nvPr>
            <p:ph type="sldNum" sz="quarter" idx="12"/>
          </p:nvPr>
        </p:nvSpPr>
        <p:spPr/>
        <p:txBody>
          <a:bodyPr/>
          <a:lstStyle/>
          <a:p>
            <a:fld id="{DC40C83D-E769-49CD-A97B-6CE4F4D31969}" type="slidenum">
              <a:rPr lang="en-US" smtClean="0"/>
              <a:pPr/>
              <a:t>103</a:t>
            </a:fld>
            <a:endParaRPr lang="en-US"/>
          </a:p>
        </p:txBody>
      </p:sp>
      <p:pic>
        <p:nvPicPr>
          <p:cNvPr id="8" name="Picture 7" descr="Brevard Alzheimers Foundation">
            <a:hlinkClick r:id="rId2"/>
          </p:cNvPr>
          <p:cNvPicPr/>
          <p:nvPr/>
        </p:nvPicPr>
        <p:blipFill>
          <a:blip r:embed="rId3" cstate="print"/>
          <a:srcRect/>
          <a:stretch>
            <a:fillRect/>
          </a:stretch>
        </p:blipFill>
        <p:spPr bwMode="auto">
          <a:xfrm>
            <a:off x="3352800" y="1384187"/>
            <a:ext cx="2514600" cy="805253"/>
          </a:xfrm>
          <a:prstGeom prst="rect">
            <a:avLst/>
          </a:prstGeom>
          <a:noFill/>
          <a:ln w="9525">
            <a:noFill/>
            <a:miter lim="800000"/>
            <a:headEnd/>
            <a:tailEnd/>
          </a:ln>
        </p:spPr>
      </p:pic>
    </p:spTree>
    <p:extLst>
      <p:ext uri="{BB962C8B-B14F-4D97-AF65-F5344CB8AC3E}">
        <p14:creationId xmlns:p14="http://schemas.microsoft.com/office/powerpoint/2010/main" val="3694265861"/>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48F8EA-B858-4ABE-9B6D-057A090C0D5F}"/>
              </a:ext>
            </a:extLst>
          </p:cNvPr>
          <p:cNvSpPr>
            <a:spLocks noGrp="1"/>
          </p:cNvSpPr>
          <p:nvPr>
            <p:ph type="title"/>
          </p:nvPr>
        </p:nvSpPr>
        <p:spPr/>
        <p:txBody>
          <a:bodyPr/>
          <a:lstStyle/>
          <a:p>
            <a:pPr algn="ctr"/>
            <a:r>
              <a:rPr lang="en-US" b="1" u="sng" dirty="0"/>
              <a:t>OBJECTIVES</a:t>
            </a:r>
            <a:br>
              <a:rPr lang="en-US" b="1" u="sng" dirty="0"/>
            </a:br>
            <a:endParaRPr lang="en-US" dirty="0"/>
          </a:p>
        </p:txBody>
      </p:sp>
      <p:sp>
        <p:nvSpPr>
          <p:cNvPr id="3" name="Content Placeholder 2">
            <a:extLst>
              <a:ext uri="{FF2B5EF4-FFF2-40B4-BE49-F238E27FC236}">
                <a16:creationId xmlns:a16="http://schemas.microsoft.com/office/drawing/2014/main" id="{B557B504-6557-457F-B9B1-382A2628C352}"/>
              </a:ext>
            </a:extLst>
          </p:cNvPr>
          <p:cNvSpPr>
            <a:spLocks noGrp="1"/>
          </p:cNvSpPr>
          <p:nvPr>
            <p:ph idx="1"/>
          </p:nvPr>
        </p:nvSpPr>
        <p:spPr/>
        <p:txBody>
          <a:bodyPr/>
          <a:lstStyle/>
          <a:p>
            <a:r>
              <a:rPr lang="en-US" sz="2800" b="1" dirty="0">
                <a:solidFill>
                  <a:schemeClr val="accent1">
                    <a:lumMod val="50000"/>
                  </a:schemeClr>
                </a:solidFill>
              </a:rPr>
              <a:t>Devices:</a:t>
            </a:r>
            <a:endParaRPr lang="en-US" sz="2800" dirty="0">
              <a:solidFill>
                <a:schemeClr val="accent1">
                  <a:lumMod val="50000"/>
                </a:schemeClr>
              </a:solidFill>
            </a:endParaRPr>
          </a:p>
          <a:p>
            <a:pPr lvl="0"/>
            <a:r>
              <a:rPr lang="en-US" sz="2400" dirty="0">
                <a:solidFill>
                  <a:schemeClr val="accent1">
                    <a:lumMod val="50000"/>
                  </a:schemeClr>
                </a:solidFill>
              </a:rPr>
              <a:t>Personal alarms to alert staff </a:t>
            </a:r>
          </a:p>
          <a:p>
            <a:pPr lvl="0"/>
            <a:r>
              <a:rPr lang="en-US" sz="2400" dirty="0">
                <a:solidFill>
                  <a:schemeClr val="accent1">
                    <a:lumMod val="50000"/>
                  </a:schemeClr>
                </a:solidFill>
              </a:rPr>
              <a:t>Facility alarms to prevent leaving unnoticed</a:t>
            </a:r>
          </a:p>
          <a:p>
            <a:pPr lvl="0"/>
            <a:r>
              <a:rPr lang="en-US" sz="2400" dirty="0">
                <a:solidFill>
                  <a:schemeClr val="accent1">
                    <a:lumMod val="50000"/>
                  </a:schemeClr>
                </a:solidFill>
              </a:rPr>
              <a:t>Use canes, walkers, railings, grab bars</a:t>
            </a:r>
          </a:p>
          <a:p>
            <a:pPr lvl="0"/>
            <a:r>
              <a:rPr lang="en-US" sz="2400" dirty="0">
                <a:solidFill>
                  <a:schemeClr val="accent1">
                    <a:lumMod val="50000"/>
                  </a:schemeClr>
                </a:solidFill>
              </a:rPr>
              <a:t>Respect privacy when using cameras, monitors, etc.</a:t>
            </a:r>
          </a:p>
          <a:p>
            <a:pPr lvl="0"/>
            <a:r>
              <a:rPr lang="en-US" sz="2400" dirty="0">
                <a:solidFill>
                  <a:schemeClr val="accent1">
                    <a:lumMod val="50000"/>
                  </a:schemeClr>
                </a:solidFill>
              </a:rPr>
              <a:t>Use adequate lighting    </a:t>
            </a:r>
          </a:p>
          <a:p>
            <a:pPr lvl="0"/>
            <a:r>
              <a:rPr lang="en-US" sz="2400" dirty="0">
                <a:solidFill>
                  <a:schemeClr val="accent1">
                    <a:lumMod val="50000"/>
                  </a:schemeClr>
                </a:solidFill>
              </a:rPr>
              <a:t>Respond to call buttons even when used excessively (think about reasons why it may be used excessively!)</a:t>
            </a:r>
          </a:p>
          <a:p>
            <a:endParaRPr lang="en-US" dirty="0"/>
          </a:p>
        </p:txBody>
      </p:sp>
      <p:sp>
        <p:nvSpPr>
          <p:cNvPr id="4" name="Slide Number Placeholder 3">
            <a:extLst>
              <a:ext uri="{FF2B5EF4-FFF2-40B4-BE49-F238E27FC236}">
                <a16:creationId xmlns:a16="http://schemas.microsoft.com/office/drawing/2014/main" id="{B96C672E-1A6F-4CC4-872B-91B7AE7281ED}"/>
              </a:ext>
            </a:extLst>
          </p:cNvPr>
          <p:cNvSpPr>
            <a:spLocks noGrp="1"/>
          </p:cNvSpPr>
          <p:nvPr>
            <p:ph type="sldNum" sz="quarter" idx="12"/>
          </p:nvPr>
        </p:nvSpPr>
        <p:spPr/>
        <p:txBody>
          <a:bodyPr/>
          <a:lstStyle/>
          <a:p>
            <a:fld id="{C63D52EE-2EC2-4889-BE6E-7EB8E38B3EEC}" type="slidenum">
              <a:rPr lang="en-US" smtClean="0"/>
              <a:pPr/>
              <a:t>104</a:t>
            </a:fld>
            <a:endParaRPr lang="en-US"/>
          </a:p>
        </p:txBody>
      </p:sp>
    </p:spTree>
    <p:extLst>
      <p:ext uri="{BB962C8B-B14F-4D97-AF65-F5344CB8AC3E}">
        <p14:creationId xmlns:p14="http://schemas.microsoft.com/office/powerpoint/2010/main" val="2372954738"/>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304800"/>
            <a:ext cx="8763000" cy="6771084"/>
          </a:xfrm>
          <a:prstGeom prst="rect">
            <a:avLst/>
          </a:prstGeom>
          <a:noFill/>
        </p:spPr>
        <p:txBody>
          <a:bodyPr wrap="square" rtlCol="0">
            <a:spAutoFit/>
          </a:bodyPr>
          <a:lstStyle/>
          <a:p>
            <a:r>
              <a:rPr lang="en-US" sz="2400" b="1" dirty="0">
                <a:solidFill>
                  <a:schemeClr val="accent1">
                    <a:lumMod val="75000"/>
                  </a:schemeClr>
                </a:solidFill>
              </a:rPr>
              <a:t>Daily Routine:</a:t>
            </a:r>
          </a:p>
          <a:p>
            <a:pPr lvl="0"/>
            <a:endParaRPr lang="en-US" sz="1000" dirty="0"/>
          </a:p>
          <a:p>
            <a:pPr marL="342900" lvl="0" indent="-342900">
              <a:buFont typeface="Arial" panose="020B0604020202020204" pitchFamily="34" charset="0"/>
              <a:buChar char="•"/>
            </a:pPr>
            <a:r>
              <a:rPr lang="en-US" sz="2200" dirty="0">
                <a:solidFill>
                  <a:schemeClr val="accent1">
                    <a:lumMod val="50000"/>
                  </a:schemeClr>
                </a:solidFill>
              </a:rPr>
              <a:t>Importance of same daily schedule</a:t>
            </a:r>
          </a:p>
          <a:p>
            <a:pPr marL="342900" lvl="0" indent="-342900">
              <a:buFont typeface="Arial" panose="020B0604020202020204" pitchFamily="34" charset="0"/>
              <a:buChar char="•"/>
            </a:pPr>
            <a:r>
              <a:rPr lang="en-US" sz="2200" dirty="0">
                <a:solidFill>
                  <a:schemeClr val="accent1">
                    <a:lumMod val="50000"/>
                  </a:schemeClr>
                </a:solidFill>
              </a:rPr>
              <a:t>Follow same steps through each activity of daily living </a:t>
            </a:r>
          </a:p>
          <a:p>
            <a:pPr marL="342900" lvl="0" indent="-342900">
              <a:buFont typeface="Arial" panose="020B0604020202020204" pitchFamily="34" charset="0"/>
              <a:buChar char="•"/>
            </a:pPr>
            <a:r>
              <a:rPr lang="en-US" sz="2200" dirty="0">
                <a:solidFill>
                  <a:schemeClr val="accent1">
                    <a:lumMod val="50000"/>
                  </a:schemeClr>
                </a:solidFill>
              </a:rPr>
              <a:t>Promote feelings of safety and security by following same rules of daily engagement</a:t>
            </a:r>
          </a:p>
          <a:p>
            <a:pPr marL="342900" lvl="0" indent="-342900">
              <a:buFont typeface="Arial" panose="020B0604020202020204" pitchFamily="34" charset="0"/>
              <a:buChar char="•"/>
            </a:pPr>
            <a:r>
              <a:rPr lang="en-US" sz="2200" dirty="0">
                <a:solidFill>
                  <a:schemeClr val="accent1">
                    <a:lumMod val="50000"/>
                  </a:schemeClr>
                </a:solidFill>
              </a:rPr>
              <a:t>Maintain orderly, clutter-free environment in all rooms and throughout facility</a:t>
            </a:r>
          </a:p>
          <a:p>
            <a:pPr marL="342900" lvl="0" indent="-342900">
              <a:buFont typeface="Arial" panose="020B0604020202020204" pitchFamily="34" charset="0"/>
              <a:buChar char="•"/>
            </a:pPr>
            <a:r>
              <a:rPr lang="en-US" sz="2200" dirty="0">
                <a:solidFill>
                  <a:schemeClr val="accent1">
                    <a:lumMod val="50000"/>
                  </a:schemeClr>
                </a:solidFill>
              </a:rPr>
              <a:t>Talk patient through each step of activity as you go</a:t>
            </a:r>
          </a:p>
          <a:p>
            <a:r>
              <a:rPr lang="en-US" dirty="0">
                <a:solidFill>
                  <a:schemeClr val="accent1">
                    <a:lumMod val="50000"/>
                  </a:schemeClr>
                </a:solidFill>
              </a:rPr>
              <a:t> </a:t>
            </a:r>
          </a:p>
          <a:p>
            <a:r>
              <a:rPr lang="en-US" sz="2400" b="1" dirty="0">
                <a:solidFill>
                  <a:schemeClr val="accent1">
                    <a:lumMod val="75000"/>
                  </a:schemeClr>
                </a:solidFill>
              </a:rPr>
              <a:t>Staffing:</a:t>
            </a:r>
          </a:p>
          <a:p>
            <a:endParaRPr lang="en-US" sz="1000" dirty="0"/>
          </a:p>
          <a:p>
            <a:pPr marL="342900" lvl="0" indent="-342900">
              <a:buFont typeface="Arial" panose="020B0604020202020204" pitchFamily="34" charset="0"/>
              <a:buChar char="•"/>
            </a:pPr>
            <a:r>
              <a:rPr lang="en-US" sz="2200" dirty="0">
                <a:solidFill>
                  <a:schemeClr val="accent1">
                    <a:lumMod val="50000"/>
                  </a:schemeClr>
                </a:solidFill>
              </a:rPr>
              <a:t>Familiarity is important</a:t>
            </a:r>
          </a:p>
          <a:p>
            <a:pPr marL="342900" lvl="0" indent="-342900">
              <a:buFont typeface="Arial" panose="020B0604020202020204" pitchFamily="34" charset="0"/>
              <a:buChar char="•"/>
            </a:pPr>
            <a:r>
              <a:rPr lang="en-US" sz="2200" dirty="0">
                <a:solidFill>
                  <a:schemeClr val="accent1">
                    <a:lumMod val="50000"/>
                  </a:schemeClr>
                </a:solidFill>
              </a:rPr>
              <a:t>Transfer of trust from staff shift to shift</a:t>
            </a:r>
          </a:p>
          <a:p>
            <a:pPr marL="342900" lvl="0" indent="-342900">
              <a:buFont typeface="Arial" panose="020B0604020202020204" pitchFamily="34" charset="0"/>
              <a:buChar char="•"/>
            </a:pPr>
            <a:r>
              <a:rPr lang="en-US" sz="2200" dirty="0">
                <a:solidFill>
                  <a:schemeClr val="accent1">
                    <a:lumMod val="50000"/>
                  </a:schemeClr>
                </a:solidFill>
              </a:rPr>
              <a:t>Be sympathetic to comfort (temperature, frequent mobility, tasty food)</a:t>
            </a:r>
          </a:p>
          <a:p>
            <a:pPr marL="342900" lvl="0" indent="-342900">
              <a:buFont typeface="Arial" panose="020B0604020202020204" pitchFamily="34" charset="0"/>
              <a:buChar char="•"/>
            </a:pPr>
            <a:r>
              <a:rPr lang="en-US" sz="2200" dirty="0">
                <a:solidFill>
                  <a:schemeClr val="accent1">
                    <a:lumMod val="50000"/>
                  </a:schemeClr>
                </a:solidFill>
              </a:rPr>
              <a:t>Good clinical notes in patients’ charts can help prevent catastrophic reactions to change</a:t>
            </a:r>
          </a:p>
          <a:p>
            <a:pPr marL="342900" lvl="0" indent="-342900">
              <a:buFont typeface="Arial" panose="020B0604020202020204" pitchFamily="34" charset="0"/>
              <a:buChar char="•"/>
            </a:pPr>
            <a:r>
              <a:rPr lang="en-US" sz="2200" dirty="0">
                <a:solidFill>
                  <a:schemeClr val="accent1">
                    <a:lumMod val="50000"/>
                  </a:schemeClr>
                </a:solidFill>
              </a:rPr>
              <a:t>Validate patients concerns (For example:  if they think they lost something, help them look for it until you can distract them)</a:t>
            </a:r>
          </a:p>
          <a:p>
            <a:pPr marL="342900" lvl="0" indent="-342900">
              <a:buFont typeface="Arial" panose="020B0604020202020204" pitchFamily="34" charset="0"/>
              <a:buChar char="•"/>
            </a:pPr>
            <a:r>
              <a:rPr lang="en-US" sz="2200" dirty="0">
                <a:solidFill>
                  <a:schemeClr val="accent1">
                    <a:lumMod val="50000"/>
                  </a:schemeClr>
                </a:solidFill>
              </a:rPr>
              <a:t>Never forget that you are the patients “Helpline”!</a:t>
            </a:r>
          </a:p>
          <a:p>
            <a:endParaRPr lang="en-US" dirty="0"/>
          </a:p>
        </p:txBody>
      </p:sp>
      <p:sp>
        <p:nvSpPr>
          <p:cNvPr id="3" name="Slide Number Placeholder 2"/>
          <p:cNvSpPr>
            <a:spLocks noGrp="1"/>
          </p:cNvSpPr>
          <p:nvPr>
            <p:ph type="sldNum" sz="quarter" idx="12"/>
          </p:nvPr>
        </p:nvSpPr>
        <p:spPr/>
        <p:txBody>
          <a:bodyPr/>
          <a:lstStyle/>
          <a:p>
            <a:fld id="{DC40C83D-E769-49CD-A97B-6CE4F4D31969}" type="slidenum">
              <a:rPr lang="en-US" smtClean="0"/>
              <a:pPr/>
              <a:t>105</a:t>
            </a:fld>
            <a:endParaRPr lang="en-US"/>
          </a:p>
        </p:txBody>
      </p:sp>
    </p:spTree>
    <p:extLst>
      <p:ext uri="{BB962C8B-B14F-4D97-AF65-F5344CB8AC3E}">
        <p14:creationId xmlns:p14="http://schemas.microsoft.com/office/powerpoint/2010/main" val="3328594235"/>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1"/>
          <p:cNvSpPr>
            <a:spLocks noChangeArrowheads="1"/>
          </p:cNvSpPr>
          <p:nvPr/>
        </p:nvSpPr>
        <p:spPr bwMode="auto">
          <a:xfrm>
            <a:off x="152400" y="-136445"/>
            <a:ext cx="8991600" cy="7232749"/>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0" rIns="91440" bIns="0" numCol="1" anchor="ctr" anchorCtr="0" compatLnSpc="1">
            <a:prstTxWarp prst="textNoShape">
              <a:avLst/>
            </a:prstTxWarp>
            <a:spAutoFit/>
          </a:bodyPr>
          <a:lstStyle>
            <a:lvl1pPr indent="457200"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457200" algn="ctr" defTabSz="914400" rtl="0" eaLnBrk="0" fontAlgn="base" latinLnBrk="0" hangingPunct="0">
              <a:lnSpc>
                <a:spcPct val="100000"/>
              </a:lnSpc>
              <a:spcBef>
                <a:spcPct val="0"/>
              </a:spcBef>
              <a:spcAft>
                <a:spcPct val="0"/>
              </a:spcAft>
              <a:buClrTx/>
              <a:buSzTx/>
              <a:buFontTx/>
              <a:buNone/>
              <a:tabLst/>
            </a:pPr>
            <a:r>
              <a:rPr kumimoji="0" lang="en-US" altLang="en-US" sz="3600" b="1" i="0" u="none" strike="noStrike" cap="none" normalizeH="0" baseline="0" dirty="0">
                <a:ln>
                  <a:noFill/>
                </a:ln>
                <a:solidFill>
                  <a:schemeClr val="accent1">
                    <a:lumMod val="75000"/>
                  </a:schemeClr>
                </a:solidFill>
                <a:effectLst/>
                <a:latin typeface="Calibri" panose="020F0502020204030204" pitchFamily="34" charset="0"/>
                <a:ea typeface="Times New Roman" panose="02020603050405020304" pitchFamily="18" charset="0"/>
              </a:rPr>
              <a:t>ETHICAL CONCERNS</a:t>
            </a:r>
          </a:p>
          <a:p>
            <a:pPr marL="0" marR="0" lvl="0" indent="457200" algn="ctr" defTabSz="914400" rtl="0" eaLnBrk="0" fontAlgn="base" latinLnBrk="0" hangingPunct="0">
              <a:lnSpc>
                <a:spcPct val="100000"/>
              </a:lnSpc>
              <a:spcBef>
                <a:spcPct val="0"/>
              </a:spcBef>
              <a:spcAft>
                <a:spcPct val="0"/>
              </a:spcAft>
              <a:buClrTx/>
              <a:buSzTx/>
              <a:buFontTx/>
              <a:buNone/>
              <a:tabLst/>
            </a:pPr>
            <a:endParaRPr kumimoji="0" lang="en-US" altLang="en-US" sz="3600" b="0" i="0" u="none" strike="noStrike" cap="none" normalizeH="0" baseline="0" dirty="0">
              <a:ln>
                <a:noFill/>
              </a:ln>
              <a:solidFill>
                <a:schemeClr val="tx1"/>
              </a:solidFill>
              <a:effectLst/>
            </a:endParaRPr>
          </a:p>
          <a:p>
            <a:pPr marL="0" marR="0" lvl="0" indent="457200" algn="ctr" defTabSz="914400" rtl="0" eaLnBrk="0" fontAlgn="base" latinLnBrk="0" hangingPunct="0">
              <a:lnSpc>
                <a:spcPct val="100000"/>
              </a:lnSpc>
              <a:spcBef>
                <a:spcPct val="0"/>
              </a:spcBef>
              <a:spcAft>
                <a:spcPct val="0"/>
              </a:spcAft>
              <a:buClrTx/>
              <a:buSzTx/>
              <a:buFontTx/>
              <a:buNone/>
              <a:tabLst/>
            </a:pPr>
            <a:r>
              <a:rPr kumimoji="0" lang="en-US" altLang="en-US" sz="2400" b="1" i="0" u="none" strike="noStrike" cap="none" normalizeH="0" baseline="0" dirty="0">
                <a:ln>
                  <a:noFill/>
                </a:ln>
                <a:solidFill>
                  <a:schemeClr val="accent1">
                    <a:lumMod val="50000"/>
                  </a:schemeClr>
                </a:solidFill>
                <a:effectLst/>
                <a:latin typeface="Calibri" panose="020F0502020204030204" pitchFamily="34" charset="0"/>
                <a:ea typeface="Times New Roman" panose="02020603050405020304" pitchFamily="18" charset="0"/>
              </a:rPr>
              <a:t>CONFIDENTIALITY – CONFIDENTIALITY – CONFIDENTIALITY</a:t>
            </a:r>
            <a:endParaRPr kumimoji="0" lang="en-US" altLang="en-US" sz="2400" b="0" i="0" u="none" strike="noStrike" cap="none" normalizeH="0" baseline="0" dirty="0">
              <a:ln>
                <a:noFill/>
              </a:ln>
              <a:solidFill>
                <a:schemeClr val="accent1">
                  <a:lumMod val="50000"/>
                </a:schemeClr>
              </a:solidFill>
              <a:effectLst/>
            </a:endParaRPr>
          </a:p>
          <a:p>
            <a:pPr marL="0" marR="0" lvl="0" indent="457200" algn="l" defTabSz="914400" rtl="0" eaLnBrk="0" fontAlgn="base" latinLnBrk="0" hangingPunct="0">
              <a:lnSpc>
                <a:spcPct val="100000"/>
              </a:lnSpc>
              <a:spcBef>
                <a:spcPct val="0"/>
              </a:spcBef>
              <a:spcAft>
                <a:spcPct val="0"/>
              </a:spcAft>
              <a:buClrTx/>
              <a:buSzTx/>
              <a:buFontTx/>
              <a:buNone/>
              <a:tabLst/>
            </a:pPr>
            <a:endParaRPr lang="en-US" altLang="en-US" sz="1400" b="1" dirty="0">
              <a:latin typeface="Calibri" panose="020F0502020204030204"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endParaRPr kumimoji="0" lang="en-US" altLang="en-US" sz="800" b="0" i="0" u="none" strike="noStrike" cap="none" normalizeH="0" baseline="0" dirty="0">
              <a:ln>
                <a:noFill/>
              </a:ln>
              <a:solidFill>
                <a:schemeClr val="tx1"/>
              </a:solidFill>
              <a:effectLst/>
            </a:endParaRPr>
          </a:p>
          <a:p>
            <a:pPr marL="0" marR="0" lvl="0" indent="457200" algn="l" defTabSz="914400" rtl="0" eaLnBrk="0" fontAlgn="base" latinLnBrk="0" hangingPunct="0">
              <a:lnSpc>
                <a:spcPct val="100000"/>
              </a:lnSpc>
              <a:spcBef>
                <a:spcPct val="0"/>
              </a:spcBef>
              <a:spcAft>
                <a:spcPct val="0"/>
              </a:spcAft>
              <a:buClrTx/>
              <a:buSzTx/>
              <a:buFontTx/>
              <a:buNone/>
              <a:tabLst/>
            </a:pPr>
            <a:endParaRPr lang="en-US" altLang="en-US" sz="800" dirty="0"/>
          </a:p>
          <a:p>
            <a:pPr marL="0" marR="0" lvl="0" indent="457200" algn="l"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endParaRPr>
          </a:p>
          <a:p>
            <a:pPr marL="0" marR="0" lvl="0" indent="457200" algn="l" defTabSz="914400" rtl="0" eaLnBrk="0" fontAlgn="base" latinLnBrk="0" hangingPunct="0">
              <a:lnSpc>
                <a:spcPct val="100000"/>
              </a:lnSpc>
              <a:spcBef>
                <a:spcPct val="0"/>
              </a:spcBef>
              <a:spcAft>
                <a:spcPct val="0"/>
              </a:spcAft>
              <a:buClrTx/>
              <a:buSzTx/>
              <a:buFontTx/>
              <a:buNone/>
              <a:tabLst/>
            </a:pPr>
            <a:endParaRPr lang="en-US" altLang="en-US" sz="1400" dirty="0"/>
          </a:p>
          <a:p>
            <a:pPr marL="0" marR="0" lvl="0" indent="457200" algn="l"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endParaRPr>
          </a:p>
          <a:p>
            <a:pPr marL="0" marR="0" lvl="0" indent="457200" algn="ctr" defTabSz="914400" rtl="0" eaLnBrk="0" fontAlgn="base" latinLnBrk="0" hangingPunct="0">
              <a:lnSpc>
                <a:spcPct val="100000"/>
              </a:lnSpc>
              <a:spcBef>
                <a:spcPct val="0"/>
              </a:spcBef>
              <a:spcAft>
                <a:spcPct val="0"/>
              </a:spcAft>
              <a:buClrTx/>
              <a:buSzTx/>
              <a:buFontTx/>
              <a:buNone/>
              <a:tabLst/>
            </a:pPr>
            <a:r>
              <a:rPr kumimoji="0" lang="en-US" altLang="en-US" sz="2800" b="1" i="0" u="none" strike="noStrike" cap="none" normalizeH="0" baseline="0" dirty="0">
                <a:ln>
                  <a:noFill/>
                </a:ln>
                <a:solidFill>
                  <a:schemeClr val="accent1">
                    <a:lumMod val="75000"/>
                  </a:schemeClr>
                </a:solidFill>
                <a:effectLst/>
                <a:ea typeface="Times New Roman" panose="02020603050405020304" pitchFamily="18" charset="0"/>
                <a:cs typeface="Calibri" panose="020F0502020204030204" pitchFamily="34" charset="0"/>
              </a:rPr>
              <a:t>AUTONOMY:</a:t>
            </a:r>
          </a:p>
          <a:p>
            <a:pPr marL="0" marR="0" lvl="0" indent="457200" algn="ctr" defTabSz="914400" rtl="0" eaLnBrk="0" fontAlgn="base" latinLnBrk="0" hangingPunct="0">
              <a:lnSpc>
                <a:spcPct val="100000"/>
              </a:lnSpc>
              <a:spcBef>
                <a:spcPct val="0"/>
              </a:spcBef>
              <a:spcAft>
                <a:spcPct val="0"/>
              </a:spcAft>
              <a:buClrTx/>
              <a:buSzTx/>
              <a:buFontTx/>
              <a:buNone/>
              <a:tabLst/>
            </a:pPr>
            <a:endParaRPr kumimoji="0" lang="en-US" altLang="en-US" b="1" i="0" u="none" strike="noStrike" cap="none" normalizeH="0" baseline="0" dirty="0">
              <a:ln>
                <a:noFill/>
              </a:ln>
              <a:effectLst/>
              <a:ea typeface="Times New Roman" panose="02020603050405020304" pitchFamily="18" charset="0"/>
              <a:cs typeface="Calibri" panose="020F0502020204030204"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a:ln>
                  <a:noFill/>
                </a:ln>
                <a:solidFill>
                  <a:schemeClr val="accent1">
                    <a:lumMod val="50000"/>
                  </a:schemeClr>
                </a:solidFill>
                <a:effectLst/>
                <a:ea typeface="Times New Roman" panose="02020603050405020304" pitchFamily="18" charset="0"/>
                <a:cs typeface="Calibri" panose="020F0502020204030204" pitchFamily="34" charset="0"/>
              </a:rPr>
              <a:t> </a:t>
            </a:r>
            <a:r>
              <a:rPr kumimoji="0" lang="en-US" altLang="en-US" sz="2400" b="1" i="0" u="none" strike="noStrike" cap="none" normalizeH="0" baseline="0" dirty="0">
                <a:ln>
                  <a:noFill/>
                </a:ln>
                <a:solidFill>
                  <a:schemeClr val="accent1">
                    <a:lumMod val="50000"/>
                  </a:schemeClr>
                </a:solidFill>
                <a:effectLst/>
                <a:ea typeface="Times New Roman" panose="02020603050405020304" pitchFamily="18" charset="0"/>
                <a:cs typeface="Calibri" panose="020F0502020204030204" pitchFamily="34" charset="0"/>
              </a:rPr>
              <a:t>The right to self-determination and the capacity to determine one’s own destiny and as such needs to be respected. </a:t>
            </a:r>
            <a:r>
              <a:rPr lang="en-US" altLang="en-US" sz="2400" b="1" dirty="0">
                <a:solidFill>
                  <a:schemeClr val="accent1">
                    <a:lumMod val="50000"/>
                  </a:schemeClr>
                </a:solidFill>
                <a:ea typeface="Times New Roman" panose="02020603050405020304" pitchFamily="18" charset="0"/>
                <a:cs typeface="Calibri" panose="020F0502020204030204" pitchFamily="34" charset="0"/>
              </a:rPr>
              <a:t>R</a:t>
            </a:r>
            <a:r>
              <a:rPr kumimoji="0" lang="en-US" altLang="en-US" sz="2400" b="1" i="0" u="none" strike="noStrike" cap="none" normalizeH="0" baseline="0" dirty="0">
                <a:ln>
                  <a:noFill/>
                </a:ln>
                <a:solidFill>
                  <a:schemeClr val="accent1">
                    <a:lumMod val="50000"/>
                  </a:schemeClr>
                </a:solidFill>
                <a:effectLst/>
                <a:ea typeface="Times New Roman" panose="02020603050405020304" pitchFamily="18" charset="0"/>
                <a:cs typeface="Calibri" panose="020F0502020204030204" pitchFamily="34" charset="0"/>
              </a:rPr>
              <a:t>ight of an individual to refuse medical treatment and for a doctor to refrain from intervening against a person’s choice.  An autonomous decision is one made freely, without influence, by a competent,</a:t>
            </a:r>
            <a:r>
              <a:rPr kumimoji="0" lang="en-US" altLang="en-US" sz="2400" b="1" i="0" u="none" strike="noStrike" cap="none" normalizeH="0" dirty="0">
                <a:ln>
                  <a:noFill/>
                </a:ln>
                <a:solidFill>
                  <a:schemeClr val="accent1">
                    <a:lumMod val="50000"/>
                  </a:schemeClr>
                </a:solidFill>
                <a:effectLst/>
                <a:ea typeface="Times New Roman" panose="02020603050405020304" pitchFamily="18" charset="0"/>
                <a:cs typeface="Calibri" panose="020F0502020204030204" pitchFamily="34" charset="0"/>
              </a:rPr>
              <a:t> sometimes appointed</a:t>
            </a:r>
            <a:r>
              <a:rPr kumimoji="0" lang="en-US" altLang="en-US" sz="2400" b="1" i="0" u="none" strike="noStrike" cap="none" normalizeH="0" baseline="0" dirty="0">
                <a:ln>
                  <a:noFill/>
                </a:ln>
                <a:solidFill>
                  <a:schemeClr val="accent1">
                    <a:lumMod val="50000"/>
                  </a:schemeClr>
                </a:solidFill>
                <a:effectLst/>
                <a:ea typeface="Times New Roman" panose="02020603050405020304" pitchFamily="18" charset="0"/>
                <a:cs typeface="Calibri" panose="020F0502020204030204" pitchFamily="34" charset="0"/>
              </a:rPr>
              <a:t> person.  Freedom to move about as long as not a danger to self.</a:t>
            </a:r>
            <a:endParaRPr kumimoji="0" lang="en-US" altLang="en-US" sz="2400" b="1" i="0" u="none" strike="noStrike" cap="none" normalizeH="0" baseline="0" dirty="0">
              <a:ln>
                <a:noFill/>
              </a:ln>
              <a:solidFill>
                <a:schemeClr val="accent1">
                  <a:lumMod val="50000"/>
                </a:schemeClr>
              </a:solidFill>
              <a:effectLst/>
            </a:endParaRPr>
          </a:p>
          <a:p>
            <a:pPr marL="0" marR="0" lvl="0" indent="457200" algn="l" defTabSz="914400" rtl="0" eaLnBrk="0" fontAlgn="base" latinLnBrk="0" hangingPunct="0">
              <a:lnSpc>
                <a:spcPct val="100000"/>
              </a:lnSpc>
              <a:spcBef>
                <a:spcPct val="0"/>
              </a:spcBef>
              <a:spcAft>
                <a:spcPct val="0"/>
              </a:spcAft>
              <a:buClrTx/>
              <a:buSzTx/>
              <a:buFontTx/>
              <a:buNone/>
              <a:tabLst/>
            </a:pPr>
            <a:endParaRPr kumimoji="0" lang="en-US" altLang="en-US" sz="1200" b="1" i="0" u="none" strike="noStrike" cap="none" normalizeH="0" baseline="0" dirty="0">
              <a:ln>
                <a:noFill/>
              </a:ln>
              <a:solidFill>
                <a:schemeClr val="accent1">
                  <a:lumMod val="50000"/>
                </a:schemeClr>
              </a:solidFill>
              <a:effectLst/>
              <a:latin typeface="Arial" panose="020B0604020202020204" pitchFamily="34" charset="0"/>
              <a:ea typeface="Times New Roman" panose="02020603050405020304" pitchFamily="18" charset="0"/>
              <a:cs typeface="Calibri" panose="020F0502020204030204"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endParaRPr kumimoji="0" lang="en-US" altLang="en-US" sz="1200" b="1" i="0" u="none" strike="noStrike" cap="none" normalizeH="0" baseline="0" dirty="0">
              <a:ln>
                <a:noFill/>
              </a:ln>
              <a:solidFill>
                <a:schemeClr val="accent1">
                  <a:lumMod val="50000"/>
                </a:schemeClr>
              </a:solidFill>
              <a:effectLst/>
              <a:latin typeface="Calibri" panose="020F0502020204030204" pitchFamily="34" charset="0"/>
              <a:ea typeface="Times New Roman" panose="02020603050405020304" pitchFamily="18" charset="0"/>
            </a:endParaRPr>
          </a:p>
          <a:p>
            <a:pPr marL="0" marR="0" lvl="0" indent="457200" algn="l" defTabSz="914400" rtl="0" eaLnBrk="0" fontAlgn="base" latinLnBrk="0" hangingPunct="0">
              <a:lnSpc>
                <a:spcPct val="100000"/>
              </a:lnSpc>
              <a:spcBef>
                <a:spcPct val="0"/>
              </a:spcBef>
              <a:spcAft>
                <a:spcPct val="0"/>
              </a:spcAft>
              <a:buClrTx/>
              <a:buSzTx/>
              <a:buFontTx/>
              <a:buNone/>
              <a:tabLst/>
            </a:pPr>
            <a:endParaRPr lang="en-US" altLang="en-US" sz="1200" b="1" dirty="0">
              <a:latin typeface="Calibri" panose="020F0502020204030204" pitchFamily="34" charset="0"/>
              <a:ea typeface="Times New Roman" panose="02020603050405020304" pitchFamily="18" charset="0"/>
            </a:endParaRPr>
          </a:p>
          <a:p>
            <a:pPr marL="0" marR="0" lvl="0" indent="45720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2" name="Slide Number Placeholder 1"/>
          <p:cNvSpPr>
            <a:spLocks noGrp="1"/>
          </p:cNvSpPr>
          <p:nvPr>
            <p:ph type="sldNum" sz="quarter" idx="12"/>
          </p:nvPr>
        </p:nvSpPr>
        <p:spPr/>
        <p:txBody>
          <a:bodyPr/>
          <a:lstStyle/>
          <a:p>
            <a:fld id="{DC40C83D-E769-49CD-A97B-6CE4F4D31969}" type="slidenum">
              <a:rPr lang="en-US" smtClean="0"/>
              <a:pPr/>
              <a:t>106</a:t>
            </a:fld>
            <a:endParaRPr lang="en-US"/>
          </a:p>
        </p:txBody>
      </p:sp>
    </p:spTree>
    <p:extLst>
      <p:ext uri="{BB962C8B-B14F-4D97-AF65-F5344CB8AC3E}">
        <p14:creationId xmlns:p14="http://schemas.microsoft.com/office/powerpoint/2010/main" val="1543939296"/>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2397949"/>
            <a:ext cx="9067800" cy="2277547"/>
          </a:xfrm>
          <a:prstGeom prst="rect">
            <a:avLst/>
          </a:prstGeom>
        </p:spPr>
        <p:txBody>
          <a:bodyPr wrap="square">
            <a:spAutoFit/>
          </a:bodyPr>
          <a:lstStyle/>
          <a:p>
            <a:pPr lvl="0" indent="457200" algn="ctr" eaLnBrk="0" hangingPunct="0"/>
            <a:r>
              <a:rPr lang="en-US" altLang="en-US" sz="2800" b="1" dirty="0">
                <a:solidFill>
                  <a:schemeClr val="accent1">
                    <a:lumMod val="75000"/>
                  </a:schemeClr>
                </a:solidFill>
                <a:ea typeface="Times New Roman" panose="02020603050405020304" pitchFamily="18" charset="0"/>
                <a:cs typeface="Calibri" panose="020F0502020204030204" pitchFamily="34" charset="0"/>
              </a:rPr>
              <a:t>JUSTICE:</a:t>
            </a:r>
            <a:r>
              <a:rPr lang="en-US" altLang="en-US" sz="2800" b="1" dirty="0">
                <a:ea typeface="Times New Roman" panose="02020603050405020304" pitchFamily="18" charset="0"/>
                <a:cs typeface="Calibri" panose="020F0502020204030204" pitchFamily="34" charset="0"/>
              </a:rPr>
              <a:t> </a:t>
            </a:r>
          </a:p>
          <a:p>
            <a:pPr lvl="0" indent="457200" eaLnBrk="0" hangingPunct="0"/>
            <a:endParaRPr lang="en-US" altLang="en-US" b="1" dirty="0">
              <a:ea typeface="Times New Roman" panose="02020603050405020304" pitchFamily="18" charset="0"/>
              <a:cs typeface="Calibri" panose="020F0502020204030204" pitchFamily="34" charset="0"/>
            </a:endParaRPr>
          </a:p>
          <a:p>
            <a:pPr lvl="0" indent="457200" eaLnBrk="0" hangingPunct="0"/>
            <a:r>
              <a:rPr lang="en-US" altLang="en-US" sz="2400" b="1" dirty="0">
                <a:solidFill>
                  <a:schemeClr val="accent1">
                    <a:lumMod val="50000"/>
                  </a:schemeClr>
                </a:solidFill>
                <a:ea typeface="Times New Roman" panose="02020603050405020304" pitchFamily="18" charset="0"/>
                <a:cs typeface="Calibri" panose="020F0502020204030204" pitchFamily="34" charset="0"/>
              </a:rPr>
              <a:t>Moral obligation to act on the basis of fair adjudication between competing claims. It involves fairness, entitlement and equality.  Protection against attitudes, prejudice and discrimination that are often shown toward devalued persons.</a:t>
            </a:r>
            <a:endParaRPr lang="en-US" altLang="en-US" sz="2400" b="1" dirty="0">
              <a:solidFill>
                <a:schemeClr val="accent1">
                  <a:lumMod val="50000"/>
                </a:schemeClr>
              </a:solidFill>
            </a:endParaRPr>
          </a:p>
        </p:txBody>
      </p:sp>
      <p:sp>
        <p:nvSpPr>
          <p:cNvPr id="3" name="Slide Number Placeholder 2"/>
          <p:cNvSpPr>
            <a:spLocks noGrp="1"/>
          </p:cNvSpPr>
          <p:nvPr>
            <p:ph type="sldNum" sz="quarter" idx="12"/>
          </p:nvPr>
        </p:nvSpPr>
        <p:spPr/>
        <p:txBody>
          <a:bodyPr/>
          <a:lstStyle/>
          <a:p>
            <a:fld id="{DC40C83D-E769-49CD-A97B-6CE4F4D31969}" type="slidenum">
              <a:rPr lang="en-US" smtClean="0"/>
              <a:pPr/>
              <a:t>107</a:t>
            </a:fld>
            <a:endParaRPr lang="en-US"/>
          </a:p>
        </p:txBody>
      </p:sp>
    </p:spTree>
    <p:extLst>
      <p:ext uri="{BB962C8B-B14F-4D97-AF65-F5344CB8AC3E}">
        <p14:creationId xmlns:p14="http://schemas.microsoft.com/office/powerpoint/2010/main" val="1089933821"/>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76200" y="2259449"/>
            <a:ext cx="8915400" cy="2646878"/>
          </a:xfrm>
          <a:prstGeom prst="rect">
            <a:avLst/>
          </a:prstGeom>
        </p:spPr>
        <p:txBody>
          <a:bodyPr wrap="square">
            <a:spAutoFit/>
          </a:bodyPr>
          <a:lstStyle/>
          <a:p>
            <a:pPr lvl="0" indent="457200" algn="ctr" eaLnBrk="0" hangingPunct="0"/>
            <a:r>
              <a:rPr lang="en-US" altLang="en-US" sz="2800" b="1" dirty="0">
                <a:solidFill>
                  <a:schemeClr val="accent1">
                    <a:lumMod val="75000"/>
                  </a:schemeClr>
                </a:solidFill>
                <a:ea typeface="Times New Roman" panose="02020603050405020304" pitchFamily="18" charset="0"/>
                <a:cs typeface="Calibri" panose="020F0502020204030204" pitchFamily="34" charset="0"/>
              </a:rPr>
              <a:t>BENEFICENCE: </a:t>
            </a:r>
          </a:p>
          <a:p>
            <a:pPr lvl="0" indent="457200" eaLnBrk="0" hangingPunct="0"/>
            <a:endParaRPr lang="en-US" altLang="en-US" b="1" dirty="0">
              <a:ea typeface="Times New Roman" panose="02020603050405020304" pitchFamily="18" charset="0"/>
              <a:cs typeface="Calibri" panose="020F0502020204030204" pitchFamily="34" charset="0"/>
            </a:endParaRPr>
          </a:p>
          <a:p>
            <a:pPr lvl="0" indent="457200" eaLnBrk="0" hangingPunct="0"/>
            <a:r>
              <a:rPr lang="en-US" altLang="en-US" sz="2400" b="1" dirty="0">
                <a:solidFill>
                  <a:schemeClr val="accent1">
                    <a:lumMod val="50000"/>
                  </a:schemeClr>
                </a:solidFill>
                <a:ea typeface="Times New Roman" panose="02020603050405020304" pitchFamily="18" charset="0"/>
                <a:cs typeface="Calibri" panose="020F0502020204030204" pitchFamily="34" charset="0"/>
              </a:rPr>
              <a:t>Being kind, loving, charitable toward persons at risk.  Involves balancing the benefits of treatment against the risks and costs involved. Sometimes excessive harm/pain may be involved but must be weighed against the long term overall desired outcome in the future.</a:t>
            </a:r>
            <a:endParaRPr lang="en-US" altLang="en-US" sz="2400" b="1" dirty="0">
              <a:solidFill>
                <a:schemeClr val="accent1">
                  <a:lumMod val="50000"/>
                </a:schemeClr>
              </a:solidFill>
            </a:endParaRPr>
          </a:p>
        </p:txBody>
      </p:sp>
      <p:sp>
        <p:nvSpPr>
          <p:cNvPr id="2" name="Slide Number Placeholder 1"/>
          <p:cNvSpPr>
            <a:spLocks noGrp="1"/>
          </p:cNvSpPr>
          <p:nvPr>
            <p:ph type="sldNum" sz="quarter" idx="12"/>
          </p:nvPr>
        </p:nvSpPr>
        <p:spPr/>
        <p:txBody>
          <a:bodyPr/>
          <a:lstStyle/>
          <a:p>
            <a:fld id="{DC40C83D-E769-49CD-A97B-6CE4F4D31969}" type="slidenum">
              <a:rPr lang="en-US" smtClean="0"/>
              <a:pPr/>
              <a:t>108</a:t>
            </a:fld>
            <a:endParaRPr lang="en-US"/>
          </a:p>
        </p:txBody>
      </p:sp>
    </p:spTree>
    <p:extLst>
      <p:ext uri="{BB962C8B-B14F-4D97-AF65-F5344CB8AC3E}">
        <p14:creationId xmlns:p14="http://schemas.microsoft.com/office/powerpoint/2010/main" val="3929239298"/>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533400"/>
            <a:ext cx="8534400" cy="5940088"/>
          </a:xfrm>
          <a:prstGeom prst="rect">
            <a:avLst/>
          </a:prstGeom>
        </p:spPr>
        <p:txBody>
          <a:bodyPr wrap="square">
            <a:spAutoFit/>
          </a:bodyPr>
          <a:lstStyle/>
          <a:p>
            <a:pPr lvl="0" indent="457200" algn="ctr" eaLnBrk="0" hangingPunct="0"/>
            <a:r>
              <a:rPr lang="en-US" altLang="en-US" sz="2800" b="1" dirty="0">
                <a:solidFill>
                  <a:schemeClr val="accent1">
                    <a:lumMod val="75000"/>
                  </a:schemeClr>
                </a:solidFill>
                <a:latin typeface="Calibri" panose="020F0502020204030204" pitchFamily="34" charset="0"/>
                <a:ea typeface="Times New Roman" panose="02020603050405020304" pitchFamily="18" charset="0"/>
              </a:rPr>
              <a:t>NEVER FORGET:</a:t>
            </a:r>
            <a:endParaRPr lang="en-US" altLang="en-US" sz="2800" dirty="0">
              <a:solidFill>
                <a:schemeClr val="accent1">
                  <a:lumMod val="75000"/>
                </a:schemeClr>
              </a:solidFill>
            </a:endParaRPr>
          </a:p>
          <a:p>
            <a:pPr lvl="0" indent="457200" eaLnBrk="0" hangingPunct="0"/>
            <a:r>
              <a:rPr lang="en-US" altLang="en-US" sz="2400" b="1" dirty="0">
                <a:solidFill>
                  <a:schemeClr val="accent1">
                    <a:lumMod val="50000"/>
                  </a:schemeClr>
                </a:solidFill>
                <a:latin typeface="Calibri" panose="020F0502020204030204" pitchFamily="34" charset="0"/>
                <a:ea typeface="Times New Roman" panose="02020603050405020304" pitchFamily="18" charset="0"/>
              </a:rPr>
              <a:t>This is the patients’ home, you may work there but you are also a guest in their home! You work your shift and then go home, they ARE home!</a:t>
            </a:r>
          </a:p>
          <a:p>
            <a:pPr lvl="0" indent="457200" eaLnBrk="0" hangingPunct="0"/>
            <a:endParaRPr lang="en-US" altLang="en-US" sz="2400" b="1" dirty="0">
              <a:latin typeface="Calibri" panose="020F0502020204030204" pitchFamily="34" charset="0"/>
            </a:endParaRPr>
          </a:p>
          <a:p>
            <a:pPr lvl="0" indent="457200" algn="ctr" eaLnBrk="0" hangingPunct="0"/>
            <a:r>
              <a:rPr lang="en-US" altLang="en-US" sz="2800" b="1" dirty="0">
                <a:solidFill>
                  <a:schemeClr val="accent1">
                    <a:lumMod val="75000"/>
                  </a:schemeClr>
                </a:solidFill>
                <a:latin typeface="Calibri" panose="020F0502020204030204" pitchFamily="34" charset="0"/>
              </a:rPr>
              <a:t>RESPECT IS RECIPROCAL </a:t>
            </a:r>
            <a:endParaRPr lang="en-US" altLang="en-US" sz="2800" b="1" dirty="0">
              <a:solidFill>
                <a:schemeClr val="accent1">
                  <a:lumMod val="75000"/>
                </a:schemeClr>
              </a:solidFill>
            </a:endParaRPr>
          </a:p>
          <a:p>
            <a:pPr lvl="0" indent="457200" eaLnBrk="0" hangingPunct="0"/>
            <a:endParaRPr lang="en-US" altLang="en-US" b="1" dirty="0">
              <a:latin typeface="Calibri" panose="020F0502020204030204" pitchFamily="34" charset="0"/>
              <a:ea typeface="Times New Roman" panose="02020603050405020304" pitchFamily="18" charset="0"/>
            </a:endParaRPr>
          </a:p>
          <a:p>
            <a:pPr lvl="0" indent="457200" eaLnBrk="0" hangingPunct="0"/>
            <a:endParaRPr lang="en-US" altLang="en-US" b="1" dirty="0">
              <a:latin typeface="Calibri" panose="020F0502020204030204" pitchFamily="34" charset="0"/>
              <a:ea typeface="Times New Roman" panose="02020603050405020304" pitchFamily="18" charset="0"/>
            </a:endParaRPr>
          </a:p>
          <a:p>
            <a:pPr lvl="0" indent="457200" eaLnBrk="0" hangingPunct="0"/>
            <a:r>
              <a:rPr lang="en-US" altLang="en-US" sz="2400" b="1" dirty="0">
                <a:solidFill>
                  <a:schemeClr val="accent1">
                    <a:lumMod val="50000"/>
                  </a:schemeClr>
                </a:solidFill>
                <a:latin typeface="Calibri" panose="020F0502020204030204" pitchFamily="34" charset="0"/>
                <a:ea typeface="Times New Roman" panose="02020603050405020304" pitchFamily="18" charset="0"/>
              </a:rPr>
              <a:t>RESPECT THE PATIENTS RIGHT TO HAVE RIGHTS!</a:t>
            </a:r>
            <a:endParaRPr lang="en-US" altLang="en-US" sz="2400" b="1" dirty="0">
              <a:solidFill>
                <a:schemeClr val="accent1">
                  <a:lumMod val="50000"/>
                </a:schemeClr>
              </a:solidFill>
            </a:endParaRPr>
          </a:p>
          <a:p>
            <a:pPr lvl="0" indent="457200" eaLnBrk="0" hangingPunct="0">
              <a:buFontTx/>
              <a:buChar char="•"/>
            </a:pPr>
            <a:r>
              <a:rPr lang="en-US" altLang="en-US" sz="2400" b="1" dirty="0">
                <a:solidFill>
                  <a:schemeClr val="accent1">
                    <a:lumMod val="50000"/>
                  </a:schemeClr>
                </a:solidFill>
                <a:latin typeface="Calibri" panose="020F0502020204030204" pitchFamily="34" charset="0"/>
                <a:ea typeface="Times New Roman" panose="02020603050405020304" pitchFamily="18" charset="0"/>
              </a:rPr>
              <a:t>Respect their home</a:t>
            </a:r>
            <a:endParaRPr lang="en-US" altLang="en-US" sz="2400" b="1" dirty="0">
              <a:solidFill>
                <a:schemeClr val="accent1">
                  <a:lumMod val="50000"/>
                </a:schemeClr>
              </a:solidFill>
              <a:ea typeface="Times New Roman" panose="02020603050405020304" pitchFamily="18" charset="0"/>
            </a:endParaRPr>
          </a:p>
          <a:p>
            <a:pPr lvl="0" indent="457200" eaLnBrk="0" hangingPunct="0">
              <a:buFontTx/>
              <a:buChar char="•"/>
            </a:pPr>
            <a:r>
              <a:rPr lang="en-US" altLang="en-US" sz="2400" b="1" dirty="0">
                <a:solidFill>
                  <a:schemeClr val="accent1">
                    <a:lumMod val="50000"/>
                  </a:schemeClr>
                </a:solidFill>
                <a:latin typeface="Calibri" panose="020F0502020204030204" pitchFamily="34" charset="0"/>
                <a:ea typeface="Times New Roman" panose="02020603050405020304" pitchFamily="18" charset="0"/>
              </a:rPr>
              <a:t>Respect their right to privacy</a:t>
            </a:r>
            <a:endParaRPr lang="en-US" altLang="en-US" sz="2400" b="1" dirty="0">
              <a:solidFill>
                <a:schemeClr val="accent1">
                  <a:lumMod val="50000"/>
                </a:schemeClr>
              </a:solidFill>
              <a:ea typeface="Times New Roman" panose="02020603050405020304" pitchFamily="18" charset="0"/>
            </a:endParaRPr>
          </a:p>
          <a:p>
            <a:pPr lvl="0" indent="457200" eaLnBrk="0" hangingPunct="0">
              <a:buFontTx/>
              <a:buChar char="•"/>
            </a:pPr>
            <a:r>
              <a:rPr lang="en-US" altLang="en-US" sz="2400" b="1" dirty="0">
                <a:solidFill>
                  <a:schemeClr val="accent1">
                    <a:lumMod val="50000"/>
                  </a:schemeClr>
                </a:solidFill>
                <a:latin typeface="Calibri" panose="020F0502020204030204" pitchFamily="34" charset="0"/>
                <a:ea typeface="Times New Roman" panose="02020603050405020304" pitchFamily="18" charset="0"/>
              </a:rPr>
              <a:t>Respect their property</a:t>
            </a:r>
            <a:endParaRPr lang="en-US" altLang="en-US" sz="2400" b="1" dirty="0">
              <a:solidFill>
                <a:schemeClr val="accent1">
                  <a:lumMod val="50000"/>
                </a:schemeClr>
              </a:solidFill>
              <a:ea typeface="Times New Roman" panose="02020603050405020304" pitchFamily="18" charset="0"/>
            </a:endParaRPr>
          </a:p>
          <a:p>
            <a:pPr lvl="0" indent="457200" eaLnBrk="0" hangingPunct="0">
              <a:buFontTx/>
              <a:buChar char="•"/>
            </a:pPr>
            <a:r>
              <a:rPr lang="en-US" altLang="en-US" sz="2400" b="1" dirty="0">
                <a:solidFill>
                  <a:schemeClr val="accent1">
                    <a:lumMod val="50000"/>
                  </a:schemeClr>
                </a:solidFill>
                <a:latin typeface="Calibri" panose="020F0502020204030204" pitchFamily="34" charset="0"/>
                <a:ea typeface="Times New Roman" panose="02020603050405020304" pitchFamily="18" charset="0"/>
              </a:rPr>
              <a:t>Respect their right to autonomy</a:t>
            </a:r>
            <a:endParaRPr lang="en-US" altLang="en-US" sz="2400" b="1" dirty="0">
              <a:solidFill>
                <a:schemeClr val="accent1">
                  <a:lumMod val="50000"/>
                </a:schemeClr>
              </a:solidFill>
              <a:ea typeface="Times New Roman" panose="02020603050405020304" pitchFamily="18" charset="0"/>
            </a:endParaRPr>
          </a:p>
          <a:p>
            <a:pPr lvl="0" indent="457200" eaLnBrk="0" hangingPunct="0">
              <a:buFontTx/>
              <a:buChar char="•"/>
            </a:pPr>
            <a:r>
              <a:rPr lang="en-US" altLang="en-US" sz="2400" b="1" dirty="0">
                <a:solidFill>
                  <a:schemeClr val="accent1">
                    <a:lumMod val="50000"/>
                  </a:schemeClr>
                </a:solidFill>
                <a:latin typeface="Calibri" panose="020F0502020204030204" pitchFamily="34" charset="0"/>
                <a:ea typeface="Times New Roman" panose="02020603050405020304" pitchFamily="18" charset="0"/>
              </a:rPr>
              <a:t>Respect their right to make choices</a:t>
            </a:r>
            <a:endParaRPr lang="en-US" altLang="en-US" sz="2400" b="1" dirty="0">
              <a:solidFill>
                <a:schemeClr val="accent1">
                  <a:lumMod val="50000"/>
                </a:schemeClr>
              </a:solidFill>
              <a:ea typeface="Times New Roman" panose="02020603050405020304" pitchFamily="18" charset="0"/>
            </a:endParaRPr>
          </a:p>
          <a:p>
            <a:pPr lvl="0" indent="457200" eaLnBrk="0" hangingPunct="0">
              <a:buFontTx/>
              <a:buChar char="•"/>
            </a:pPr>
            <a:r>
              <a:rPr lang="en-US" altLang="en-US" sz="2400" b="1" dirty="0">
                <a:solidFill>
                  <a:schemeClr val="accent1">
                    <a:lumMod val="50000"/>
                  </a:schemeClr>
                </a:solidFill>
                <a:latin typeface="Calibri" panose="020F0502020204030204" pitchFamily="34" charset="0"/>
                <a:ea typeface="Times New Roman" panose="02020603050405020304" pitchFamily="18" charset="0"/>
              </a:rPr>
              <a:t>Respect their right to expect your respect</a:t>
            </a:r>
            <a:endParaRPr lang="en-US" altLang="en-US" sz="2400" b="1" dirty="0">
              <a:solidFill>
                <a:schemeClr val="accent1">
                  <a:lumMod val="50000"/>
                </a:schemeClr>
              </a:solidFill>
              <a:ea typeface="Times New Roman" panose="02020603050405020304" pitchFamily="18" charset="0"/>
            </a:endParaRPr>
          </a:p>
          <a:p>
            <a:pPr lvl="0" indent="457200" eaLnBrk="0" hangingPunct="0">
              <a:buFontTx/>
              <a:buChar char="•"/>
            </a:pPr>
            <a:r>
              <a:rPr lang="en-US" altLang="en-US" sz="2400" b="1" dirty="0">
                <a:solidFill>
                  <a:schemeClr val="accent1">
                    <a:lumMod val="50000"/>
                  </a:schemeClr>
                </a:solidFill>
                <a:latin typeface="Calibri" panose="020F0502020204030204" pitchFamily="34" charset="0"/>
                <a:ea typeface="Times New Roman" panose="02020603050405020304" pitchFamily="18" charset="0"/>
              </a:rPr>
              <a:t>Earn mutual respect through shared trust and honesty.</a:t>
            </a:r>
            <a:endParaRPr lang="en-US" altLang="en-US" sz="2400" b="1" dirty="0">
              <a:solidFill>
                <a:schemeClr val="accent1">
                  <a:lumMod val="50000"/>
                </a:schemeClr>
              </a:solidFill>
            </a:endParaRPr>
          </a:p>
        </p:txBody>
      </p:sp>
      <p:sp>
        <p:nvSpPr>
          <p:cNvPr id="3" name="Slide Number Placeholder 2"/>
          <p:cNvSpPr>
            <a:spLocks noGrp="1"/>
          </p:cNvSpPr>
          <p:nvPr>
            <p:ph type="sldNum" sz="quarter" idx="12"/>
          </p:nvPr>
        </p:nvSpPr>
        <p:spPr/>
        <p:txBody>
          <a:bodyPr/>
          <a:lstStyle/>
          <a:p>
            <a:fld id="{DC40C83D-E769-49CD-A97B-6CE4F4D31969}" type="slidenum">
              <a:rPr lang="en-US" smtClean="0"/>
              <a:pPr/>
              <a:t>109</a:t>
            </a:fld>
            <a:endParaRPr lang="en-US"/>
          </a:p>
        </p:txBody>
      </p:sp>
    </p:spTree>
    <p:extLst>
      <p:ext uri="{BB962C8B-B14F-4D97-AF65-F5344CB8AC3E}">
        <p14:creationId xmlns:p14="http://schemas.microsoft.com/office/powerpoint/2010/main" val="41117014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61611" y="533400"/>
            <a:ext cx="7315200" cy="6463308"/>
          </a:xfrm>
          <a:prstGeom prst="rect">
            <a:avLst/>
          </a:prstGeom>
          <a:noFill/>
        </p:spPr>
        <p:txBody>
          <a:bodyPr wrap="square" rtlCol="0">
            <a:spAutoFit/>
          </a:bodyPr>
          <a:lstStyle/>
          <a:p>
            <a:pPr algn="ctr"/>
            <a:r>
              <a:rPr lang="en-US" sz="3600" b="1" u="sng" dirty="0">
                <a:solidFill>
                  <a:schemeClr val="accent1">
                    <a:lumMod val="75000"/>
                  </a:schemeClr>
                </a:solidFill>
              </a:rPr>
              <a:t>INTERPRETATION IS:</a:t>
            </a:r>
          </a:p>
          <a:p>
            <a:endParaRPr lang="en-US" sz="3600" b="1" dirty="0"/>
          </a:p>
          <a:p>
            <a:pPr marL="571500" indent="-571500">
              <a:buFont typeface="Wingdings" panose="05000000000000000000" pitchFamily="2" charset="2"/>
              <a:buChar char="ü"/>
            </a:pPr>
            <a:r>
              <a:rPr lang="en-US" sz="3600" b="1" dirty="0">
                <a:solidFill>
                  <a:schemeClr val="accent1">
                    <a:lumMod val="50000"/>
                  </a:schemeClr>
                </a:solidFill>
              </a:rPr>
              <a:t>JUDICIOUS USE OF MEANS TO ACCOMPLISH AN END</a:t>
            </a:r>
          </a:p>
          <a:p>
            <a:pPr marL="571500" indent="-571500">
              <a:buFont typeface="Wingdings" panose="05000000000000000000" pitchFamily="2" charset="2"/>
              <a:buChar char="ü"/>
            </a:pPr>
            <a:r>
              <a:rPr lang="en-US" sz="3600" b="1" dirty="0">
                <a:solidFill>
                  <a:schemeClr val="accent1">
                    <a:lumMod val="50000"/>
                  </a:schemeClr>
                </a:solidFill>
              </a:rPr>
              <a:t>CONDUCT OR SUPERVISE</a:t>
            </a:r>
          </a:p>
          <a:p>
            <a:pPr marL="571500" indent="-571500">
              <a:buFont typeface="Wingdings" panose="05000000000000000000" pitchFamily="2" charset="2"/>
              <a:buChar char="ü"/>
            </a:pPr>
            <a:r>
              <a:rPr lang="en-US" sz="3600" b="1" dirty="0">
                <a:solidFill>
                  <a:schemeClr val="accent1">
                    <a:lumMod val="50000"/>
                  </a:schemeClr>
                </a:solidFill>
              </a:rPr>
              <a:t>DIRECTING OR HANDLING WITH SKILL</a:t>
            </a:r>
          </a:p>
          <a:p>
            <a:pPr marL="571500" indent="-571500">
              <a:buFont typeface="Wingdings" panose="05000000000000000000" pitchFamily="2" charset="2"/>
              <a:buChar char="ü"/>
            </a:pPr>
            <a:r>
              <a:rPr lang="en-US" sz="3600" b="1" dirty="0">
                <a:solidFill>
                  <a:schemeClr val="accent1">
                    <a:lumMod val="50000"/>
                  </a:schemeClr>
                </a:solidFill>
              </a:rPr>
              <a:t>MAKE OR KEEP COMPLIANT WHILE TREATING WITH CARE,  COMPASSION, PATIENCE</a:t>
            </a:r>
          </a:p>
          <a:p>
            <a:pPr marL="571500" indent="-571500">
              <a:buFont typeface="Wingdings" panose="05000000000000000000" pitchFamily="2" charset="2"/>
              <a:buChar char="ü"/>
            </a:pPr>
            <a:r>
              <a:rPr lang="en-US" sz="3600" b="1" dirty="0">
                <a:solidFill>
                  <a:schemeClr val="accent1">
                    <a:lumMod val="50000"/>
                  </a:schemeClr>
                </a:solidFill>
              </a:rPr>
              <a:t>GIVE DIRECTION</a:t>
            </a:r>
          </a:p>
          <a:p>
            <a:endParaRPr lang="en-US" dirty="0"/>
          </a:p>
        </p:txBody>
      </p:sp>
      <p:sp>
        <p:nvSpPr>
          <p:cNvPr id="3" name="Slide Number Placeholder 2"/>
          <p:cNvSpPr>
            <a:spLocks noGrp="1"/>
          </p:cNvSpPr>
          <p:nvPr>
            <p:ph type="sldNum" sz="quarter" idx="12"/>
          </p:nvPr>
        </p:nvSpPr>
        <p:spPr/>
        <p:txBody>
          <a:bodyPr/>
          <a:lstStyle/>
          <a:p>
            <a:fld id="{DC40C83D-E769-49CD-A97B-6CE4F4D31969}" type="slidenum">
              <a:rPr lang="en-US" smtClean="0"/>
              <a:pPr/>
              <a:t>11</a:t>
            </a:fld>
            <a:endParaRPr lang="en-US"/>
          </a:p>
        </p:txBody>
      </p:sp>
    </p:spTree>
    <p:extLst>
      <p:ext uri="{BB962C8B-B14F-4D97-AF65-F5344CB8AC3E}">
        <p14:creationId xmlns:p14="http://schemas.microsoft.com/office/powerpoint/2010/main" val="3454137440"/>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609600"/>
            <a:ext cx="8686800" cy="6309420"/>
          </a:xfrm>
          <a:prstGeom prst="rect">
            <a:avLst/>
          </a:prstGeom>
        </p:spPr>
        <p:txBody>
          <a:bodyPr wrap="square">
            <a:spAutoFit/>
          </a:bodyPr>
          <a:lstStyle/>
          <a:p>
            <a:pPr marL="0" marR="0">
              <a:spcBef>
                <a:spcPts val="0"/>
              </a:spcBef>
              <a:spcAft>
                <a:spcPts val="0"/>
              </a:spcAft>
            </a:pPr>
            <a:r>
              <a:rPr lang="en-US" sz="2400" b="1" dirty="0">
                <a:solidFill>
                  <a:schemeClr val="accent1">
                    <a:lumMod val="75000"/>
                  </a:schemeClr>
                </a:solidFill>
                <a:latin typeface="Calibri" panose="020F0502020204030204" pitchFamily="34" charset="0"/>
                <a:ea typeface="Calibri" panose="020F0502020204030204" pitchFamily="34" charset="0"/>
                <a:cs typeface="Times New Roman" panose="02020603050405020304" pitchFamily="18" charset="0"/>
              </a:rPr>
              <a:t>When assisting patients with personal/medical care:</a:t>
            </a:r>
          </a:p>
          <a:p>
            <a:pPr marL="0" marR="0">
              <a:spcBef>
                <a:spcPts val="0"/>
              </a:spcBef>
              <a:spcAft>
                <a:spcPts val="0"/>
              </a:spcAft>
            </a:pP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spcBef>
                <a:spcPts val="0"/>
              </a:spcBef>
              <a:spcAft>
                <a:spcPts val="0"/>
              </a:spcAft>
              <a:buFont typeface="Symbol" panose="05050102010706020507" pitchFamily="18" charset="2"/>
              <a:buChar char=""/>
              <a:tabLst>
                <a:tab pos="457200" algn="l"/>
              </a:tabLst>
            </a:pPr>
            <a:r>
              <a:rPr lang="en-US" sz="2000" b="1" dirty="0">
                <a:solidFill>
                  <a:schemeClr val="accent1">
                    <a:lumMod val="50000"/>
                  </a:schemeClr>
                </a:solidFill>
                <a:latin typeface="Calibri" panose="020F0502020204030204" pitchFamily="34" charset="0"/>
                <a:ea typeface="Times New Roman" panose="02020603050405020304" pitchFamily="18" charset="0"/>
              </a:rPr>
              <a:t>Use the privacy curtain </a:t>
            </a:r>
            <a:endParaRPr lang="en-US" sz="2000" b="1" dirty="0">
              <a:solidFill>
                <a:schemeClr val="accent1">
                  <a:lumMod val="50000"/>
                </a:schemeClr>
              </a:solidFill>
              <a:latin typeface="Times New Roman" panose="02020603050405020304" pitchFamily="18" charset="0"/>
              <a:ea typeface="Times New Roman" panose="02020603050405020304" pitchFamily="18" charset="0"/>
            </a:endParaRPr>
          </a:p>
          <a:p>
            <a:pPr marL="342900" marR="0" lvl="0" indent="-342900" algn="just">
              <a:spcBef>
                <a:spcPts val="0"/>
              </a:spcBef>
              <a:spcAft>
                <a:spcPts val="0"/>
              </a:spcAft>
              <a:buFont typeface="Symbol" panose="05050102010706020507" pitchFamily="18" charset="2"/>
              <a:buChar char=""/>
              <a:tabLst>
                <a:tab pos="457200" algn="l"/>
              </a:tabLst>
            </a:pPr>
            <a:r>
              <a:rPr lang="en-US" sz="2000" b="1" dirty="0">
                <a:solidFill>
                  <a:schemeClr val="accent1">
                    <a:lumMod val="50000"/>
                  </a:schemeClr>
                </a:solidFill>
                <a:latin typeface="Calibri" panose="020F0502020204030204" pitchFamily="34" charset="0"/>
                <a:ea typeface="Times New Roman" panose="02020603050405020304" pitchFamily="18" charset="0"/>
              </a:rPr>
              <a:t>Shut the door</a:t>
            </a:r>
            <a:endParaRPr lang="en-US" sz="2000" b="1" dirty="0">
              <a:solidFill>
                <a:schemeClr val="accent1">
                  <a:lumMod val="50000"/>
                </a:schemeClr>
              </a:solidFill>
              <a:latin typeface="Times New Roman" panose="02020603050405020304" pitchFamily="18" charset="0"/>
              <a:ea typeface="Times New Roman" panose="02020603050405020304" pitchFamily="18" charset="0"/>
            </a:endParaRPr>
          </a:p>
          <a:p>
            <a:pPr marL="342900" marR="0" lvl="0" indent="-342900" algn="just">
              <a:spcBef>
                <a:spcPts val="0"/>
              </a:spcBef>
              <a:spcAft>
                <a:spcPts val="0"/>
              </a:spcAft>
              <a:buFont typeface="Symbol" panose="05050102010706020507" pitchFamily="18" charset="2"/>
              <a:buChar char=""/>
              <a:tabLst>
                <a:tab pos="457200" algn="l"/>
              </a:tabLst>
            </a:pPr>
            <a:r>
              <a:rPr lang="en-US" sz="2000" b="1" dirty="0">
                <a:solidFill>
                  <a:schemeClr val="accent1">
                    <a:lumMod val="50000"/>
                  </a:schemeClr>
                </a:solidFill>
                <a:latin typeface="Calibri" panose="020F0502020204030204" pitchFamily="34" charset="0"/>
                <a:ea typeface="Times New Roman" panose="02020603050405020304" pitchFamily="18" charset="0"/>
              </a:rPr>
              <a:t>Cover exposed body</a:t>
            </a:r>
            <a:endParaRPr lang="en-US" sz="2000" b="1" dirty="0">
              <a:solidFill>
                <a:schemeClr val="accent1">
                  <a:lumMod val="50000"/>
                </a:schemeClr>
              </a:solidFill>
              <a:latin typeface="Times New Roman" panose="02020603050405020304" pitchFamily="18" charset="0"/>
              <a:ea typeface="Times New Roman" panose="02020603050405020304" pitchFamily="18" charset="0"/>
            </a:endParaRPr>
          </a:p>
          <a:p>
            <a:pPr marL="342900" marR="0" lvl="0" indent="-342900" algn="just">
              <a:spcBef>
                <a:spcPts val="0"/>
              </a:spcBef>
              <a:spcAft>
                <a:spcPts val="0"/>
              </a:spcAft>
              <a:buFont typeface="Symbol" panose="05050102010706020507" pitchFamily="18" charset="2"/>
              <a:buChar char=""/>
              <a:tabLst>
                <a:tab pos="457200" algn="l"/>
              </a:tabLst>
            </a:pPr>
            <a:r>
              <a:rPr lang="en-US" sz="2000" b="1" dirty="0">
                <a:solidFill>
                  <a:schemeClr val="accent1">
                    <a:lumMod val="50000"/>
                  </a:schemeClr>
                </a:solidFill>
                <a:latin typeface="Calibri" panose="020F0502020204030204" pitchFamily="34" charset="0"/>
                <a:ea typeface="Times New Roman" panose="02020603050405020304" pitchFamily="18" charset="0"/>
              </a:rPr>
              <a:t>Don’t disrobe them in front of others</a:t>
            </a:r>
            <a:endParaRPr lang="en-US" sz="2000" b="1" dirty="0">
              <a:solidFill>
                <a:schemeClr val="accent1">
                  <a:lumMod val="50000"/>
                </a:schemeClr>
              </a:solidFill>
              <a:latin typeface="Times New Roman" panose="02020603050405020304" pitchFamily="18" charset="0"/>
              <a:ea typeface="Times New Roman" panose="02020603050405020304" pitchFamily="18" charset="0"/>
            </a:endParaRPr>
          </a:p>
          <a:p>
            <a:pPr marL="342900" marR="0" lvl="0" indent="-342900" algn="just">
              <a:spcBef>
                <a:spcPts val="0"/>
              </a:spcBef>
              <a:spcAft>
                <a:spcPts val="0"/>
              </a:spcAft>
              <a:buFont typeface="Symbol" panose="05050102010706020507" pitchFamily="18" charset="2"/>
              <a:buChar char=""/>
              <a:tabLst>
                <a:tab pos="457200" algn="l"/>
              </a:tabLst>
            </a:pPr>
            <a:r>
              <a:rPr lang="en-US" sz="2000" b="1" dirty="0">
                <a:solidFill>
                  <a:schemeClr val="accent1">
                    <a:lumMod val="50000"/>
                  </a:schemeClr>
                </a:solidFill>
                <a:latin typeface="Calibri" panose="020F0502020204030204" pitchFamily="34" charset="0"/>
                <a:ea typeface="Times New Roman" panose="02020603050405020304" pitchFamily="18" charset="0"/>
              </a:rPr>
              <a:t>Pay attention to task (For example: it is not appropriate to have personal discussions with other employees when feeding, changing diapers or bathing a patient, etc.)</a:t>
            </a:r>
            <a:endParaRPr lang="en-US" sz="2000" b="1" dirty="0">
              <a:solidFill>
                <a:schemeClr val="accent1">
                  <a:lumMod val="50000"/>
                </a:schemeClr>
              </a:solidFill>
              <a:latin typeface="Times New Roman" panose="02020603050405020304" pitchFamily="18" charset="0"/>
              <a:ea typeface="Times New Roman" panose="02020603050405020304" pitchFamily="18" charset="0"/>
            </a:endParaRPr>
          </a:p>
          <a:p>
            <a:pPr marL="342900" marR="0" lvl="0" indent="-342900" algn="just">
              <a:spcBef>
                <a:spcPts val="0"/>
              </a:spcBef>
              <a:spcAft>
                <a:spcPts val="0"/>
              </a:spcAft>
              <a:buFont typeface="Symbol" panose="05050102010706020507" pitchFamily="18" charset="2"/>
              <a:buChar char=""/>
              <a:tabLst>
                <a:tab pos="457200" algn="l"/>
              </a:tabLst>
            </a:pPr>
            <a:r>
              <a:rPr lang="en-US" sz="2000" b="1" dirty="0">
                <a:solidFill>
                  <a:schemeClr val="accent1">
                    <a:lumMod val="50000"/>
                  </a:schemeClr>
                </a:solidFill>
                <a:latin typeface="Calibri" panose="020F0502020204030204" pitchFamily="34" charset="0"/>
                <a:ea typeface="Times New Roman" panose="02020603050405020304" pitchFamily="18" charset="0"/>
              </a:rPr>
              <a:t>Don’t talk ABOUT them, especially in front of them, talk TO them!</a:t>
            </a:r>
            <a:endParaRPr lang="en-US" sz="2000" b="1" dirty="0">
              <a:solidFill>
                <a:schemeClr val="accent1">
                  <a:lumMod val="50000"/>
                </a:schemeClr>
              </a:solidFill>
              <a:latin typeface="Times New Roman" panose="02020603050405020304" pitchFamily="18" charset="0"/>
              <a:ea typeface="Times New Roman" panose="02020603050405020304" pitchFamily="18" charset="0"/>
            </a:endParaRPr>
          </a:p>
          <a:p>
            <a:pPr marL="342900" marR="0" lvl="0" indent="-342900" algn="just">
              <a:spcBef>
                <a:spcPts val="0"/>
              </a:spcBef>
              <a:spcAft>
                <a:spcPts val="0"/>
              </a:spcAft>
              <a:buFont typeface="Symbol" panose="05050102010706020507" pitchFamily="18" charset="2"/>
              <a:buChar char=""/>
              <a:tabLst>
                <a:tab pos="457200" algn="l"/>
              </a:tabLst>
            </a:pPr>
            <a:r>
              <a:rPr lang="en-US" sz="2000" b="1" dirty="0">
                <a:solidFill>
                  <a:schemeClr val="accent1">
                    <a:lumMod val="50000"/>
                  </a:schemeClr>
                </a:solidFill>
                <a:latin typeface="Calibri" panose="020F0502020204030204" pitchFamily="34" charset="0"/>
                <a:ea typeface="Times New Roman" panose="02020603050405020304" pitchFamily="18" charset="0"/>
              </a:rPr>
              <a:t>Interact with patients; give them the undivided attention they deserve and they often crave</a:t>
            </a:r>
            <a:endParaRPr lang="en-US" sz="2000" b="1" dirty="0">
              <a:solidFill>
                <a:schemeClr val="accent1">
                  <a:lumMod val="50000"/>
                </a:schemeClr>
              </a:solidFill>
              <a:latin typeface="Times New Roman" panose="02020603050405020304" pitchFamily="18" charset="0"/>
              <a:ea typeface="Times New Roman" panose="02020603050405020304" pitchFamily="18" charset="0"/>
            </a:endParaRPr>
          </a:p>
          <a:p>
            <a:pPr marL="0" marR="0" algn="just">
              <a:spcBef>
                <a:spcPts val="0"/>
              </a:spcBef>
              <a:spcAft>
                <a:spcPts val="0"/>
              </a:spcAft>
            </a:pPr>
            <a:endParaRPr lang="en-US" dirty="0">
              <a:latin typeface="Calibri" panose="020F0502020204030204" pitchFamily="34" charset="0"/>
              <a:ea typeface="Times New Roman" panose="02020603050405020304" pitchFamily="18" charset="0"/>
            </a:endParaRPr>
          </a:p>
          <a:p>
            <a:pPr marL="0" marR="0" algn="just">
              <a:spcBef>
                <a:spcPts val="0"/>
              </a:spcBef>
              <a:spcAft>
                <a:spcPts val="0"/>
              </a:spcAft>
            </a:pPr>
            <a:endParaRPr lang="en-US" dirty="0">
              <a:latin typeface="Calibri" panose="020F0502020204030204" pitchFamily="34" charset="0"/>
              <a:ea typeface="Times New Roman" panose="02020603050405020304" pitchFamily="18" charset="0"/>
            </a:endParaRPr>
          </a:p>
          <a:p>
            <a:pPr marL="0" marR="0" algn="just">
              <a:spcBef>
                <a:spcPts val="0"/>
              </a:spcBef>
              <a:spcAft>
                <a:spcPts val="0"/>
              </a:spcAft>
            </a:pPr>
            <a:r>
              <a:rPr lang="en-US" sz="2400" b="1" dirty="0">
                <a:solidFill>
                  <a:schemeClr val="accent1">
                    <a:lumMod val="75000"/>
                  </a:schemeClr>
                </a:solidFill>
                <a:latin typeface="Calibri" panose="020F0502020204030204" pitchFamily="34" charset="0"/>
                <a:ea typeface="Times New Roman" panose="02020603050405020304" pitchFamily="18" charset="0"/>
              </a:rPr>
              <a:t>Remember:</a:t>
            </a:r>
            <a:r>
              <a:rPr lang="en-US" dirty="0">
                <a:solidFill>
                  <a:schemeClr val="accent1">
                    <a:lumMod val="75000"/>
                  </a:schemeClr>
                </a:solidFill>
                <a:latin typeface="Calibri" panose="020F0502020204030204" pitchFamily="34" charset="0"/>
                <a:ea typeface="Times New Roman" panose="02020603050405020304" pitchFamily="18" charset="0"/>
              </a:rPr>
              <a:t> </a:t>
            </a:r>
          </a:p>
          <a:p>
            <a:pPr marL="0" marR="0" algn="just">
              <a:spcBef>
                <a:spcPts val="0"/>
              </a:spcBef>
              <a:spcAft>
                <a:spcPts val="0"/>
              </a:spcAft>
            </a:pPr>
            <a:r>
              <a:rPr lang="en-US" sz="2000" b="1" dirty="0">
                <a:solidFill>
                  <a:schemeClr val="accent1">
                    <a:lumMod val="50000"/>
                  </a:schemeClr>
                </a:solidFill>
                <a:latin typeface="Calibri" panose="020F0502020204030204" pitchFamily="34" charset="0"/>
                <a:ea typeface="Times New Roman" panose="02020603050405020304" pitchFamily="18" charset="0"/>
              </a:rPr>
              <a:t>Patients are human beings with a history and a personal life, they are not just your job!  Learn from them, they all have a story to share. BE A PATIENT LISTENER!</a:t>
            </a:r>
            <a:endParaRPr lang="en-US" sz="2000" b="1" dirty="0">
              <a:solidFill>
                <a:schemeClr val="accent1">
                  <a:lumMod val="50000"/>
                </a:schemeClr>
              </a:solidFill>
              <a:latin typeface="Times New Roman" panose="02020603050405020304" pitchFamily="18" charset="0"/>
              <a:ea typeface="Times New Roman" panose="02020603050405020304" pitchFamily="18" charset="0"/>
            </a:endParaRPr>
          </a:p>
          <a:p>
            <a:pPr marL="0" marR="0" algn="just">
              <a:spcBef>
                <a:spcPts val="0"/>
              </a:spcBef>
              <a:spcAft>
                <a:spcPts val="0"/>
              </a:spcAft>
            </a:pPr>
            <a:r>
              <a:rPr lang="en-US" b="1" dirty="0">
                <a:latin typeface="Calibri" panose="020F0502020204030204" pitchFamily="34" charset="0"/>
                <a:ea typeface="Times New Roman" panose="02020603050405020304" pitchFamily="18" charset="0"/>
              </a:rPr>
              <a:t> </a:t>
            </a:r>
            <a:endParaRPr lang="en-US" sz="1200" dirty="0">
              <a:latin typeface="Times New Roman" panose="02020603050405020304" pitchFamily="18" charset="0"/>
              <a:ea typeface="Times New Roman" panose="02020603050405020304" pitchFamily="18" charset="0"/>
            </a:endParaRPr>
          </a:p>
          <a:p>
            <a:pPr marL="0" marR="0" algn="just">
              <a:spcBef>
                <a:spcPts val="0"/>
              </a:spcBef>
              <a:spcAft>
                <a:spcPts val="0"/>
              </a:spcAft>
            </a:pPr>
            <a:r>
              <a:rPr lang="en-US" dirty="0">
                <a:latin typeface="Calibri" panose="020F0502020204030204" pitchFamily="34" charset="0"/>
                <a:ea typeface="Times New Roman" panose="02020603050405020304" pitchFamily="18" charset="0"/>
              </a:rPr>
              <a:t> </a:t>
            </a:r>
            <a:endParaRPr lang="en-US" sz="1200" dirty="0">
              <a:effectLst/>
              <a:latin typeface="Times New Roman" panose="02020603050405020304" pitchFamily="18" charset="0"/>
              <a:ea typeface="Times New Roman" panose="02020603050405020304" pitchFamily="18" charset="0"/>
            </a:endParaRPr>
          </a:p>
        </p:txBody>
      </p:sp>
      <p:sp>
        <p:nvSpPr>
          <p:cNvPr id="3" name="Slide Number Placeholder 2"/>
          <p:cNvSpPr>
            <a:spLocks noGrp="1"/>
          </p:cNvSpPr>
          <p:nvPr>
            <p:ph type="sldNum" sz="quarter" idx="12"/>
          </p:nvPr>
        </p:nvSpPr>
        <p:spPr/>
        <p:txBody>
          <a:bodyPr/>
          <a:lstStyle/>
          <a:p>
            <a:fld id="{DC40C83D-E769-49CD-A97B-6CE4F4D31969}" type="slidenum">
              <a:rPr lang="en-US" smtClean="0"/>
              <a:pPr/>
              <a:t>110</a:t>
            </a:fld>
            <a:endParaRPr lang="en-US"/>
          </a:p>
        </p:txBody>
      </p:sp>
    </p:spTree>
    <p:extLst>
      <p:ext uri="{BB962C8B-B14F-4D97-AF65-F5344CB8AC3E}">
        <p14:creationId xmlns:p14="http://schemas.microsoft.com/office/powerpoint/2010/main" val="2648203114"/>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895088"/>
            <a:ext cx="8915400" cy="5847755"/>
          </a:xfrm>
          <a:prstGeom prst="rect">
            <a:avLst/>
          </a:prstGeom>
        </p:spPr>
        <p:txBody>
          <a:bodyPr wrap="square">
            <a:spAutoFit/>
          </a:bodyPr>
          <a:lstStyle/>
          <a:p>
            <a:pPr marL="0" marR="0" algn="just">
              <a:spcBef>
                <a:spcPts val="0"/>
              </a:spcBef>
              <a:spcAft>
                <a:spcPts val="0"/>
              </a:spcAft>
            </a:pPr>
            <a:r>
              <a:rPr lang="en-US" sz="2800" b="1" dirty="0">
                <a:solidFill>
                  <a:schemeClr val="accent1">
                    <a:lumMod val="75000"/>
                  </a:schemeClr>
                </a:solidFill>
                <a:latin typeface="Calibri" panose="020F0502020204030204" pitchFamily="34" charset="0"/>
                <a:ea typeface="Times New Roman" panose="02020603050405020304" pitchFamily="18" charset="0"/>
              </a:rPr>
              <a:t>Use empathy in making care decisions and choices:</a:t>
            </a:r>
          </a:p>
          <a:p>
            <a:pPr marL="0" marR="0" algn="just">
              <a:spcBef>
                <a:spcPts val="0"/>
              </a:spcBef>
              <a:spcAft>
                <a:spcPts val="0"/>
              </a:spcAft>
            </a:pPr>
            <a:endParaRPr lang="en-US" sz="900" dirty="0">
              <a:latin typeface="Times New Roman" panose="02020603050405020304" pitchFamily="18" charset="0"/>
              <a:ea typeface="Times New Roman" panose="02020603050405020304" pitchFamily="18" charset="0"/>
            </a:endParaRPr>
          </a:p>
          <a:p>
            <a:pPr marL="342900" marR="0" lvl="0" indent="-342900" algn="just">
              <a:spcBef>
                <a:spcPts val="0"/>
              </a:spcBef>
              <a:spcAft>
                <a:spcPts val="0"/>
              </a:spcAft>
              <a:buFont typeface="Symbol" panose="05050102010706020507" pitchFamily="18" charset="2"/>
              <a:buChar char=""/>
              <a:tabLst>
                <a:tab pos="457200" algn="l"/>
              </a:tabLst>
            </a:pPr>
            <a:r>
              <a:rPr lang="en-US" sz="2400" b="1" dirty="0">
                <a:solidFill>
                  <a:schemeClr val="accent1">
                    <a:lumMod val="50000"/>
                  </a:schemeClr>
                </a:solidFill>
                <a:latin typeface="Calibri" panose="020F0502020204030204" pitchFamily="34" charset="0"/>
                <a:ea typeface="Times New Roman" panose="02020603050405020304" pitchFamily="18" charset="0"/>
              </a:rPr>
              <a:t>If you are the patient, how do you want to be treated?</a:t>
            </a:r>
            <a:endParaRPr lang="en-US" sz="2400" b="1" dirty="0">
              <a:solidFill>
                <a:schemeClr val="accent1">
                  <a:lumMod val="50000"/>
                </a:schemeClr>
              </a:solidFill>
              <a:latin typeface="Times New Roman" panose="02020603050405020304" pitchFamily="18" charset="0"/>
              <a:ea typeface="Times New Roman" panose="02020603050405020304" pitchFamily="18" charset="0"/>
            </a:endParaRPr>
          </a:p>
          <a:p>
            <a:pPr marL="342900" marR="0" lvl="0" indent="-342900" algn="just">
              <a:spcBef>
                <a:spcPts val="0"/>
              </a:spcBef>
              <a:spcAft>
                <a:spcPts val="0"/>
              </a:spcAft>
              <a:buFont typeface="Symbol" panose="05050102010706020507" pitchFamily="18" charset="2"/>
              <a:buChar char=""/>
              <a:tabLst>
                <a:tab pos="457200" algn="l"/>
              </a:tabLst>
            </a:pPr>
            <a:r>
              <a:rPr lang="en-US" sz="2400" b="1" dirty="0">
                <a:solidFill>
                  <a:schemeClr val="accent1">
                    <a:lumMod val="50000"/>
                  </a:schemeClr>
                </a:solidFill>
                <a:latin typeface="Calibri" panose="020F0502020204030204" pitchFamily="34" charset="0"/>
                <a:ea typeface="Times New Roman" panose="02020603050405020304" pitchFamily="18" charset="0"/>
              </a:rPr>
              <a:t>How do you want others to treat your mother, brother etc.?</a:t>
            </a:r>
            <a:endParaRPr lang="en-US" sz="2400" b="1" dirty="0">
              <a:solidFill>
                <a:schemeClr val="accent1">
                  <a:lumMod val="50000"/>
                </a:schemeClr>
              </a:solidFill>
              <a:latin typeface="Times New Roman" panose="02020603050405020304" pitchFamily="18" charset="0"/>
              <a:ea typeface="Times New Roman" panose="02020603050405020304" pitchFamily="18" charset="0"/>
            </a:endParaRPr>
          </a:p>
          <a:p>
            <a:pPr marL="0" marR="0" algn="just">
              <a:spcBef>
                <a:spcPts val="0"/>
              </a:spcBef>
              <a:spcAft>
                <a:spcPts val="0"/>
              </a:spcAft>
            </a:pPr>
            <a:r>
              <a:rPr lang="en-US" dirty="0">
                <a:latin typeface="Calibri" panose="020F0502020204030204" pitchFamily="34" charset="0"/>
                <a:ea typeface="Times New Roman" panose="02020603050405020304" pitchFamily="18" charset="0"/>
              </a:rPr>
              <a:t> </a:t>
            </a:r>
            <a:endParaRPr lang="en-US" sz="1200" dirty="0">
              <a:latin typeface="Times New Roman" panose="02020603050405020304" pitchFamily="18" charset="0"/>
              <a:ea typeface="Times New Roman" panose="02020603050405020304" pitchFamily="18" charset="0"/>
            </a:endParaRPr>
          </a:p>
          <a:p>
            <a:pPr marL="0" marR="0" algn="just">
              <a:spcBef>
                <a:spcPts val="0"/>
              </a:spcBef>
              <a:spcAft>
                <a:spcPts val="0"/>
              </a:spcAft>
            </a:pPr>
            <a:r>
              <a:rPr lang="en-US" sz="2800" b="1" dirty="0">
                <a:solidFill>
                  <a:schemeClr val="accent1">
                    <a:lumMod val="75000"/>
                  </a:schemeClr>
                </a:solidFill>
                <a:latin typeface="Calibri" panose="020F0502020204030204" pitchFamily="34" charset="0"/>
                <a:ea typeface="Times New Roman" panose="02020603050405020304" pitchFamily="18" charset="0"/>
              </a:rPr>
              <a:t>Adaptation:</a:t>
            </a:r>
          </a:p>
          <a:p>
            <a:pPr marL="0" marR="0" algn="just">
              <a:spcBef>
                <a:spcPts val="0"/>
              </a:spcBef>
              <a:spcAft>
                <a:spcPts val="0"/>
              </a:spcAft>
            </a:pPr>
            <a:endParaRPr lang="en-US" sz="900" dirty="0">
              <a:latin typeface="Times New Roman" panose="02020603050405020304" pitchFamily="18" charset="0"/>
              <a:ea typeface="Times New Roman" panose="02020603050405020304" pitchFamily="18" charset="0"/>
            </a:endParaRPr>
          </a:p>
          <a:p>
            <a:pPr marL="342900" marR="0" lvl="0" indent="-342900" algn="just">
              <a:spcBef>
                <a:spcPts val="0"/>
              </a:spcBef>
              <a:spcAft>
                <a:spcPts val="0"/>
              </a:spcAft>
              <a:buFont typeface="Symbol" panose="05050102010706020507" pitchFamily="18" charset="2"/>
              <a:buChar char=""/>
              <a:tabLst>
                <a:tab pos="457200" algn="l"/>
              </a:tabLst>
            </a:pPr>
            <a:r>
              <a:rPr lang="en-US" sz="2400" b="1" dirty="0">
                <a:solidFill>
                  <a:schemeClr val="accent1">
                    <a:lumMod val="50000"/>
                  </a:schemeClr>
                </a:solidFill>
                <a:latin typeface="Calibri" panose="020F0502020204030204" pitchFamily="34" charset="0"/>
                <a:ea typeface="Times New Roman" panose="02020603050405020304" pitchFamily="18" charset="0"/>
              </a:rPr>
              <a:t>Listen to the patients even when they are demanding, stubborn, and unpleasant!  They are where they are because they are sick, immobile, declining and giving up their independence.  Ask yourself how you might react in the same situation?</a:t>
            </a:r>
            <a:endParaRPr lang="en-US" sz="2400" b="1" dirty="0">
              <a:solidFill>
                <a:schemeClr val="accent1">
                  <a:lumMod val="50000"/>
                </a:schemeClr>
              </a:solidFill>
              <a:latin typeface="Times New Roman" panose="02020603050405020304" pitchFamily="18" charset="0"/>
              <a:ea typeface="Times New Roman" panose="02020603050405020304" pitchFamily="18" charset="0"/>
            </a:endParaRPr>
          </a:p>
          <a:p>
            <a:pPr marL="342900" marR="0" lvl="0" indent="-342900" algn="just">
              <a:spcBef>
                <a:spcPts val="0"/>
              </a:spcBef>
              <a:spcAft>
                <a:spcPts val="0"/>
              </a:spcAft>
              <a:buFont typeface="Symbol" panose="05050102010706020507" pitchFamily="18" charset="2"/>
              <a:buChar char=""/>
              <a:tabLst>
                <a:tab pos="457200" algn="l"/>
              </a:tabLst>
            </a:pPr>
            <a:r>
              <a:rPr lang="en-US" sz="2400" b="1" dirty="0">
                <a:solidFill>
                  <a:schemeClr val="accent1">
                    <a:lumMod val="50000"/>
                  </a:schemeClr>
                </a:solidFill>
                <a:latin typeface="Calibri" panose="020F0502020204030204" pitchFamily="34" charset="0"/>
                <a:ea typeface="Times New Roman" panose="02020603050405020304" pitchFamily="18" charset="0"/>
              </a:rPr>
              <a:t>They are afraid of the circumstances, they are afraid they will never go home.</a:t>
            </a:r>
            <a:endParaRPr lang="en-US" sz="2400" b="1" dirty="0">
              <a:solidFill>
                <a:schemeClr val="accent1">
                  <a:lumMod val="50000"/>
                </a:schemeClr>
              </a:solidFill>
              <a:latin typeface="Times New Roman" panose="02020603050405020304" pitchFamily="18" charset="0"/>
              <a:ea typeface="Times New Roman" panose="02020603050405020304" pitchFamily="18" charset="0"/>
            </a:endParaRPr>
          </a:p>
          <a:p>
            <a:pPr marL="342900" marR="0" lvl="0" indent="-342900" algn="just">
              <a:spcBef>
                <a:spcPts val="0"/>
              </a:spcBef>
              <a:spcAft>
                <a:spcPts val="0"/>
              </a:spcAft>
              <a:buFont typeface="Symbol" panose="05050102010706020507" pitchFamily="18" charset="2"/>
              <a:buChar char=""/>
              <a:tabLst>
                <a:tab pos="457200" algn="l"/>
              </a:tabLst>
            </a:pPr>
            <a:r>
              <a:rPr lang="en-US" sz="2400" b="1" dirty="0">
                <a:solidFill>
                  <a:schemeClr val="accent1">
                    <a:lumMod val="50000"/>
                  </a:schemeClr>
                </a:solidFill>
                <a:latin typeface="Calibri" panose="020F0502020204030204" pitchFamily="34" charset="0"/>
                <a:ea typeface="Times New Roman" panose="02020603050405020304" pitchFamily="18" charset="0"/>
              </a:rPr>
              <a:t> Validate their fears, pains, losses.</a:t>
            </a:r>
          </a:p>
          <a:p>
            <a:pPr marR="0" lvl="0" algn="ctr">
              <a:spcBef>
                <a:spcPts val="0"/>
              </a:spcBef>
              <a:spcAft>
                <a:spcPts val="0"/>
              </a:spcAft>
              <a:tabLst>
                <a:tab pos="457200" algn="l"/>
              </a:tabLst>
            </a:pPr>
            <a:r>
              <a:rPr lang="en-US" sz="2400" b="1" u="sng" dirty="0">
                <a:solidFill>
                  <a:schemeClr val="accent1">
                    <a:lumMod val="50000"/>
                  </a:schemeClr>
                </a:solidFill>
                <a:latin typeface="Calibri" panose="020F0502020204030204" pitchFamily="34" charset="0"/>
                <a:ea typeface="Times New Roman" panose="02020603050405020304" pitchFamily="18" charset="0"/>
              </a:rPr>
              <a:t>THEY ARE NOT GIVING YOU A BAD TIME, </a:t>
            </a:r>
          </a:p>
          <a:p>
            <a:pPr marR="0" lvl="0" algn="ctr">
              <a:spcBef>
                <a:spcPts val="0"/>
              </a:spcBef>
              <a:spcAft>
                <a:spcPts val="0"/>
              </a:spcAft>
              <a:tabLst>
                <a:tab pos="457200" algn="l"/>
              </a:tabLst>
            </a:pPr>
            <a:r>
              <a:rPr lang="en-US" sz="2400" b="1" u="sng" dirty="0">
                <a:solidFill>
                  <a:schemeClr val="accent1">
                    <a:lumMod val="50000"/>
                  </a:schemeClr>
                </a:solidFill>
                <a:latin typeface="Calibri" panose="020F0502020204030204" pitchFamily="34" charset="0"/>
                <a:ea typeface="Times New Roman" panose="02020603050405020304" pitchFamily="18" charset="0"/>
              </a:rPr>
              <a:t>THEY ARE HAVING A BAD TIME!</a:t>
            </a:r>
            <a:endParaRPr lang="en-US" sz="2400" b="1" u="sng" dirty="0">
              <a:solidFill>
                <a:schemeClr val="accent1">
                  <a:lumMod val="50000"/>
                </a:schemeClr>
              </a:solidFill>
              <a:latin typeface="Times New Roman" panose="02020603050405020304" pitchFamily="18" charset="0"/>
              <a:ea typeface="Times New Roman" panose="02020603050405020304" pitchFamily="18" charset="0"/>
            </a:endParaRPr>
          </a:p>
          <a:p>
            <a:pPr marL="0" marR="0" algn="just">
              <a:spcBef>
                <a:spcPts val="0"/>
              </a:spcBef>
              <a:spcAft>
                <a:spcPts val="0"/>
              </a:spcAft>
            </a:pPr>
            <a:r>
              <a:rPr lang="en-US" dirty="0">
                <a:latin typeface="Calibri" panose="020F0502020204030204" pitchFamily="34" charset="0"/>
                <a:ea typeface="Times New Roman" panose="02020603050405020304" pitchFamily="18" charset="0"/>
              </a:rPr>
              <a:t> </a:t>
            </a:r>
            <a:endParaRPr lang="en-US" sz="1200" dirty="0">
              <a:latin typeface="Times New Roman" panose="02020603050405020304" pitchFamily="18" charset="0"/>
              <a:ea typeface="Times New Roman" panose="02020603050405020304" pitchFamily="18" charset="0"/>
            </a:endParaRPr>
          </a:p>
        </p:txBody>
      </p:sp>
      <p:sp>
        <p:nvSpPr>
          <p:cNvPr id="3" name="Slide Number Placeholder 2"/>
          <p:cNvSpPr>
            <a:spLocks noGrp="1"/>
          </p:cNvSpPr>
          <p:nvPr>
            <p:ph type="sldNum" sz="quarter" idx="12"/>
          </p:nvPr>
        </p:nvSpPr>
        <p:spPr/>
        <p:txBody>
          <a:bodyPr/>
          <a:lstStyle/>
          <a:p>
            <a:fld id="{DC40C83D-E769-49CD-A97B-6CE4F4D31969}" type="slidenum">
              <a:rPr lang="en-US" smtClean="0"/>
              <a:pPr/>
              <a:t>111</a:t>
            </a:fld>
            <a:endParaRPr lang="en-US"/>
          </a:p>
        </p:txBody>
      </p:sp>
    </p:spTree>
    <p:extLst>
      <p:ext uri="{BB962C8B-B14F-4D97-AF65-F5344CB8AC3E}">
        <p14:creationId xmlns:p14="http://schemas.microsoft.com/office/powerpoint/2010/main" val="1275515936"/>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E19C0DE-C078-4586-94EC-518557DE64A2}" type="slidenum">
              <a:rPr lang="en-US" smtClean="0"/>
              <a:pPr/>
              <a:t>112</a:t>
            </a:fld>
            <a:endParaRPr lang="en-US" dirty="0"/>
          </a:p>
        </p:txBody>
      </p:sp>
      <p:sp>
        <p:nvSpPr>
          <p:cNvPr id="2" name="Title 1"/>
          <p:cNvSpPr>
            <a:spLocks noGrp="1"/>
          </p:cNvSpPr>
          <p:nvPr>
            <p:ph type="ctrTitle" idx="4294967295"/>
          </p:nvPr>
        </p:nvSpPr>
        <p:spPr>
          <a:xfrm>
            <a:off x="152400" y="-29737"/>
            <a:ext cx="8839200" cy="2590800"/>
          </a:xfrm>
        </p:spPr>
        <p:txBody>
          <a:bodyPr>
            <a:normAutofit/>
          </a:bodyPr>
          <a:lstStyle/>
          <a:p>
            <a:br>
              <a:rPr lang="en-US" sz="2400" dirty="0"/>
            </a:br>
            <a:br>
              <a:rPr lang="en-US" sz="2400" dirty="0"/>
            </a:br>
            <a:r>
              <a:rPr lang="en-US" sz="2400" b="1" u="sng" dirty="0"/>
              <a:t>CASE STUDIES FOR DISCUSSION:</a:t>
            </a:r>
            <a:br>
              <a:rPr lang="en-US" sz="2400" b="1" u="sng" dirty="0"/>
            </a:br>
            <a:r>
              <a:rPr lang="en-US" sz="2400" dirty="0"/>
              <a:t> </a:t>
            </a:r>
            <a:br>
              <a:rPr lang="en-US" sz="1000" dirty="0"/>
            </a:br>
            <a:r>
              <a:rPr lang="en-US" sz="2000" b="1" dirty="0">
                <a:solidFill>
                  <a:schemeClr val="accent1">
                    <a:lumMod val="50000"/>
                  </a:schemeClr>
                </a:solidFill>
              </a:rPr>
              <a:t>During discussion keep in mind the patients right to self-determination, right to choose and refuse even when their own well being may be compromised or jeopardized.  Consider the rights of all persons involved. </a:t>
            </a:r>
            <a:br>
              <a:rPr lang="en-US" sz="2000" b="1" dirty="0">
                <a:solidFill>
                  <a:schemeClr val="accent1">
                    <a:lumMod val="50000"/>
                  </a:schemeClr>
                </a:solidFill>
              </a:rPr>
            </a:br>
            <a:endParaRPr lang="en-US" sz="2000" b="1" dirty="0">
              <a:solidFill>
                <a:schemeClr val="accent1">
                  <a:lumMod val="50000"/>
                </a:schemeClr>
              </a:solidFill>
            </a:endParaRPr>
          </a:p>
        </p:txBody>
      </p:sp>
      <p:sp>
        <p:nvSpPr>
          <p:cNvPr id="3" name="Subtitle 2"/>
          <p:cNvSpPr>
            <a:spLocks noGrp="1"/>
          </p:cNvSpPr>
          <p:nvPr>
            <p:ph type="subTitle" idx="4294967295"/>
          </p:nvPr>
        </p:nvSpPr>
        <p:spPr>
          <a:xfrm>
            <a:off x="152400" y="2561063"/>
            <a:ext cx="8839200" cy="4670425"/>
          </a:xfrm>
        </p:spPr>
        <p:txBody>
          <a:bodyPr>
            <a:normAutofit lnSpcReduction="10000"/>
          </a:bodyPr>
          <a:lstStyle/>
          <a:p>
            <a:pPr marL="34290" indent="0" algn="ctr">
              <a:buNone/>
            </a:pPr>
            <a:r>
              <a:rPr lang="en-US" sz="2400" b="1" dirty="0"/>
              <a:t>CASE #1: </a:t>
            </a:r>
            <a:endParaRPr lang="en-US" sz="2400" dirty="0"/>
          </a:p>
          <a:p>
            <a:pPr algn="just">
              <a:lnSpc>
                <a:spcPct val="100000"/>
              </a:lnSpc>
            </a:pPr>
            <a:r>
              <a:rPr lang="en-US" sz="2000" dirty="0">
                <a:solidFill>
                  <a:schemeClr val="accent1">
                    <a:lumMod val="50000"/>
                  </a:schemeClr>
                </a:solidFill>
              </a:rPr>
              <a:t>The patient is Jewish while his roommates/tablemates are Christians.  He is offended at the sight of Christian symbols used in decorations, songs etc. used at holiday time.  (Or the patient may not have expressed concern but the family members are disturbed by these symbols </a:t>
            </a:r>
            <a:r>
              <a:rPr lang="en-US" dirty="0">
                <a:solidFill>
                  <a:schemeClr val="accent1">
                    <a:lumMod val="50000"/>
                  </a:schemeClr>
                </a:solidFill>
              </a:rPr>
              <a:t>being displayed </a:t>
            </a:r>
            <a:r>
              <a:rPr lang="en-US" sz="2000" dirty="0">
                <a:solidFill>
                  <a:schemeClr val="accent1">
                    <a:lumMod val="50000"/>
                  </a:schemeClr>
                </a:solidFill>
              </a:rPr>
              <a:t>when they visit.)</a:t>
            </a:r>
          </a:p>
          <a:p>
            <a:pPr marL="34290" indent="0" algn="just">
              <a:lnSpc>
                <a:spcPct val="100000"/>
              </a:lnSpc>
              <a:buNone/>
            </a:pPr>
            <a:r>
              <a:rPr lang="en-US" sz="2000" dirty="0">
                <a:solidFill>
                  <a:schemeClr val="accent1">
                    <a:lumMod val="50000"/>
                  </a:schemeClr>
                </a:solidFill>
              </a:rPr>
              <a:t>How can this situation be resolved so the cultural beliefs of all parties are respected?</a:t>
            </a:r>
          </a:p>
          <a:p>
            <a:r>
              <a:rPr lang="en-US" sz="2000" b="1" dirty="0">
                <a:solidFill>
                  <a:schemeClr val="accent1">
                    <a:lumMod val="50000"/>
                  </a:schemeClr>
                </a:solidFill>
              </a:rPr>
              <a:t>Ethical considerations:  </a:t>
            </a:r>
            <a:r>
              <a:rPr lang="en-US" sz="2000" dirty="0">
                <a:solidFill>
                  <a:schemeClr val="accent1">
                    <a:lumMod val="50000"/>
                  </a:schemeClr>
                </a:solidFill>
              </a:rPr>
              <a:t>Invite offended parties into a dialogue to promote better understanding of their religious diversity.  Reassure all parties that their autonomy is respected and their rights are protected. </a:t>
            </a:r>
          </a:p>
          <a:p>
            <a:r>
              <a:rPr lang="en-US" sz="2000" b="1" dirty="0">
                <a:solidFill>
                  <a:schemeClr val="accent1">
                    <a:lumMod val="50000"/>
                  </a:schemeClr>
                </a:solidFill>
              </a:rPr>
              <a:t>Consider:</a:t>
            </a:r>
            <a:r>
              <a:rPr lang="en-US" sz="2000" dirty="0">
                <a:solidFill>
                  <a:schemeClr val="accent1">
                    <a:lumMod val="50000"/>
                  </a:schemeClr>
                </a:solidFill>
              </a:rPr>
              <a:t>  inclusion of both cultures, separate religious services, and………</a:t>
            </a:r>
          </a:p>
          <a:p>
            <a:pPr marL="34290" indent="0">
              <a:buNone/>
            </a:pPr>
            <a:endParaRPr lang="en-US" sz="2400" dirty="0"/>
          </a:p>
          <a:p>
            <a:r>
              <a:rPr lang="en-US" dirty="0"/>
              <a:t> </a:t>
            </a:r>
          </a:p>
          <a:p>
            <a:endParaRPr lang="en-US" dirty="0"/>
          </a:p>
        </p:txBody>
      </p:sp>
    </p:spTree>
    <p:extLst>
      <p:ext uri="{BB962C8B-B14F-4D97-AF65-F5344CB8AC3E}">
        <p14:creationId xmlns:p14="http://schemas.microsoft.com/office/powerpoint/2010/main" val="3293554885"/>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1752600"/>
            <a:ext cx="8763000" cy="4955203"/>
          </a:xfrm>
          <a:prstGeom prst="rect">
            <a:avLst/>
          </a:prstGeom>
          <a:noFill/>
        </p:spPr>
        <p:txBody>
          <a:bodyPr wrap="square" rtlCol="0">
            <a:spAutoFit/>
          </a:bodyPr>
          <a:lstStyle/>
          <a:p>
            <a:pPr algn="ctr"/>
            <a:r>
              <a:rPr lang="en-US" sz="2400" b="1" dirty="0">
                <a:solidFill>
                  <a:schemeClr val="accent1">
                    <a:lumMod val="75000"/>
                  </a:schemeClr>
                </a:solidFill>
              </a:rPr>
              <a:t>CASE #2:   </a:t>
            </a:r>
            <a:endParaRPr lang="en-US" sz="2400" dirty="0">
              <a:solidFill>
                <a:schemeClr val="accent1">
                  <a:lumMod val="75000"/>
                </a:schemeClr>
              </a:solidFill>
            </a:endParaRPr>
          </a:p>
          <a:p>
            <a:r>
              <a:rPr lang="en-US" b="1" dirty="0"/>
              <a:t> </a:t>
            </a:r>
            <a:endParaRPr lang="en-US" dirty="0"/>
          </a:p>
          <a:p>
            <a:r>
              <a:rPr lang="en-US" sz="2000" dirty="0">
                <a:solidFill>
                  <a:schemeClr val="accent1">
                    <a:lumMod val="50000"/>
                  </a:schemeClr>
                </a:solidFill>
              </a:rPr>
              <a:t>The patient refuses to take her medications.  She accuses the nurse of trying to poison her and further, wants to know why she is being held prisoner in this place.  How can the nurse distract and redirect the patient and in the process convince the patient that she can trust the nurse and that the nurse is her friend and would not intentionally hurt her?</a:t>
            </a:r>
          </a:p>
          <a:p>
            <a:endParaRPr lang="en-US" sz="2000" dirty="0">
              <a:solidFill>
                <a:schemeClr val="accent1">
                  <a:lumMod val="50000"/>
                </a:schemeClr>
              </a:solidFill>
            </a:endParaRPr>
          </a:p>
          <a:p>
            <a:r>
              <a:rPr lang="en-US" sz="2000" b="1" dirty="0">
                <a:solidFill>
                  <a:schemeClr val="accent1">
                    <a:lumMod val="50000"/>
                  </a:schemeClr>
                </a:solidFill>
              </a:rPr>
              <a:t>Ethical considerations: </a:t>
            </a:r>
            <a:r>
              <a:rPr lang="en-US" sz="2000" dirty="0">
                <a:solidFill>
                  <a:schemeClr val="accent1">
                    <a:lumMod val="50000"/>
                  </a:schemeClr>
                </a:solidFill>
              </a:rPr>
              <a:t>Remind and respect patient’s right to self-determination.  Weigh competence against capacity to make own choices and decisions and use professional resources in the process.</a:t>
            </a:r>
            <a:endParaRPr lang="en-US" sz="2000" b="1" dirty="0">
              <a:solidFill>
                <a:schemeClr val="accent1">
                  <a:lumMod val="50000"/>
                </a:schemeClr>
              </a:solidFill>
            </a:endParaRPr>
          </a:p>
          <a:p>
            <a:endParaRPr lang="en-US" sz="2000" dirty="0">
              <a:solidFill>
                <a:schemeClr val="accent1">
                  <a:lumMod val="50000"/>
                </a:schemeClr>
              </a:solidFill>
            </a:endParaRPr>
          </a:p>
          <a:p>
            <a:r>
              <a:rPr lang="en-US" sz="2000" b="1" dirty="0">
                <a:solidFill>
                  <a:schemeClr val="accent1">
                    <a:lumMod val="50000"/>
                  </a:schemeClr>
                </a:solidFill>
              </a:rPr>
              <a:t>Consider:  </a:t>
            </a:r>
            <a:r>
              <a:rPr lang="en-US" sz="2000" dirty="0">
                <a:solidFill>
                  <a:schemeClr val="accent1">
                    <a:lumMod val="50000"/>
                  </a:schemeClr>
                </a:solidFill>
              </a:rPr>
              <a:t>changing environment, change meds schedule, change how present meds, reassure, reassure, reassure, and…. TRY AGAIN LATER!</a:t>
            </a:r>
          </a:p>
          <a:p>
            <a:r>
              <a:rPr lang="en-US" sz="2400" dirty="0">
                <a:solidFill>
                  <a:schemeClr val="accent1">
                    <a:lumMod val="50000"/>
                  </a:schemeClr>
                </a:solidFill>
              </a:rPr>
              <a:t> </a:t>
            </a:r>
          </a:p>
          <a:p>
            <a:endParaRPr lang="en-US" sz="1000" dirty="0"/>
          </a:p>
        </p:txBody>
      </p:sp>
      <p:sp>
        <p:nvSpPr>
          <p:cNvPr id="3" name="Slide Number Placeholder 2"/>
          <p:cNvSpPr>
            <a:spLocks noGrp="1"/>
          </p:cNvSpPr>
          <p:nvPr>
            <p:ph type="sldNum" sz="quarter" idx="12"/>
          </p:nvPr>
        </p:nvSpPr>
        <p:spPr/>
        <p:txBody>
          <a:bodyPr/>
          <a:lstStyle/>
          <a:p>
            <a:fld id="{DC40C83D-E769-49CD-A97B-6CE4F4D31969}" type="slidenum">
              <a:rPr lang="en-US" smtClean="0"/>
              <a:pPr/>
              <a:t>113</a:t>
            </a:fld>
            <a:endParaRPr lang="en-US"/>
          </a:p>
        </p:txBody>
      </p:sp>
    </p:spTree>
    <p:extLst>
      <p:ext uri="{BB962C8B-B14F-4D97-AF65-F5344CB8AC3E}">
        <p14:creationId xmlns:p14="http://schemas.microsoft.com/office/powerpoint/2010/main" val="1698530187"/>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DC40C83D-E769-49CD-A97B-6CE4F4D31969}" type="slidenum">
              <a:rPr lang="en-US" smtClean="0"/>
              <a:pPr/>
              <a:t>114</a:t>
            </a:fld>
            <a:endParaRPr lang="en-US"/>
          </a:p>
        </p:txBody>
      </p:sp>
      <p:sp>
        <p:nvSpPr>
          <p:cNvPr id="3" name="TextBox 2"/>
          <p:cNvSpPr txBox="1"/>
          <p:nvPr/>
        </p:nvSpPr>
        <p:spPr>
          <a:xfrm>
            <a:off x="457200" y="381000"/>
            <a:ext cx="8305800" cy="5724644"/>
          </a:xfrm>
          <a:prstGeom prst="rect">
            <a:avLst/>
          </a:prstGeom>
          <a:noFill/>
        </p:spPr>
        <p:txBody>
          <a:bodyPr wrap="square" rtlCol="0">
            <a:spAutoFit/>
          </a:bodyPr>
          <a:lstStyle/>
          <a:p>
            <a:endParaRPr lang="en-US" dirty="0"/>
          </a:p>
          <a:p>
            <a:pPr algn="ctr"/>
            <a:r>
              <a:rPr lang="en-US" sz="2400" b="1" dirty="0">
                <a:solidFill>
                  <a:schemeClr val="accent1">
                    <a:lumMod val="75000"/>
                  </a:schemeClr>
                </a:solidFill>
              </a:rPr>
              <a:t>CASE #3: </a:t>
            </a:r>
            <a:endParaRPr lang="en-US" sz="2400" dirty="0">
              <a:solidFill>
                <a:schemeClr val="accent1">
                  <a:lumMod val="75000"/>
                </a:schemeClr>
              </a:solidFill>
            </a:endParaRPr>
          </a:p>
          <a:p>
            <a:r>
              <a:rPr lang="en-US" sz="2400" b="1" dirty="0"/>
              <a:t> </a:t>
            </a:r>
            <a:endParaRPr lang="en-US" sz="2400" dirty="0"/>
          </a:p>
          <a:p>
            <a:r>
              <a:rPr lang="en-US" sz="2000" dirty="0">
                <a:solidFill>
                  <a:schemeClr val="accent1">
                    <a:lumMod val="50000"/>
                  </a:schemeClr>
                </a:solidFill>
              </a:rPr>
              <a:t>Late in the afternoon, the patient regularly becomes excessively agitated and aggressive.  The patient is </a:t>
            </a:r>
            <a:r>
              <a:rPr lang="en-US" sz="2000" dirty="0" err="1">
                <a:solidFill>
                  <a:schemeClr val="accent1">
                    <a:lumMod val="50000"/>
                  </a:schemeClr>
                </a:solidFill>
              </a:rPr>
              <a:t>Sundowning</a:t>
            </a:r>
            <a:r>
              <a:rPr lang="en-US" sz="2000" dirty="0">
                <a:solidFill>
                  <a:schemeClr val="accent1">
                    <a:lumMod val="50000"/>
                  </a:schemeClr>
                </a:solidFill>
              </a:rPr>
              <a:t>.  He lashes out both verbally and physically at those trying to restrain and comfort him.  He will throw anything he can get his hands on.  He often hallucinates.  Clearly his anxiety level is “over the top!”  How can this behavior be quelled, the patient subdued, and everyone’s safety restored?</a:t>
            </a:r>
          </a:p>
          <a:p>
            <a:endParaRPr lang="en-US" sz="2000" dirty="0">
              <a:solidFill>
                <a:schemeClr val="accent1">
                  <a:lumMod val="50000"/>
                </a:schemeClr>
              </a:solidFill>
            </a:endParaRPr>
          </a:p>
          <a:p>
            <a:r>
              <a:rPr lang="en-US" sz="2000" b="1" dirty="0">
                <a:solidFill>
                  <a:schemeClr val="accent1">
                    <a:lumMod val="50000"/>
                  </a:schemeClr>
                </a:solidFill>
              </a:rPr>
              <a:t>Ethical Considerations: </a:t>
            </a:r>
            <a:r>
              <a:rPr lang="en-US" sz="2000" dirty="0">
                <a:solidFill>
                  <a:schemeClr val="accent1">
                    <a:lumMod val="50000"/>
                  </a:schemeClr>
                </a:solidFill>
              </a:rPr>
              <a:t>Maintain moral respect for the situation realizing that the patient may not be able to sense any responsibility for his/her actions.  As care providers our obligation is to maintain the patients’ safety and wellbeing.  We may not inflict our own judgment regarding the appropriateness of the behavior. </a:t>
            </a:r>
          </a:p>
          <a:p>
            <a:endParaRPr lang="en-US" sz="2000" dirty="0">
              <a:solidFill>
                <a:schemeClr val="accent1">
                  <a:lumMod val="50000"/>
                </a:schemeClr>
              </a:solidFill>
            </a:endParaRPr>
          </a:p>
          <a:p>
            <a:r>
              <a:rPr lang="en-US" sz="2000" b="1" dirty="0">
                <a:solidFill>
                  <a:schemeClr val="accent1">
                    <a:lumMod val="50000"/>
                  </a:schemeClr>
                </a:solidFill>
              </a:rPr>
              <a:t>Consider:</a:t>
            </a:r>
            <a:r>
              <a:rPr lang="en-US" sz="2000" dirty="0">
                <a:solidFill>
                  <a:schemeClr val="accent1">
                    <a:lumMod val="50000"/>
                  </a:schemeClr>
                </a:solidFill>
              </a:rPr>
              <a:t>  change tone of voice, body language, facial expression, offer favorite drink or snack, back off but remain close by to insure safety and…..</a:t>
            </a:r>
          </a:p>
        </p:txBody>
      </p:sp>
    </p:spTree>
    <p:extLst>
      <p:ext uri="{BB962C8B-B14F-4D97-AF65-F5344CB8AC3E}">
        <p14:creationId xmlns:p14="http://schemas.microsoft.com/office/powerpoint/2010/main" val="2468858878"/>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C4659BED-F0EA-444B-87B1-2D4BFB143F61}"/>
              </a:ext>
            </a:extLst>
          </p:cNvPr>
          <p:cNvSpPr>
            <a:spLocks noGrp="1"/>
          </p:cNvSpPr>
          <p:nvPr>
            <p:ph type="sldNum" sz="quarter" idx="12"/>
          </p:nvPr>
        </p:nvSpPr>
        <p:spPr/>
        <p:txBody>
          <a:bodyPr/>
          <a:lstStyle/>
          <a:p>
            <a:fld id="{DC40C83D-E769-49CD-A97B-6CE4F4D31969}" type="slidenum">
              <a:rPr lang="en-US" smtClean="0"/>
              <a:pPr/>
              <a:t>115</a:t>
            </a:fld>
            <a:endParaRPr lang="en-US"/>
          </a:p>
        </p:txBody>
      </p:sp>
      <p:sp>
        <p:nvSpPr>
          <p:cNvPr id="3" name="TextBox 2">
            <a:extLst>
              <a:ext uri="{FF2B5EF4-FFF2-40B4-BE49-F238E27FC236}">
                <a16:creationId xmlns:a16="http://schemas.microsoft.com/office/drawing/2014/main" id="{5A8A2B79-13DD-4F48-8433-5B0CAA05A3AF}"/>
              </a:ext>
            </a:extLst>
          </p:cNvPr>
          <p:cNvSpPr txBox="1"/>
          <p:nvPr/>
        </p:nvSpPr>
        <p:spPr>
          <a:xfrm>
            <a:off x="228600" y="533400"/>
            <a:ext cx="8610600" cy="2446824"/>
          </a:xfrm>
          <a:prstGeom prst="rect">
            <a:avLst/>
          </a:prstGeom>
          <a:noFill/>
        </p:spPr>
        <p:txBody>
          <a:bodyPr wrap="square" rtlCol="0">
            <a:spAutoFit/>
          </a:bodyPr>
          <a:lstStyle/>
          <a:p>
            <a:r>
              <a:rPr lang="en-US" b="1" dirty="0">
                <a:solidFill>
                  <a:schemeClr val="accent1">
                    <a:lumMod val="50000"/>
                  </a:schemeClr>
                </a:solidFill>
              </a:rPr>
              <a:t>EARLY STAGE CONCERNS &amp; ISSUES:</a:t>
            </a:r>
          </a:p>
          <a:p>
            <a:endParaRPr lang="en-US" sz="900" dirty="0">
              <a:solidFill>
                <a:schemeClr val="accent1">
                  <a:lumMod val="50000"/>
                </a:schemeClr>
              </a:solidFill>
            </a:endParaRPr>
          </a:p>
          <a:p>
            <a:pPr marL="285750" indent="-285750">
              <a:buFont typeface="Arial" panose="020B0604020202020204" pitchFamily="34" charset="0"/>
              <a:buChar char="•"/>
            </a:pPr>
            <a:r>
              <a:rPr lang="en-US" dirty="0">
                <a:solidFill>
                  <a:schemeClr val="accent1">
                    <a:lumMod val="75000"/>
                  </a:schemeClr>
                </a:solidFill>
              </a:rPr>
              <a:t>Get legal documents and financial affairs in order while patient can participate in decisions</a:t>
            </a:r>
          </a:p>
          <a:p>
            <a:pPr marL="285750" indent="-285750">
              <a:buFont typeface="Arial" panose="020B0604020202020204" pitchFamily="34" charset="0"/>
              <a:buChar char="•"/>
            </a:pPr>
            <a:r>
              <a:rPr lang="en-US" dirty="0">
                <a:solidFill>
                  <a:schemeClr val="accent1">
                    <a:lumMod val="75000"/>
                  </a:schemeClr>
                </a:solidFill>
              </a:rPr>
              <a:t>Develop coping skills to deal with reality of, sadness &amp; fear associated with diagnosis</a:t>
            </a:r>
          </a:p>
          <a:p>
            <a:pPr marL="285750" indent="-285750">
              <a:buFont typeface="Arial" panose="020B0604020202020204" pitchFamily="34" charset="0"/>
              <a:buChar char="•"/>
            </a:pPr>
            <a:r>
              <a:rPr lang="en-US" dirty="0">
                <a:solidFill>
                  <a:schemeClr val="accent1">
                    <a:lumMod val="75000"/>
                  </a:schemeClr>
                </a:solidFill>
              </a:rPr>
              <a:t>Educate on disease symptoms &amp; progression</a:t>
            </a:r>
          </a:p>
          <a:p>
            <a:pPr marL="285750" indent="-285750">
              <a:buFont typeface="Arial" panose="020B0604020202020204" pitchFamily="34" charset="0"/>
              <a:buChar char="•"/>
            </a:pPr>
            <a:r>
              <a:rPr lang="en-US" dirty="0">
                <a:solidFill>
                  <a:schemeClr val="accent1">
                    <a:lumMod val="75000"/>
                  </a:schemeClr>
                </a:solidFill>
              </a:rPr>
              <a:t>Expect some denial, avoidance, regret</a:t>
            </a:r>
          </a:p>
          <a:p>
            <a:pPr marL="285750" indent="-285750">
              <a:buFont typeface="Arial" panose="020B0604020202020204" pitchFamily="34" charset="0"/>
              <a:buChar char="•"/>
            </a:pPr>
            <a:r>
              <a:rPr lang="en-US" dirty="0">
                <a:solidFill>
                  <a:schemeClr val="accent1">
                    <a:lumMod val="75000"/>
                  </a:schemeClr>
                </a:solidFill>
              </a:rPr>
              <a:t>Often overwhelmed, worried and anxious</a:t>
            </a:r>
          </a:p>
          <a:p>
            <a:endParaRPr lang="en-US" dirty="0"/>
          </a:p>
        </p:txBody>
      </p:sp>
      <p:sp>
        <p:nvSpPr>
          <p:cNvPr id="4" name="TextBox 3">
            <a:extLst>
              <a:ext uri="{FF2B5EF4-FFF2-40B4-BE49-F238E27FC236}">
                <a16:creationId xmlns:a16="http://schemas.microsoft.com/office/drawing/2014/main" id="{ABB0DDAA-D2F2-497A-9866-70FAC60F392E}"/>
              </a:ext>
            </a:extLst>
          </p:cNvPr>
          <p:cNvSpPr txBox="1"/>
          <p:nvPr/>
        </p:nvSpPr>
        <p:spPr>
          <a:xfrm>
            <a:off x="207227" y="2887787"/>
            <a:ext cx="8686800" cy="2446824"/>
          </a:xfrm>
          <a:prstGeom prst="rect">
            <a:avLst/>
          </a:prstGeom>
          <a:noFill/>
        </p:spPr>
        <p:txBody>
          <a:bodyPr wrap="square" rtlCol="0">
            <a:spAutoFit/>
          </a:bodyPr>
          <a:lstStyle/>
          <a:p>
            <a:r>
              <a:rPr lang="en-US" b="1" dirty="0">
                <a:solidFill>
                  <a:schemeClr val="accent1">
                    <a:lumMod val="50000"/>
                  </a:schemeClr>
                </a:solidFill>
              </a:rPr>
              <a:t>MIDDLE STAGE CONCERNS &amp; ISSUES</a:t>
            </a:r>
            <a:r>
              <a:rPr lang="en-US" dirty="0">
                <a:solidFill>
                  <a:schemeClr val="accent1">
                    <a:lumMod val="50000"/>
                  </a:schemeClr>
                </a:solidFill>
              </a:rPr>
              <a:t>:</a:t>
            </a:r>
          </a:p>
          <a:p>
            <a:endParaRPr lang="en-US" sz="900" dirty="0">
              <a:solidFill>
                <a:schemeClr val="accent1">
                  <a:lumMod val="50000"/>
                </a:schemeClr>
              </a:solidFill>
            </a:endParaRPr>
          </a:p>
          <a:p>
            <a:pPr marL="285750" indent="-285750">
              <a:buFont typeface="Arial" panose="020B0604020202020204" pitchFamily="34" charset="0"/>
              <a:buChar char="•"/>
            </a:pPr>
            <a:r>
              <a:rPr lang="en-US" dirty="0">
                <a:solidFill>
                  <a:schemeClr val="accent1">
                    <a:lumMod val="75000"/>
                  </a:schemeClr>
                </a:solidFill>
              </a:rPr>
              <a:t>Develop care plan that includes family &amp; friends</a:t>
            </a:r>
          </a:p>
          <a:p>
            <a:pPr marL="285750" indent="-285750">
              <a:buFont typeface="Arial" panose="020B0604020202020204" pitchFamily="34" charset="0"/>
              <a:buChar char="•"/>
            </a:pPr>
            <a:r>
              <a:rPr lang="en-US" dirty="0">
                <a:solidFill>
                  <a:schemeClr val="accent1">
                    <a:lumMod val="75000"/>
                  </a:schemeClr>
                </a:solidFill>
              </a:rPr>
              <a:t>Accept help; use respite; no longer able to stay alone</a:t>
            </a:r>
          </a:p>
          <a:p>
            <a:pPr marL="285750" indent="-285750">
              <a:buFont typeface="Arial" panose="020B0604020202020204" pitchFamily="34" charset="0"/>
              <a:buChar char="•"/>
            </a:pPr>
            <a:r>
              <a:rPr lang="en-US" dirty="0">
                <a:solidFill>
                  <a:schemeClr val="accent1">
                    <a:lumMod val="75000"/>
                  </a:schemeClr>
                </a:solidFill>
              </a:rPr>
              <a:t>Resentment toward loved one</a:t>
            </a:r>
          </a:p>
          <a:p>
            <a:pPr marL="285750" indent="-285750">
              <a:buFont typeface="Arial" panose="020B0604020202020204" pitchFamily="34" charset="0"/>
              <a:buChar char="•"/>
            </a:pPr>
            <a:r>
              <a:rPr lang="en-US" dirty="0">
                <a:solidFill>
                  <a:schemeClr val="accent1">
                    <a:lumMod val="75000"/>
                  </a:schemeClr>
                </a:solidFill>
              </a:rPr>
              <a:t>Bitter/frustrated/guilty about ability to care for loved one</a:t>
            </a:r>
          </a:p>
          <a:p>
            <a:pPr marL="285750" indent="-285750">
              <a:buFont typeface="Arial" panose="020B0604020202020204" pitchFamily="34" charset="0"/>
              <a:buChar char="•"/>
            </a:pPr>
            <a:r>
              <a:rPr lang="en-US" dirty="0">
                <a:solidFill>
                  <a:schemeClr val="accent1">
                    <a:lumMod val="75000"/>
                  </a:schemeClr>
                </a:solidFill>
              </a:rPr>
              <a:t>Depression</a:t>
            </a:r>
          </a:p>
          <a:p>
            <a:pPr marL="285750" indent="-285750">
              <a:buFont typeface="Arial" panose="020B0604020202020204" pitchFamily="34" charset="0"/>
              <a:buChar char="•"/>
            </a:pPr>
            <a:r>
              <a:rPr lang="en-US" dirty="0">
                <a:solidFill>
                  <a:schemeClr val="accent1">
                    <a:lumMod val="75000"/>
                  </a:schemeClr>
                </a:solidFill>
              </a:rPr>
              <a:t>Grief over successive loses</a:t>
            </a:r>
          </a:p>
          <a:p>
            <a:endParaRPr lang="en-US" dirty="0"/>
          </a:p>
        </p:txBody>
      </p:sp>
      <p:sp>
        <p:nvSpPr>
          <p:cNvPr id="5" name="TextBox 4">
            <a:extLst>
              <a:ext uri="{FF2B5EF4-FFF2-40B4-BE49-F238E27FC236}">
                <a16:creationId xmlns:a16="http://schemas.microsoft.com/office/drawing/2014/main" id="{FA69E20A-7A7F-4ED2-A825-82EE968B5A1E}"/>
              </a:ext>
            </a:extLst>
          </p:cNvPr>
          <p:cNvSpPr txBox="1"/>
          <p:nvPr/>
        </p:nvSpPr>
        <p:spPr>
          <a:xfrm>
            <a:off x="228600" y="5181600"/>
            <a:ext cx="8610600" cy="1892826"/>
          </a:xfrm>
          <a:prstGeom prst="rect">
            <a:avLst/>
          </a:prstGeom>
          <a:noFill/>
        </p:spPr>
        <p:txBody>
          <a:bodyPr wrap="square" rtlCol="0">
            <a:spAutoFit/>
          </a:bodyPr>
          <a:lstStyle/>
          <a:p>
            <a:r>
              <a:rPr lang="en-US" b="1" dirty="0">
                <a:solidFill>
                  <a:schemeClr val="accent1">
                    <a:lumMod val="50000"/>
                  </a:schemeClr>
                </a:solidFill>
              </a:rPr>
              <a:t>LATE STAGE CONCERNS &amp; ISSUES:</a:t>
            </a:r>
          </a:p>
          <a:p>
            <a:endParaRPr lang="en-US" sz="900" dirty="0">
              <a:solidFill>
                <a:schemeClr val="accent1">
                  <a:lumMod val="50000"/>
                </a:schemeClr>
              </a:solidFill>
            </a:endParaRPr>
          </a:p>
          <a:p>
            <a:pPr marL="285750" indent="-285750">
              <a:buFont typeface="Arial" panose="020B0604020202020204" pitchFamily="34" charset="0"/>
              <a:buChar char="•"/>
            </a:pPr>
            <a:r>
              <a:rPr lang="en-US" dirty="0">
                <a:solidFill>
                  <a:schemeClr val="accent1">
                    <a:lumMod val="75000"/>
                  </a:schemeClr>
                </a:solidFill>
              </a:rPr>
              <a:t>Burnout, exhaustion, loneliness, despair, depression</a:t>
            </a:r>
          </a:p>
          <a:p>
            <a:pPr marL="285750" indent="-285750">
              <a:buFont typeface="Arial" panose="020B0604020202020204" pitchFamily="34" charset="0"/>
              <a:buChar char="•"/>
            </a:pPr>
            <a:r>
              <a:rPr lang="en-US" dirty="0">
                <a:solidFill>
                  <a:schemeClr val="accent1">
                    <a:lumMod val="75000"/>
                  </a:schemeClr>
                </a:solidFill>
              </a:rPr>
              <a:t>Prepare for end-of-life care</a:t>
            </a:r>
          </a:p>
          <a:p>
            <a:pPr marL="285750" indent="-285750">
              <a:buFont typeface="Arial" panose="020B0604020202020204" pitchFamily="34" charset="0"/>
              <a:buChar char="•"/>
            </a:pPr>
            <a:r>
              <a:rPr lang="en-US" dirty="0">
                <a:solidFill>
                  <a:schemeClr val="accent1">
                    <a:lumMod val="75000"/>
                  </a:schemeClr>
                </a:solidFill>
              </a:rPr>
              <a:t>Acceptance of loss, deterioration</a:t>
            </a:r>
          </a:p>
          <a:p>
            <a:endParaRPr lang="en-US" dirty="0">
              <a:solidFill>
                <a:schemeClr val="accent1">
                  <a:lumMod val="50000"/>
                </a:schemeClr>
              </a:solidFill>
            </a:endParaRPr>
          </a:p>
          <a:p>
            <a:r>
              <a:rPr lang="en-US" dirty="0">
                <a:solidFill>
                  <a:schemeClr val="accent1">
                    <a:lumMod val="75000"/>
                  </a:schemeClr>
                </a:solidFill>
              </a:rPr>
              <a:t> </a:t>
            </a:r>
          </a:p>
        </p:txBody>
      </p:sp>
    </p:spTree>
    <p:extLst>
      <p:ext uri="{BB962C8B-B14F-4D97-AF65-F5344CB8AC3E}">
        <p14:creationId xmlns:p14="http://schemas.microsoft.com/office/powerpoint/2010/main" val="517390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66800" y="685800"/>
            <a:ext cx="7391400" cy="646331"/>
          </a:xfrm>
          <a:prstGeom prst="rect">
            <a:avLst/>
          </a:prstGeom>
          <a:noFill/>
        </p:spPr>
        <p:txBody>
          <a:bodyPr wrap="square" rtlCol="0">
            <a:spAutoFit/>
          </a:bodyPr>
          <a:lstStyle/>
          <a:p>
            <a:pPr algn="ctr"/>
            <a:r>
              <a:rPr lang="en-US" sz="3600" b="1" u="sng" dirty="0">
                <a:solidFill>
                  <a:schemeClr val="accent1">
                    <a:lumMod val="75000"/>
                  </a:schemeClr>
                </a:solidFill>
              </a:rPr>
              <a:t>DO:</a:t>
            </a:r>
          </a:p>
        </p:txBody>
      </p:sp>
      <p:sp>
        <p:nvSpPr>
          <p:cNvPr id="3" name="TextBox 2"/>
          <p:cNvSpPr txBox="1"/>
          <p:nvPr/>
        </p:nvSpPr>
        <p:spPr>
          <a:xfrm>
            <a:off x="904842" y="1910750"/>
            <a:ext cx="3352800" cy="4770537"/>
          </a:xfrm>
          <a:prstGeom prst="rect">
            <a:avLst/>
          </a:prstGeom>
          <a:noFill/>
        </p:spPr>
        <p:txBody>
          <a:bodyPr wrap="square" rtlCol="0">
            <a:spAutoFit/>
          </a:bodyPr>
          <a:lstStyle/>
          <a:p>
            <a:pPr marL="342900" indent="-342900">
              <a:buFont typeface="Arial" panose="020B0604020202020204" pitchFamily="34" charset="0"/>
              <a:buChar char="•"/>
            </a:pPr>
            <a:r>
              <a:rPr lang="en-US" sz="2200" b="1" dirty="0">
                <a:solidFill>
                  <a:schemeClr val="accent1">
                    <a:lumMod val="50000"/>
                  </a:schemeClr>
                </a:solidFill>
              </a:rPr>
              <a:t>Make eye contact</a:t>
            </a:r>
          </a:p>
          <a:p>
            <a:pPr marL="342900" indent="-342900">
              <a:buFont typeface="Arial" panose="020B0604020202020204" pitchFamily="34" charset="0"/>
              <a:buChar char="•"/>
            </a:pPr>
            <a:r>
              <a:rPr lang="en-US" sz="2200" b="1" dirty="0">
                <a:solidFill>
                  <a:schemeClr val="accent1">
                    <a:lumMod val="50000"/>
                  </a:schemeClr>
                </a:solidFill>
              </a:rPr>
              <a:t>Approach from front, slowly</a:t>
            </a:r>
          </a:p>
          <a:p>
            <a:pPr marL="342900" indent="-342900">
              <a:buFont typeface="Arial" panose="020B0604020202020204" pitchFamily="34" charset="0"/>
              <a:buChar char="•"/>
            </a:pPr>
            <a:r>
              <a:rPr lang="en-US" sz="2200" b="1" dirty="0">
                <a:solidFill>
                  <a:schemeClr val="accent1">
                    <a:lumMod val="50000"/>
                  </a:schemeClr>
                </a:solidFill>
              </a:rPr>
              <a:t>Maintain arm’s length</a:t>
            </a:r>
          </a:p>
          <a:p>
            <a:pPr marL="342900" indent="-342900">
              <a:buFont typeface="Arial" panose="020B0604020202020204" pitchFamily="34" charset="0"/>
              <a:buChar char="•"/>
            </a:pPr>
            <a:r>
              <a:rPr lang="en-US" sz="2200" b="1" dirty="0">
                <a:solidFill>
                  <a:schemeClr val="accent1">
                    <a:lumMod val="50000"/>
                  </a:schemeClr>
                </a:solidFill>
              </a:rPr>
              <a:t>Touch gently</a:t>
            </a:r>
          </a:p>
          <a:p>
            <a:pPr marL="342900" indent="-342900">
              <a:buFont typeface="Arial" panose="020B0604020202020204" pitchFamily="34" charset="0"/>
              <a:buChar char="•"/>
            </a:pPr>
            <a:r>
              <a:rPr lang="en-US" sz="2200" b="1" dirty="0">
                <a:solidFill>
                  <a:schemeClr val="accent1">
                    <a:lumMod val="50000"/>
                  </a:schemeClr>
                </a:solidFill>
              </a:rPr>
              <a:t>Give tender loving care</a:t>
            </a:r>
          </a:p>
          <a:p>
            <a:pPr marL="342900" indent="-342900">
              <a:buFont typeface="Arial" panose="020B0604020202020204" pitchFamily="34" charset="0"/>
              <a:buChar char="•"/>
            </a:pPr>
            <a:r>
              <a:rPr lang="en-US" sz="2200" b="1" dirty="0">
                <a:solidFill>
                  <a:schemeClr val="accent1">
                    <a:lumMod val="50000"/>
                  </a:schemeClr>
                </a:solidFill>
              </a:rPr>
              <a:t>Reduce environmental noise, activity &amp; distraction</a:t>
            </a:r>
          </a:p>
          <a:p>
            <a:pPr marL="342900" indent="-342900">
              <a:buFont typeface="Arial" panose="020B0604020202020204" pitchFamily="34" charset="0"/>
              <a:buChar char="•"/>
            </a:pPr>
            <a:r>
              <a:rPr lang="en-US" sz="2200" b="1" dirty="0">
                <a:solidFill>
                  <a:schemeClr val="accent1">
                    <a:lumMod val="50000"/>
                  </a:schemeClr>
                </a:solidFill>
              </a:rPr>
              <a:t>Address person by name</a:t>
            </a:r>
          </a:p>
          <a:p>
            <a:pPr marL="342900" indent="-342900">
              <a:buFont typeface="Arial" panose="020B0604020202020204" pitchFamily="34" charset="0"/>
              <a:buChar char="•"/>
            </a:pPr>
            <a:r>
              <a:rPr lang="en-US" sz="2200" b="1" dirty="0">
                <a:solidFill>
                  <a:schemeClr val="accent1">
                    <a:lumMod val="50000"/>
                  </a:schemeClr>
                </a:solidFill>
              </a:rPr>
              <a:t>Identify self</a:t>
            </a:r>
          </a:p>
          <a:p>
            <a:pPr marL="342900" indent="-342900">
              <a:buFont typeface="Arial" panose="020B0604020202020204" pitchFamily="34" charset="0"/>
              <a:buChar char="•"/>
            </a:pPr>
            <a:r>
              <a:rPr lang="en-US" sz="2200" b="1" dirty="0">
                <a:solidFill>
                  <a:schemeClr val="accent1">
                    <a:lumMod val="50000"/>
                  </a:schemeClr>
                </a:solidFill>
              </a:rPr>
              <a:t>Use sense of humor</a:t>
            </a:r>
          </a:p>
          <a:p>
            <a:endParaRPr lang="en-US" dirty="0"/>
          </a:p>
        </p:txBody>
      </p:sp>
      <p:sp>
        <p:nvSpPr>
          <p:cNvPr id="4" name="TextBox 3"/>
          <p:cNvSpPr txBox="1"/>
          <p:nvPr/>
        </p:nvSpPr>
        <p:spPr>
          <a:xfrm>
            <a:off x="4595097" y="1898211"/>
            <a:ext cx="3657600" cy="5109091"/>
          </a:xfrm>
          <a:prstGeom prst="rect">
            <a:avLst/>
          </a:prstGeom>
          <a:noFill/>
        </p:spPr>
        <p:txBody>
          <a:bodyPr wrap="square" rtlCol="0">
            <a:spAutoFit/>
          </a:bodyPr>
          <a:lstStyle/>
          <a:p>
            <a:pPr marL="342900" indent="-342900">
              <a:buFont typeface="Arial" panose="020B0604020202020204" pitchFamily="34" charset="0"/>
              <a:buChar char="•"/>
            </a:pPr>
            <a:r>
              <a:rPr lang="en-US" sz="2200" b="1" dirty="0">
                <a:solidFill>
                  <a:schemeClr val="accent1">
                    <a:lumMod val="50000"/>
                  </a:schemeClr>
                </a:solidFill>
              </a:rPr>
              <a:t>Give encouragement  &amp; positive reinforcement</a:t>
            </a:r>
          </a:p>
          <a:p>
            <a:pPr marL="342900" indent="-342900">
              <a:buFont typeface="Arial" panose="020B0604020202020204" pitchFamily="34" charset="0"/>
              <a:buChar char="•"/>
            </a:pPr>
            <a:r>
              <a:rPr lang="en-US" sz="2200" b="1" dirty="0">
                <a:solidFill>
                  <a:schemeClr val="accent1">
                    <a:lumMod val="50000"/>
                  </a:schemeClr>
                </a:solidFill>
              </a:rPr>
              <a:t>Enhance self-esteem</a:t>
            </a:r>
          </a:p>
          <a:p>
            <a:pPr marL="342900" indent="-342900">
              <a:buFont typeface="Arial" panose="020B0604020202020204" pitchFamily="34" charset="0"/>
              <a:buChar char="•"/>
            </a:pPr>
            <a:r>
              <a:rPr lang="en-US" sz="2200" b="1" dirty="0">
                <a:solidFill>
                  <a:schemeClr val="accent1">
                    <a:lumMod val="50000"/>
                  </a:schemeClr>
                </a:solidFill>
              </a:rPr>
              <a:t>Encourage reminiscence</a:t>
            </a:r>
          </a:p>
          <a:p>
            <a:pPr marL="342900" indent="-342900">
              <a:buFont typeface="Arial" panose="020B0604020202020204" pitchFamily="34" charset="0"/>
              <a:buChar char="•"/>
            </a:pPr>
            <a:r>
              <a:rPr lang="en-US" sz="2200" b="1" dirty="0">
                <a:solidFill>
                  <a:schemeClr val="accent1">
                    <a:lumMod val="50000"/>
                  </a:schemeClr>
                </a:solidFill>
              </a:rPr>
              <a:t>Observe “feelings”</a:t>
            </a:r>
          </a:p>
          <a:p>
            <a:pPr marL="342900" indent="-342900">
              <a:buFont typeface="Arial" panose="020B0604020202020204" pitchFamily="34" charset="0"/>
              <a:buChar char="•"/>
            </a:pPr>
            <a:r>
              <a:rPr lang="en-US" sz="2200" b="1" dirty="0">
                <a:solidFill>
                  <a:schemeClr val="accent1">
                    <a:lumMod val="50000"/>
                  </a:schemeClr>
                </a:solidFill>
              </a:rPr>
              <a:t>Be attentive to facial expression &amp; body language</a:t>
            </a:r>
          </a:p>
          <a:p>
            <a:pPr marL="342900" indent="-342900">
              <a:buFont typeface="Arial" panose="020B0604020202020204" pitchFamily="34" charset="0"/>
              <a:buChar char="•"/>
            </a:pPr>
            <a:r>
              <a:rPr lang="en-US" sz="2200" b="1" dirty="0">
                <a:solidFill>
                  <a:schemeClr val="accent1">
                    <a:lumMod val="50000"/>
                  </a:schemeClr>
                </a:solidFill>
              </a:rPr>
              <a:t>Use music to calm</a:t>
            </a:r>
          </a:p>
          <a:p>
            <a:pPr marL="342900" indent="-342900">
              <a:buFont typeface="Arial" panose="020B0604020202020204" pitchFamily="34" charset="0"/>
              <a:buChar char="•"/>
            </a:pPr>
            <a:r>
              <a:rPr lang="en-US" sz="2200" b="1" dirty="0">
                <a:solidFill>
                  <a:schemeClr val="accent1">
                    <a:lumMod val="50000"/>
                  </a:schemeClr>
                </a:solidFill>
              </a:rPr>
              <a:t>Pat, squeeze hand</a:t>
            </a:r>
          </a:p>
          <a:p>
            <a:pPr marL="342900" indent="-342900">
              <a:buFont typeface="Arial" panose="020B0604020202020204" pitchFamily="34" charset="0"/>
              <a:buChar char="•"/>
            </a:pPr>
            <a:r>
              <a:rPr lang="en-US" sz="2200" b="1" dirty="0">
                <a:solidFill>
                  <a:schemeClr val="accent1">
                    <a:lumMod val="50000"/>
                  </a:schemeClr>
                </a:solidFill>
              </a:rPr>
              <a:t>Simplify environment &amp; tasks</a:t>
            </a:r>
          </a:p>
          <a:p>
            <a:pPr marL="342900" indent="-342900">
              <a:buFont typeface="Arial" panose="020B0604020202020204" pitchFamily="34" charset="0"/>
              <a:buChar char="•"/>
            </a:pPr>
            <a:r>
              <a:rPr lang="en-US" sz="2200" b="1" dirty="0">
                <a:solidFill>
                  <a:schemeClr val="accent1">
                    <a:lumMod val="50000"/>
                  </a:schemeClr>
                </a:solidFill>
              </a:rPr>
              <a:t>Stay with early/old memories &amp; songs</a:t>
            </a:r>
          </a:p>
          <a:p>
            <a:endParaRPr lang="en-US" dirty="0"/>
          </a:p>
        </p:txBody>
      </p:sp>
      <p:sp>
        <p:nvSpPr>
          <p:cNvPr id="6" name="TextBox 5"/>
          <p:cNvSpPr txBox="1"/>
          <p:nvPr/>
        </p:nvSpPr>
        <p:spPr>
          <a:xfrm>
            <a:off x="762000" y="1449085"/>
            <a:ext cx="9144000" cy="461665"/>
          </a:xfrm>
          <a:prstGeom prst="rect">
            <a:avLst/>
          </a:prstGeom>
          <a:noFill/>
        </p:spPr>
        <p:txBody>
          <a:bodyPr wrap="square" rtlCol="0">
            <a:spAutoFit/>
          </a:bodyPr>
          <a:lstStyle/>
          <a:p>
            <a:r>
              <a:rPr lang="en-US" sz="2400" b="1" dirty="0">
                <a:solidFill>
                  <a:schemeClr val="accent1">
                    <a:lumMod val="50000"/>
                  </a:schemeClr>
                </a:solidFill>
              </a:rPr>
              <a:t>BEST TOOLS: distraction - TLC – Music – Touching - Humor</a:t>
            </a:r>
          </a:p>
        </p:txBody>
      </p:sp>
      <p:sp>
        <p:nvSpPr>
          <p:cNvPr id="5" name="Slide Number Placeholder 4"/>
          <p:cNvSpPr>
            <a:spLocks noGrp="1"/>
          </p:cNvSpPr>
          <p:nvPr>
            <p:ph type="sldNum" sz="quarter" idx="12"/>
          </p:nvPr>
        </p:nvSpPr>
        <p:spPr/>
        <p:txBody>
          <a:bodyPr/>
          <a:lstStyle/>
          <a:p>
            <a:fld id="{DC40C83D-E769-49CD-A97B-6CE4F4D31969}" type="slidenum">
              <a:rPr lang="en-US" smtClean="0"/>
              <a:pPr/>
              <a:t>12</a:t>
            </a:fld>
            <a:endParaRPr lang="en-US"/>
          </a:p>
        </p:txBody>
      </p:sp>
    </p:spTree>
    <p:extLst>
      <p:ext uri="{BB962C8B-B14F-4D97-AF65-F5344CB8AC3E}">
        <p14:creationId xmlns:p14="http://schemas.microsoft.com/office/powerpoint/2010/main" val="2029770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b="1" u="sng" dirty="0"/>
              <a:t>DON’T:</a:t>
            </a:r>
          </a:p>
        </p:txBody>
      </p:sp>
      <p:sp>
        <p:nvSpPr>
          <p:cNvPr id="3" name="Content Placeholder 2"/>
          <p:cNvSpPr>
            <a:spLocks noGrp="1"/>
          </p:cNvSpPr>
          <p:nvPr>
            <p:ph sz="half" idx="1"/>
          </p:nvPr>
        </p:nvSpPr>
        <p:spPr/>
        <p:txBody>
          <a:bodyPr>
            <a:normAutofit/>
          </a:bodyPr>
          <a:lstStyle/>
          <a:p>
            <a:r>
              <a:rPr lang="en-US" sz="2400" b="1" dirty="0">
                <a:solidFill>
                  <a:schemeClr val="accent1">
                    <a:lumMod val="50000"/>
                  </a:schemeClr>
                </a:solidFill>
              </a:rPr>
              <a:t>Argue or be defensive</a:t>
            </a:r>
          </a:p>
          <a:p>
            <a:r>
              <a:rPr lang="en-US" sz="2400" b="1" dirty="0">
                <a:solidFill>
                  <a:schemeClr val="accent1">
                    <a:lumMod val="50000"/>
                  </a:schemeClr>
                </a:solidFill>
              </a:rPr>
              <a:t>Rush or hurry or move too quickly</a:t>
            </a:r>
          </a:p>
          <a:p>
            <a:r>
              <a:rPr lang="en-US" sz="2400" b="1" dirty="0">
                <a:solidFill>
                  <a:schemeClr val="accent1">
                    <a:lumMod val="50000"/>
                  </a:schemeClr>
                </a:solidFill>
              </a:rPr>
              <a:t>Do for them what they can do for self</a:t>
            </a:r>
          </a:p>
          <a:p>
            <a:r>
              <a:rPr lang="en-US" sz="2400" b="1" dirty="0">
                <a:solidFill>
                  <a:schemeClr val="accent1">
                    <a:lumMod val="50000"/>
                  </a:schemeClr>
                </a:solidFill>
              </a:rPr>
              <a:t>Raise voice</a:t>
            </a:r>
          </a:p>
          <a:p>
            <a:r>
              <a:rPr lang="en-US" sz="2400" b="1" dirty="0">
                <a:solidFill>
                  <a:schemeClr val="accent1">
                    <a:lumMod val="50000"/>
                  </a:schemeClr>
                </a:solidFill>
              </a:rPr>
              <a:t>Tease</a:t>
            </a:r>
          </a:p>
        </p:txBody>
      </p:sp>
      <p:sp>
        <p:nvSpPr>
          <p:cNvPr id="4" name="Content Placeholder 3"/>
          <p:cNvSpPr>
            <a:spLocks noGrp="1"/>
          </p:cNvSpPr>
          <p:nvPr>
            <p:ph sz="half" idx="2"/>
          </p:nvPr>
        </p:nvSpPr>
        <p:spPr/>
        <p:txBody>
          <a:bodyPr>
            <a:normAutofit/>
          </a:bodyPr>
          <a:lstStyle/>
          <a:p>
            <a:r>
              <a:rPr lang="en-US" sz="2400" b="1" dirty="0">
                <a:solidFill>
                  <a:schemeClr val="accent1">
                    <a:lumMod val="50000"/>
                  </a:schemeClr>
                </a:solidFill>
              </a:rPr>
              <a:t>Be condescending</a:t>
            </a:r>
          </a:p>
          <a:p>
            <a:r>
              <a:rPr lang="en-US" sz="2400" b="1" dirty="0">
                <a:solidFill>
                  <a:schemeClr val="accent1">
                    <a:lumMod val="50000"/>
                  </a:schemeClr>
                </a:solidFill>
              </a:rPr>
              <a:t>Overreact</a:t>
            </a:r>
          </a:p>
          <a:p>
            <a:r>
              <a:rPr lang="en-US" sz="2400" b="1" dirty="0">
                <a:solidFill>
                  <a:schemeClr val="accent1">
                    <a:lumMod val="50000"/>
                  </a:schemeClr>
                </a:solidFill>
              </a:rPr>
              <a:t>Call by endearing or pet names</a:t>
            </a:r>
          </a:p>
          <a:p>
            <a:r>
              <a:rPr lang="en-US" sz="2400" b="1" dirty="0">
                <a:solidFill>
                  <a:schemeClr val="accent1">
                    <a:lumMod val="50000"/>
                  </a:schemeClr>
                </a:solidFill>
              </a:rPr>
              <a:t>Find fault</a:t>
            </a:r>
          </a:p>
          <a:p>
            <a:r>
              <a:rPr lang="en-US" sz="2400" b="1" dirty="0">
                <a:solidFill>
                  <a:schemeClr val="accent1">
                    <a:lumMod val="50000"/>
                  </a:schemeClr>
                </a:solidFill>
              </a:rPr>
              <a:t>Be insensitive</a:t>
            </a:r>
          </a:p>
          <a:p>
            <a:r>
              <a:rPr lang="en-US" sz="2400" b="1" dirty="0">
                <a:solidFill>
                  <a:schemeClr val="accent1">
                    <a:lumMod val="50000"/>
                  </a:schemeClr>
                </a:solidFill>
              </a:rPr>
              <a:t>Leave unattended</a:t>
            </a:r>
          </a:p>
        </p:txBody>
      </p:sp>
      <p:sp>
        <p:nvSpPr>
          <p:cNvPr id="5" name="Slide Number Placeholder 4"/>
          <p:cNvSpPr>
            <a:spLocks noGrp="1"/>
          </p:cNvSpPr>
          <p:nvPr>
            <p:ph type="sldNum" sz="quarter" idx="12"/>
          </p:nvPr>
        </p:nvSpPr>
        <p:spPr/>
        <p:txBody>
          <a:bodyPr/>
          <a:lstStyle/>
          <a:p>
            <a:fld id="{B92E366D-20AC-4469-B201-4C3CE52308A9}" type="slidenum">
              <a:rPr lang="en-US" smtClean="0"/>
              <a:pPr/>
              <a:t>13</a:t>
            </a:fld>
            <a:endParaRPr lang="en-US"/>
          </a:p>
        </p:txBody>
      </p:sp>
    </p:spTree>
    <p:extLst>
      <p:ext uri="{BB962C8B-B14F-4D97-AF65-F5344CB8AC3E}">
        <p14:creationId xmlns:p14="http://schemas.microsoft.com/office/powerpoint/2010/main" val="37970731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u="sng" dirty="0"/>
              <a:t>COMMUNICATION</a:t>
            </a:r>
          </a:p>
        </p:txBody>
      </p:sp>
      <p:sp>
        <p:nvSpPr>
          <p:cNvPr id="3" name="Content Placeholder 2"/>
          <p:cNvSpPr>
            <a:spLocks noGrp="1"/>
          </p:cNvSpPr>
          <p:nvPr>
            <p:ph sz="half" idx="1"/>
          </p:nvPr>
        </p:nvSpPr>
        <p:spPr/>
        <p:txBody>
          <a:bodyPr>
            <a:normAutofit/>
          </a:bodyPr>
          <a:lstStyle/>
          <a:p>
            <a:pPr>
              <a:lnSpc>
                <a:spcPct val="100000"/>
              </a:lnSpc>
            </a:pPr>
            <a:r>
              <a:rPr lang="en-US" sz="2400" b="1" dirty="0">
                <a:solidFill>
                  <a:schemeClr val="accent1">
                    <a:lumMod val="50000"/>
                  </a:schemeClr>
                </a:solidFill>
              </a:rPr>
              <a:t>Allow time, patience, slow, be distinct</a:t>
            </a:r>
          </a:p>
          <a:p>
            <a:pPr>
              <a:lnSpc>
                <a:spcPct val="100000"/>
              </a:lnSpc>
            </a:pPr>
            <a:r>
              <a:rPr lang="en-US" sz="2400" b="1" dirty="0">
                <a:solidFill>
                  <a:schemeClr val="accent1">
                    <a:lumMod val="50000"/>
                  </a:schemeClr>
                </a:solidFill>
              </a:rPr>
              <a:t>One thing at a time, repeat exactly</a:t>
            </a:r>
          </a:p>
          <a:p>
            <a:pPr>
              <a:lnSpc>
                <a:spcPct val="100000"/>
              </a:lnSpc>
            </a:pPr>
            <a:r>
              <a:rPr lang="en-US" sz="2400" b="1" dirty="0">
                <a:solidFill>
                  <a:schemeClr val="accent1">
                    <a:lumMod val="50000"/>
                  </a:schemeClr>
                </a:solidFill>
              </a:rPr>
              <a:t>Short simple questions &amp; statements</a:t>
            </a:r>
          </a:p>
          <a:p>
            <a:r>
              <a:rPr lang="en-US" sz="2400" b="1" dirty="0">
                <a:solidFill>
                  <a:schemeClr val="accent1">
                    <a:lumMod val="50000"/>
                  </a:schemeClr>
                </a:solidFill>
              </a:rPr>
              <a:t>Never ask “why?”</a:t>
            </a:r>
          </a:p>
        </p:txBody>
      </p:sp>
      <p:sp>
        <p:nvSpPr>
          <p:cNvPr id="4" name="Content Placeholder 3"/>
          <p:cNvSpPr>
            <a:spLocks noGrp="1"/>
          </p:cNvSpPr>
          <p:nvPr>
            <p:ph sz="half" idx="2"/>
          </p:nvPr>
        </p:nvSpPr>
        <p:spPr/>
        <p:txBody>
          <a:bodyPr/>
          <a:lstStyle/>
          <a:p>
            <a:pPr>
              <a:lnSpc>
                <a:spcPct val="100000"/>
              </a:lnSpc>
            </a:pPr>
            <a:r>
              <a:rPr lang="en-US" sz="2400" b="1" dirty="0">
                <a:solidFill>
                  <a:schemeClr val="accent1">
                    <a:lumMod val="50000"/>
                  </a:schemeClr>
                </a:solidFill>
              </a:rPr>
              <a:t>Yes &amp; no questions, minimize choices</a:t>
            </a:r>
          </a:p>
          <a:p>
            <a:pPr>
              <a:lnSpc>
                <a:spcPct val="100000"/>
              </a:lnSpc>
            </a:pPr>
            <a:r>
              <a:rPr lang="en-US" sz="2400" b="1" dirty="0">
                <a:solidFill>
                  <a:schemeClr val="accent1">
                    <a:lumMod val="50000"/>
                  </a:schemeClr>
                </a:solidFill>
              </a:rPr>
              <a:t>Touch (when appropriate) smile, reassure</a:t>
            </a:r>
          </a:p>
          <a:p>
            <a:pPr>
              <a:lnSpc>
                <a:spcPct val="100000"/>
              </a:lnSpc>
            </a:pPr>
            <a:r>
              <a:rPr lang="en-US" sz="2400" b="1" dirty="0">
                <a:solidFill>
                  <a:schemeClr val="accent1">
                    <a:lumMod val="50000"/>
                  </a:schemeClr>
                </a:solidFill>
              </a:rPr>
              <a:t>One direction at a time</a:t>
            </a:r>
          </a:p>
          <a:p>
            <a:endParaRPr lang="en-US" dirty="0"/>
          </a:p>
        </p:txBody>
      </p:sp>
      <p:sp>
        <p:nvSpPr>
          <p:cNvPr id="5" name="Slide Number Placeholder 4"/>
          <p:cNvSpPr>
            <a:spLocks noGrp="1"/>
          </p:cNvSpPr>
          <p:nvPr>
            <p:ph type="sldNum" sz="quarter" idx="12"/>
          </p:nvPr>
        </p:nvSpPr>
        <p:spPr/>
        <p:txBody>
          <a:bodyPr/>
          <a:lstStyle/>
          <a:p>
            <a:fld id="{B92E366D-20AC-4469-B201-4C3CE52308A9}" type="slidenum">
              <a:rPr lang="en-US" smtClean="0"/>
              <a:pPr/>
              <a:t>14</a:t>
            </a:fld>
            <a:endParaRPr lang="en-US"/>
          </a:p>
        </p:txBody>
      </p:sp>
    </p:spTree>
    <p:extLst>
      <p:ext uri="{BB962C8B-B14F-4D97-AF65-F5344CB8AC3E}">
        <p14:creationId xmlns:p14="http://schemas.microsoft.com/office/powerpoint/2010/main" val="225335901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1219200"/>
            <a:ext cx="8915400" cy="4431983"/>
          </a:xfrm>
          <a:prstGeom prst="rect">
            <a:avLst/>
          </a:prstGeom>
          <a:noFill/>
        </p:spPr>
        <p:txBody>
          <a:bodyPr wrap="square" rtlCol="0">
            <a:spAutoFit/>
          </a:bodyPr>
          <a:lstStyle/>
          <a:p>
            <a:pPr algn="ctr"/>
            <a:r>
              <a:rPr lang="en-US" sz="4400" b="1" dirty="0">
                <a:solidFill>
                  <a:schemeClr val="accent1">
                    <a:lumMod val="75000"/>
                  </a:schemeClr>
                </a:solidFill>
              </a:rPr>
              <a:t>REMEMBER:</a:t>
            </a:r>
          </a:p>
          <a:p>
            <a:endParaRPr lang="en-US" dirty="0"/>
          </a:p>
          <a:p>
            <a:r>
              <a:rPr lang="en-US" sz="4400" dirty="0">
                <a:solidFill>
                  <a:schemeClr val="accent1">
                    <a:lumMod val="50000"/>
                  </a:schemeClr>
                </a:solidFill>
              </a:rPr>
              <a:t>STUBBORNNESS EMPOWERS ELDERS &amp; GIVES MORE CONTROL OVER THEIR DEMINISHING LIVES.  </a:t>
            </a:r>
          </a:p>
          <a:p>
            <a:endParaRPr lang="en-US" sz="4400" dirty="0">
              <a:solidFill>
                <a:schemeClr val="accent1">
                  <a:lumMod val="50000"/>
                </a:schemeClr>
              </a:solidFill>
            </a:endParaRPr>
          </a:p>
          <a:p>
            <a:pPr algn="ctr"/>
            <a:r>
              <a:rPr lang="en-US" sz="4400" dirty="0">
                <a:solidFill>
                  <a:schemeClr val="accent1">
                    <a:lumMod val="75000"/>
                  </a:schemeClr>
                </a:solidFill>
              </a:rPr>
              <a:t>WAIT &amp; GO BACK LATER</a:t>
            </a:r>
          </a:p>
        </p:txBody>
      </p:sp>
      <p:sp>
        <p:nvSpPr>
          <p:cNvPr id="3" name="Slide Number Placeholder 2"/>
          <p:cNvSpPr>
            <a:spLocks noGrp="1"/>
          </p:cNvSpPr>
          <p:nvPr>
            <p:ph type="sldNum" sz="quarter" idx="12"/>
          </p:nvPr>
        </p:nvSpPr>
        <p:spPr/>
        <p:txBody>
          <a:bodyPr/>
          <a:lstStyle/>
          <a:p>
            <a:fld id="{DC40C83D-E769-49CD-A97B-6CE4F4D31969}" type="slidenum">
              <a:rPr lang="en-US" smtClean="0"/>
              <a:pPr/>
              <a:t>15</a:t>
            </a:fld>
            <a:endParaRPr lang="en-US"/>
          </a:p>
        </p:txBody>
      </p:sp>
    </p:spTree>
    <p:extLst>
      <p:ext uri="{BB962C8B-B14F-4D97-AF65-F5344CB8AC3E}">
        <p14:creationId xmlns:p14="http://schemas.microsoft.com/office/powerpoint/2010/main" val="253783970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6" name="Rectangle 4"/>
          <p:cNvSpPr>
            <a:spLocks noGrp="1" noChangeArrowheads="1"/>
          </p:cNvSpPr>
          <p:nvPr>
            <p:ph type="title"/>
          </p:nvPr>
        </p:nvSpPr>
        <p:spPr>
          <a:xfrm>
            <a:off x="1143000" y="637126"/>
            <a:ext cx="7406640" cy="1356360"/>
          </a:xfrm>
        </p:spPr>
        <p:txBody>
          <a:bodyPr/>
          <a:lstStyle/>
          <a:p>
            <a:r>
              <a:rPr lang="en-US" b="1" u="sng" dirty="0"/>
              <a:t>AGITATION &amp; AGRESSION</a:t>
            </a:r>
          </a:p>
        </p:txBody>
      </p:sp>
      <p:sp>
        <p:nvSpPr>
          <p:cNvPr id="8197" name="Rectangle 5"/>
          <p:cNvSpPr>
            <a:spLocks noGrp="1" noChangeArrowheads="1"/>
          </p:cNvSpPr>
          <p:nvPr>
            <p:ph idx="1"/>
          </p:nvPr>
        </p:nvSpPr>
        <p:spPr>
          <a:xfrm>
            <a:off x="885662" y="2225867"/>
            <a:ext cx="7404653" cy="4038600"/>
          </a:xfrm>
        </p:spPr>
        <p:txBody>
          <a:bodyPr>
            <a:normAutofit/>
          </a:bodyPr>
          <a:lstStyle/>
          <a:p>
            <a:r>
              <a:rPr lang="en-US" sz="3200" b="1" dirty="0">
                <a:solidFill>
                  <a:schemeClr val="accent1">
                    <a:lumMod val="75000"/>
                  </a:schemeClr>
                </a:solidFill>
              </a:rPr>
              <a:t>Elevated expectation of person</a:t>
            </a:r>
          </a:p>
          <a:p>
            <a:r>
              <a:rPr lang="en-US" sz="3200" b="1" dirty="0">
                <a:solidFill>
                  <a:schemeClr val="accent1">
                    <a:lumMod val="75000"/>
                  </a:schemeClr>
                </a:solidFill>
              </a:rPr>
              <a:t>Depression, anxiety, fear</a:t>
            </a:r>
          </a:p>
          <a:p>
            <a:r>
              <a:rPr lang="en-US" sz="3200" b="1" dirty="0">
                <a:solidFill>
                  <a:schemeClr val="accent1">
                    <a:lumMod val="75000"/>
                  </a:schemeClr>
                </a:solidFill>
              </a:rPr>
              <a:t>Underlying physical problems, pain</a:t>
            </a:r>
          </a:p>
          <a:p>
            <a:r>
              <a:rPr lang="en-US" sz="3200" b="1" dirty="0">
                <a:solidFill>
                  <a:schemeClr val="accent1">
                    <a:lumMod val="75000"/>
                  </a:schemeClr>
                </a:solidFill>
              </a:rPr>
              <a:t>Environmental factors</a:t>
            </a:r>
          </a:p>
          <a:p>
            <a:r>
              <a:rPr lang="en-US" sz="3200" b="1" dirty="0">
                <a:solidFill>
                  <a:schemeClr val="accent1">
                    <a:lumMod val="75000"/>
                  </a:schemeClr>
                </a:solidFill>
              </a:rPr>
              <a:t>Method of approach</a:t>
            </a:r>
          </a:p>
        </p:txBody>
      </p:sp>
      <p:sp>
        <p:nvSpPr>
          <p:cNvPr id="2" name="Slide Number Placeholder 1"/>
          <p:cNvSpPr>
            <a:spLocks noGrp="1"/>
          </p:cNvSpPr>
          <p:nvPr>
            <p:ph type="sldNum" sz="quarter" idx="12"/>
          </p:nvPr>
        </p:nvSpPr>
        <p:spPr/>
        <p:txBody>
          <a:bodyPr/>
          <a:lstStyle/>
          <a:p>
            <a:fld id="{C63D52EE-2EC2-4889-BE6E-7EB8E38B3EEC}" type="slidenum">
              <a:rPr lang="en-US" smtClean="0"/>
              <a:pPr/>
              <a:t>16</a:t>
            </a:fld>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0" name="Rectangle 4"/>
          <p:cNvSpPr>
            <a:spLocks noGrp="1" noChangeArrowheads="1"/>
          </p:cNvSpPr>
          <p:nvPr>
            <p:ph type="title"/>
          </p:nvPr>
        </p:nvSpPr>
        <p:spPr>
          <a:xfrm>
            <a:off x="990600" y="2209800"/>
            <a:ext cx="7391400" cy="2819400"/>
          </a:xfrm>
        </p:spPr>
        <p:txBody>
          <a:bodyPr/>
          <a:lstStyle/>
          <a:p>
            <a:r>
              <a:rPr lang="en-US" b="1" u="sng" dirty="0"/>
              <a:t>CATASTROPHIC REACTION</a:t>
            </a:r>
            <a:br>
              <a:rPr lang="en-US" b="1" u="sng" dirty="0"/>
            </a:br>
            <a:br>
              <a:rPr lang="en-US" sz="3200" b="1" u="sng" dirty="0"/>
            </a:br>
            <a:r>
              <a:rPr lang="en-US" sz="3200" b="1" dirty="0">
                <a:solidFill>
                  <a:schemeClr val="accent1">
                    <a:lumMod val="75000"/>
                  </a:schemeClr>
                </a:solidFill>
              </a:rPr>
              <a:t>Occurs when situation overwhelms the thinking &amp; functioning capacity of person with dementia</a:t>
            </a:r>
            <a:endParaRPr lang="en-US" b="1" dirty="0">
              <a:solidFill>
                <a:schemeClr val="accent1">
                  <a:lumMod val="75000"/>
                </a:schemeClr>
              </a:solidFill>
            </a:endParaRPr>
          </a:p>
        </p:txBody>
      </p:sp>
      <p:sp>
        <p:nvSpPr>
          <p:cNvPr id="2" name="Slide Number Placeholder 1"/>
          <p:cNvSpPr>
            <a:spLocks noGrp="1"/>
          </p:cNvSpPr>
          <p:nvPr>
            <p:ph type="sldNum" sz="quarter" idx="12"/>
          </p:nvPr>
        </p:nvSpPr>
        <p:spPr/>
        <p:txBody>
          <a:bodyPr/>
          <a:lstStyle/>
          <a:p>
            <a:fld id="{C63D52EE-2EC2-4889-BE6E-7EB8E38B3EEC}" type="slidenum">
              <a:rPr lang="en-US" smtClean="0"/>
              <a:pPr/>
              <a:t>17</a:t>
            </a:fld>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81000"/>
            <a:ext cx="8305800" cy="1219200"/>
          </a:xfrm>
        </p:spPr>
        <p:txBody>
          <a:bodyPr/>
          <a:lstStyle/>
          <a:p>
            <a:r>
              <a:rPr lang="en-US" b="1" dirty="0"/>
              <a:t>Resulting behaviors may include:</a:t>
            </a:r>
            <a:endParaRPr lang="en-US" dirty="0"/>
          </a:p>
        </p:txBody>
      </p:sp>
      <p:sp>
        <p:nvSpPr>
          <p:cNvPr id="3" name="Slide Number Placeholder 2"/>
          <p:cNvSpPr>
            <a:spLocks noGrp="1"/>
          </p:cNvSpPr>
          <p:nvPr>
            <p:ph type="sldNum" sz="quarter" idx="12"/>
          </p:nvPr>
        </p:nvSpPr>
        <p:spPr/>
        <p:txBody>
          <a:bodyPr/>
          <a:lstStyle/>
          <a:p>
            <a:fld id="{C63D52EE-2EC2-4889-BE6E-7EB8E38B3EEC}" type="slidenum">
              <a:rPr lang="en-US" smtClean="0"/>
              <a:pPr/>
              <a:t>18</a:t>
            </a:fld>
            <a:endParaRPr lang="en-US"/>
          </a:p>
        </p:txBody>
      </p:sp>
      <p:sp>
        <p:nvSpPr>
          <p:cNvPr id="4" name="TextBox 3"/>
          <p:cNvSpPr txBox="1"/>
          <p:nvPr/>
        </p:nvSpPr>
        <p:spPr>
          <a:xfrm>
            <a:off x="647700" y="2057400"/>
            <a:ext cx="3733800" cy="4031873"/>
          </a:xfrm>
          <a:prstGeom prst="rect">
            <a:avLst/>
          </a:prstGeom>
          <a:noFill/>
        </p:spPr>
        <p:txBody>
          <a:bodyPr wrap="square" rtlCol="0">
            <a:spAutoFit/>
          </a:bodyPr>
          <a:lstStyle/>
          <a:p>
            <a:pPr marL="457200" indent="-457200">
              <a:buFont typeface="Wingdings" panose="05000000000000000000" pitchFamily="2" charset="2"/>
              <a:buChar char="ü"/>
            </a:pPr>
            <a:r>
              <a:rPr lang="en-US" sz="3200" b="1" dirty="0">
                <a:solidFill>
                  <a:schemeClr val="accent1">
                    <a:lumMod val="50000"/>
                  </a:schemeClr>
                </a:solidFill>
              </a:rPr>
              <a:t>Rapid mood changes</a:t>
            </a:r>
          </a:p>
          <a:p>
            <a:pPr marL="457200" indent="-457200">
              <a:buFont typeface="Wingdings" panose="05000000000000000000" pitchFamily="2" charset="2"/>
              <a:buChar char="ü"/>
            </a:pPr>
            <a:r>
              <a:rPr lang="en-US" sz="3200" b="1" dirty="0">
                <a:solidFill>
                  <a:schemeClr val="accent1">
                    <a:lumMod val="50000"/>
                  </a:schemeClr>
                </a:solidFill>
              </a:rPr>
              <a:t>Wandering</a:t>
            </a:r>
          </a:p>
          <a:p>
            <a:pPr marL="457200" indent="-457200">
              <a:buFont typeface="Wingdings" panose="05000000000000000000" pitchFamily="2" charset="2"/>
              <a:buChar char="ü"/>
            </a:pPr>
            <a:r>
              <a:rPr lang="en-US" sz="3200" b="1" dirty="0">
                <a:solidFill>
                  <a:schemeClr val="accent1">
                    <a:lumMod val="50000"/>
                  </a:schemeClr>
                </a:solidFill>
              </a:rPr>
              <a:t>Anger </a:t>
            </a:r>
          </a:p>
          <a:p>
            <a:pPr marL="457200" indent="-457200">
              <a:buFont typeface="Wingdings" panose="05000000000000000000" pitchFamily="2" charset="2"/>
              <a:buChar char="ü"/>
            </a:pPr>
            <a:r>
              <a:rPr lang="en-US" sz="3200" b="1" dirty="0">
                <a:solidFill>
                  <a:schemeClr val="accent1">
                    <a:lumMod val="50000"/>
                  </a:schemeClr>
                </a:solidFill>
              </a:rPr>
              <a:t>Blushing</a:t>
            </a:r>
          </a:p>
          <a:p>
            <a:pPr marL="457200" indent="-457200">
              <a:buFont typeface="Wingdings" panose="05000000000000000000" pitchFamily="2" charset="2"/>
              <a:buChar char="ü"/>
            </a:pPr>
            <a:r>
              <a:rPr lang="en-US" sz="3200" b="1" dirty="0">
                <a:solidFill>
                  <a:schemeClr val="accent1">
                    <a:lumMod val="50000"/>
                  </a:schemeClr>
                </a:solidFill>
              </a:rPr>
              <a:t>Crying</a:t>
            </a:r>
          </a:p>
          <a:p>
            <a:pPr marL="457200" indent="-457200">
              <a:buFont typeface="Wingdings" panose="05000000000000000000" pitchFamily="2" charset="2"/>
              <a:buChar char="ü"/>
            </a:pPr>
            <a:r>
              <a:rPr lang="en-US" sz="3200" b="1" dirty="0">
                <a:solidFill>
                  <a:schemeClr val="accent1">
                    <a:lumMod val="50000"/>
                  </a:schemeClr>
                </a:solidFill>
              </a:rPr>
              <a:t>Stubbornness</a:t>
            </a:r>
          </a:p>
          <a:p>
            <a:pPr marL="457200" indent="-457200">
              <a:buFont typeface="Wingdings" panose="05000000000000000000" pitchFamily="2" charset="2"/>
              <a:buChar char="ü"/>
            </a:pPr>
            <a:r>
              <a:rPr lang="en-US" sz="3200" b="1" dirty="0">
                <a:solidFill>
                  <a:schemeClr val="accent1">
                    <a:lumMod val="50000"/>
                  </a:schemeClr>
                </a:solidFill>
              </a:rPr>
              <a:t>Pacing</a:t>
            </a:r>
          </a:p>
        </p:txBody>
      </p:sp>
      <p:sp>
        <p:nvSpPr>
          <p:cNvPr id="5" name="TextBox 4"/>
          <p:cNvSpPr txBox="1"/>
          <p:nvPr/>
        </p:nvSpPr>
        <p:spPr>
          <a:xfrm>
            <a:off x="4572000" y="2060294"/>
            <a:ext cx="4152900" cy="3816429"/>
          </a:xfrm>
          <a:prstGeom prst="rect">
            <a:avLst/>
          </a:prstGeom>
          <a:noFill/>
        </p:spPr>
        <p:txBody>
          <a:bodyPr wrap="square" rtlCol="0">
            <a:spAutoFit/>
          </a:bodyPr>
          <a:lstStyle/>
          <a:p>
            <a:pPr marL="457200" indent="-457200">
              <a:buFont typeface="Wingdings" panose="05000000000000000000" pitchFamily="2" charset="2"/>
              <a:buChar char="ü"/>
            </a:pPr>
            <a:r>
              <a:rPr lang="en-US" sz="3200" b="1" dirty="0">
                <a:solidFill>
                  <a:schemeClr val="accent1">
                    <a:lumMod val="50000"/>
                  </a:schemeClr>
                </a:solidFill>
              </a:rPr>
              <a:t>Striking out</a:t>
            </a:r>
          </a:p>
          <a:p>
            <a:pPr marL="457200" indent="-457200">
              <a:buFont typeface="Wingdings" panose="05000000000000000000" pitchFamily="2" charset="2"/>
              <a:buChar char="ü"/>
            </a:pPr>
            <a:r>
              <a:rPr lang="en-US" sz="3200" b="1" dirty="0">
                <a:solidFill>
                  <a:schemeClr val="accent1">
                    <a:lumMod val="50000"/>
                  </a:schemeClr>
                </a:solidFill>
              </a:rPr>
              <a:t>Paranoia</a:t>
            </a:r>
          </a:p>
          <a:p>
            <a:pPr marL="457200" indent="-457200">
              <a:buFont typeface="Wingdings" panose="05000000000000000000" pitchFamily="2" charset="2"/>
              <a:buChar char="ü"/>
            </a:pPr>
            <a:r>
              <a:rPr lang="en-US" sz="3200" b="1" dirty="0">
                <a:solidFill>
                  <a:schemeClr val="accent1">
                    <a:lumMod val="50000"/>
                  </a:schemeClr>
                </a:solidFill>
              </a:rPr>
              <a:t>Wringing hands</a:t>
            </a:r>
          </a:p>
          <a:p>
            <a:pPr marL="457200" indent="-457200">
              <a:buFont typeface="Wingdings" panose="05000000000000000000" pitchFamily="2" charset="2"/>
              <a:buChar char="ü"/>
            </a:pPr>
            <a:r>
              <a:rPr lang="en-US" sz="3200" b="1" dirty="0">
                <a:solidFill>
                  <a:schemeClr val="accent1">
                    <a:lumMod val="50000"/>
                  </a:schemeClr>
                </a:solidFill>
              </a:rPr>
              <a:t>Agitation</a:t>
            </a:r>
          </a:p>
          <a:p>
            <a:pPr marL="457200" indent="-457200">
              <a:buFont typeface="Wingdings" panose="05000000000000000000" pitchFamily="2" charset="2"/>
              <a:buChar char="ü"/>
            </a:pPr>
            <a:r>
              <a:rPr lang="en-US" sz="3200" b="1" dirty="0">
                <a:solidFill>
                  <a:schemeClr val="accent1">
                    <a:lumMod val="50000"/>
                  </a:schemeClr>
                </a:solidFill>
              </a:rPr>
              <a:t>Yelling</a:t>
            </a:r>
          </a:p>
          <a:p>
            <a:pPr marL="457200" indent="-457200">
              <a:buFont typeface="Wingdings" panose="05000000000000000000" pitchFamily="2" charset="2"/>
              <a:buChar char="ü"/>
            </a:pPr>
            <a:r>
              <a:rPr lang="en-US" sz="3200" b="1" dirty="0">
                <a:solidFill>
                  <a:schemeClr val="accent1">
                    <a:lumMod val="50000"/>
                  </a:schemeClr>
                </a:solidFill>
              </a:rPr>
              <a:t> Screaming out</a:t>
            </a:r>
          </a:p>
          <a:p>
            <a:pPr marL="457200" indent="-457200">
              <a:buFont typeface="Wingdings" panose="05000000000000000000" pitchFamily="2" charset="2"/>
              <a:buChar char="ü"/>
            </a:pPr>
            <a:r>
              <a:rPr lang="en-US" sz="3200" b="1" dirty="0">
                <a:solidFill>
                  <a:schemeClr val="accent1">
                    <a:lumMod val="50000"/>
                  </a:schemeClr>
                </a:solidFill>
              </a:rPr>
              <a:t>Spitting</a:t>
            </a:r>
          </a:p>
          <a:p>
            <a:endParaRPr lang="en-US" dirty="0"/>
          </a:p>
        </p:txBody>
      </p:sp>
    </p:spTree>
    <p:extLst>
      <p:ext uri="{BB962C8B-B14F-4D97-AF65-F5344CB8AC3E}">
        <p14:creationId xmlns:p14="http://schemas.microsoft.com/office/powerpoint/2010/main" val="384577620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br>
              <a:rPr lang="en-US" b="1" dirty="0"/>
            </a:br>
            <a:endParaRPr lang="en-US" dirty="0"/>
          </a:p>
        </p:txBody>
      </p:sp>
      <p:sp>
        <p:nvSpPr>
          <p:cNvPr id="3" name="Slide Number Placeholder 2"/>
          <p:cNvSpPr>
            <a:spLocks noGrp="1"/>
          </p:cNvSpPr>
          <p:nvPr>
            <p:ph type="sldNum" sz="quarter" idx="12"/>
          </p:nvPr>
        </p:nvSpPr>
        <p:spPr/>
        <p:txBody>
          <a:bodyPr/>
          <a:lstStyle/>
          <a:p>
            <a:fld id="{C63D52EE-2EC2-4889-BE6E-7EB8E38B3EEC}" type="slidenum">
              <a:rPr lang="en-US" smtClean="0"/>
              <a:pPr/>
              <a:t>19</a:t>
            </a:fld>
            <a:endParaRPr lang="en-US"/>
          </a:p>
        </p:txBody>
      </p:sp>
      <p:sp>
        <p:nvSpPr>
          <p:cNvPr id="4" name="TextBox 3"/>
          <p:cNvSpPr txBox="1"/>
          <p:nvPr/>
        </p:nvSpPr>
        <p:spPr>
          <a:xfrm>
            <a:off x="1093470" y="371868"/>
            <a:ext cx="6934200" cy="707886"/>
          </a:xfrm>
          <a:prstGeom prst="rect">
            <a:avLst/>
          </a:prstGeom>
          <a:noFill/>
        </p:spPr>
        <p:txBody>
          <a:bodyPr wrap="square" rtlCol="0">
            <a:spAutoFit/>
          </a:bodyPr>
          <a:lstStyle/>
          <a:p>
            <a:pPr algn="ctr"/>
            <a:r>
              <a:rPr lang="en-US" sz="4000" b="1" u="sng" dirty="0">
                <a:solidFill>
                  <a:schemeClr val="accent1">
                    <a:lumMod val="75000"/>
                  </a:schemeClr>
                </a:solidFill>
              </a:rPr>
              <a:t>TRIGGERS:</a:t>
            </a:r>
          </a:p>
        </p:txBody>
      </p:sp>
      <p:sp>
        <p:nvSpPr>
          <p:cNvPr id="5" name="TextBox 4"/>
          <p:cNvSpPr txBox="1"/>
          <p:nvPr/>
        </p:nvSpPr>
        <p:spPr>
          <a:xfrm>
            <a:off x="76200" y="1393686"/>
            <a:ext cx="4648200" cy="5016758"/>
          </a:xfrm>
          <a:prstGeom prst="rect">
            <a:avLst/>
          </a:prstGeom>
          <a:noFill/>
        </p:spPr>
        <p:txBody>
          <a:bodyPr wrap="square" rtlCol="0">
            <a:spAutoFit/>
          </a:bodyPr>
          <a:lstStyle/>
          <a:p>
            <a:pPr marL="457200" indent="-457200">
              <a:buFont typeface="Wingdings" panose="05000000000000000000" pitchFamily="2" charset="2"/>
              <a:buChar char="ü"/>
            </a:pPr>
            <a:r>
              <a:rPr lang="en-US" sz="3200" b="1" dirty="0">
                <a:solidFill>
                  <a:schemeClr val="accent1">
                    <a:lumMod val="50000"/>
                  </a:schemeClr>
                </a:solidFill>
              </a:rPr>
              <a:t>Excessive questions</a:t>
            </a:r>
          </a:p>
          <a:p>
            <a:pPr marL="457200" indent="-457200">
              <a:buFont typeface="Wingdings" panose="05000000000000000000" pitchFamily="2" charset="2"/>
              <a:buChar char="ü"/>
            </a:pPr>
            <a:r>
              <a:rPr lang="en-US" sz="3200" b="1" dirty="0">
                <a:solidFill>
                  <a:schemeClr val="accent1">
                    <a:lumMod val="50000"/>
                  </a:schemeClr>
                </a:solidFill>
              </a:rPr>
              <a:t>Feeling insecure – vulnerable</a:t>
            </a:r>
          </a:p>
          <a:p>
            <a:pPr marL="457200" indent="-457200">
              <a:buFont typeface="Wingdings" panose="05000000000000000000" pitchFamily="2" charset="2"/>
              <a:buChar char="ü"/>
            </a:pPr>
            <a:r>
              <a:rPr lang="en-US" sz="3200" b="1" dirty="0">
                <a:solidFill>
                  <a:schemeClr val="accent1">
                    <a:lumMod val="50000"/>
                  </a:schemeClr>
                </a:solidFill>
              </a:rPr>
              <a:t>Accidents (spill liquid, soil self)</a:t>
            </a:r>
          </a:p>
          <a:p>
            <a:pPr marL="457200" indent="-457200">
              <a:buFont typeface="Wingdings" panose="05000000000000000000" pitchFamily="2" charset="2"/>
              <a:buChar char="ü"/>
            </a:pPr>
            <a:r>
              <a:rPr lang="en-US" sz="3200" b="1" dirty="0">
                <a:solidFill>
                  <a:schemeClr val="accent1">
                    <a:lumMod val="50000"/>
                  </a:schemeClr>
                </a:solidFill>
              </a:rPr>
              <a:t>Strange, unfamiliar places, loud noises</a:t>
            </a:r>
          </a:p>
          <a:p>
            <a:pPr marL="457200" indent="-457200">
              <a:buFont typeface="Wingdings" panose="05000000000000000000" pitchFamily="2" charset="2"/>
              <a:buChar char="ü"/>
            </a:pPr>
            <a:r>
              <a:rPr lang="en-US" sz="3200" b="1" dirty="0">
                <a:solidFill>
                  <a:schemeClr val="accent1">
                    <a:lumMod val="50000"/>
                  </a:schemeClr>
                </a:solidFill>
              </a:rPr>
              <a:t>TV violence, quick scene changes</a:t>
            </a:r>
          </a:p>
          <a:p>
            <a:pPr marL="457200" indent="-457200">
              <a:buFont typeface="Wingdings" panose="05000000000000000000" pitchFamily="2" charset="2"/>
              <a:buChar char="ü"/>
            </a:pPr>
            <a:r>
              <a:rPr lang="en-US" sz="3200" b="1" dirty="0">
                <a:solidFill>
                  <a:schemeClr val="accent1">
                    <a:lumMod val="50000"/>
                  </a:schemeClr>
                </a:solidFill>
              </a:rPr>
              <a:t>Being asked “Why?”</a:t>
            </a:r>
          </a:p>
        </p:txBody>
      </p:sp>
      <p:sp>
        <p:nvSpPr>
          <p:cNvPr id="6" name="TextBox 5"/>
          <p:cNvSpPr txBox="1"/>
          <p:nvPr/>
        </p:nvSpPr>
        <p:spPr>
          <a:xfrm>
            <a:off x="5015948" y="1147465"/>
            <a:ext cx="3962400" cy="5509200"/>
          </a:xfrm>
          <a:prstGeom prst="rect">
            <a:avLst/>
          </a:prstGeom>
          <a:noFill/>
        </p:spPr>
        <p:txBody>
          <a:bodyPr wrap="square" rtlCol="0">
            <a:spAutoFit/>
          </a:bodyPr>
          <a:lstStyle/>
          <a:p>
            <a:pPr marL="457200" indent="-457200">
              <a:buFont typeface="Wingdings" panose="05000000000000000000" pitchFamily="2" charset="2"/>
              <a:buChar char="ü"/>
            </a:pPr>
            <a:r>
              <a:rPr lang="en-US" sz="3200" b="1" dirty="0">
                <a:solidFill>
                  <a:schemeClr val="accent1">
                    <a:lumMod val="50000"/>
                  </a:schemeClr>
                </a:solidFill>
              </a:rPr>
              <a:t>Arguments – scolding, shaming</a:t>
            </a:r>
          </a:p>
          <a:p>
            <a:pPr marL="457200" indent="-457200">
              <a:buFont typeface="Wingdings" panose="05000000000000000000" pitchFamily="2" charset="2"/>
              <a:buChar char="ü"/>
            </a:pPr>
            <a:r>
              <a:rPr lang="en-US" sz="3200" b="1" dirty="0">
                <a:solidFill>
                  <a:schemeClr val="accent1">
                    <a:lumMod val="50000"/>
                  </a:schemeClr>
                </a:solidFill>
              </a:rPr>
              <a:t>Contradictions</a:t>
            </a:r>
          </a:p>
          <a:p>
            <a:pPr marL="457200" indent="-457200">
              <a:buFont typeface="Wingdings" panose="05000000000000000000" pitchFamily="2" charset="2"/>
              <a:buChar char="ü"/>
            </a:pPr>
            <a:r>
              <a:rPr lang="en-US" sz="3200" b="1" dirty="0">
                <a:solidFill>
                  <a:schemeClr val="accent1">
                    <a:lumMod val="50000"/>
                  </a:schemeClr>
                </a:solidFill>
              </a:rPr>
              <a:t>Confusing environment</a:t>
            </a:r>
          </a:p>
          <a:p>
            <a:pPr marL="457200" indent="-457200">
              <a:buFont typeface="Wingdings" panose="05000000000000000000" pitchFamily="2" charset="2"/>
              <a:buChar char="ü"/>
            </a:pPr>
            <a:r>
              <a:rPr lang="en-US" sz="3200" b="1" dirty="0">
                <a:solidFill>
                  <a:schemeClr val="accent1">
                    <a:lumMod val="50000"/>
                  </a:schemeClr>
                </a:solidFill>
              </a:rPr>
              <a:t>Approached from behind</a:t>
            </a:r>
          </a:p>
          <a:p>
            <a:pPr marL="457200" indent="-457200">
              <a:buFont typeface="Wingdings" panose="05000000000000000000" pitchFamily="2" charset="2"/>
              <a:buChar char="ü"/>
            </a:pPr>
            <a:r>
              <a:rPr lang="en-US" sz="3200" b="1" dirty="0">
                <a:solidFill>
                  <a:schemeClr val="accent1">
                    <a:lumMod val="50000"/>
                  </a:schemeClr>
                </a:solidFill>
              </a:rPr>
              <a:t>Attitudes that project irritation, impatience or frustration</a:t>
            </a:r>
          </a:p>
        </p:txBody>
      </p:sp>
    </p:spTree>
    <p:extLst>
      <p:ext uri="{BB962C8B-B14F-4D97-AF65-F5344CB8AC3E}">
        <p14:creationId xmlns:p14="http://schemas.microsoft.com/office/powerpoint/2010/main" val="28990077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390650" y="2514600"/>
            <a:ext cx="6400800" cy="2677656"/>
          </a:xfrm>
          <a:prstGeom prst="rect">
            <a:avLst/>
          </a:prstGeom>
        </p:spPr>
        <p:txBody>
          <a:bodyPr wrap="square">
            <a:spAutoFit/>
          </a:bodyPr>
          <a:lstStyle/>
          <a:p>
            <a:pPr algn="ctr"/>
            <a:r>
              <a:rPr lang="en-US" sz="3600" b="1" dirty="0">
                <a:solidFill>
                  <a:schemeClr val="accent1">
                    <a:lumMod val="75000"/>
                  </a:schemeClr>
                </a:solidFill>
              </a:rPr>
              <a:t>Module 3:</a:t>
            </a:r>
            <a:br>
              <a:rPr lang="en-US" sz="3600" b="1" dirty="0">
                <a:solidFill>
                  <a:schemeClr val="accent1">
                    <a:lumMod val="75000"/>
                  </a:schemeClr>
                </a:solidFill>
              </a:rPr>
            </a:br>
            <a:r>
              <a:rPr lang="en-US" sz="3600" b="1" dirty="0">
                <a:solidFill>
                  <a:schemeClr val="accent1">
                    <a:lumMod val="75000"/>
                  </a:schemeClr>
                </a:solidFill>
              </a:rPr>
              <a:t>BEHAVIOR PRESENTATIONS</a:t>
            </a:r>
          </a:p>
          <a:p>
            <a:pPr algn="ctr"/>
            <a:r>
              <a:rPr lang="en-US" sz="2400" b="1" dirty="0">
                <a:solidFill>
                  <a:schemeClr val="accent1">
                    <a:lumMod val="75000"/>
                  </a:schemeClr>
                </a:solidFill>
              </a:rPr>
              <a:t>&amp;</a:t>
            </a:r>
          </a:p>
          <a:p>
            <a:pPr algn="ctr"/>
            <a:r>
              <a:rPr lang="en-US" sz="3600" b="1" dirty="0">
                <a:solidFill>
                  <a:schemeClr val="accent1">
                    <a:lumMod val="75000"/>
                  </a:schemeClr>
                </a:solidFill>
              </a:rPr>
              <a:t>ALTERNATIVE CARE TECHNIQUES</a:t>
            </a:r>
            <a:endParaRPr lang="en-US" sz="3600" dirty="0">
              <a:solidFill>
                <a:schemeClr val="accent1">
                  <a:lumMod val="75000"/>
                </a:schemeClr>
              </a:solidFill>
            </a:endParaRPr>
          </a:p>
        </p:txBody>
      </p:sp>
      <p:sp>
        <p:nvSpPr>
          <p:cNvPr id="4" name="Rectangle 3"/>
          <p:cNvSpPr/>
          <p:nvPr/>
        </p:nvSpPr>
        <p:spPr>
          <a:xfrm>
            <a:off x="1190211" y="5386703"/>
            <a:ext cx="7086600" cy="738664"/>
          </a:xfrm>
          <a:prstGeom prst="rect">
            <a:avLst/>
          </a:prstGeom>
        </p:spPr>
        <p:txBody>
          <a:bodyPr wrap="square">
            <a:spAutoFit/>
          </a:bodyPr>
          <a:lstStyle/>
          <a:p>
            <a:pPr marL="0" indent="0" algn="ctr">
              <a:buNone/>
            </a:pPr>
            <a:r>
              <a:rPr lang="en-US" dirty="0">
                <a:solidFill>
                  <a:schemeClr val="accent1">
                    <a:lumMod val="50000"/>
                  </a:schemeClr>
                </a:solidFill>
              </a:rPr>
              <a:t>Alzheimer’s Disease &amp; Related Disorders</a:t>
            </a:r>
          </a:p>
          <a:p>
            <a:pPr marL="0" indent="0" algn="ctr">
              <a:buNone/>
            </a:pPr>
            <a:r>
              <a:rPr lang="en-US" sz="2400" b="1" dirty="0">
                <a:solidFill>
                  <a:schemeClr val="accent1">
                    <a:lumMod val="50000"/>
                  </a:schemeClr>
                </a:solidFill>
              </a:rPr>
              <a:t>TRAINING FOR PROFESSIONAL CAREGIVERS</a:t>
            </a:r>
          </a:p>
        </p:txBody>
      </p:sp>
      <p:sp>
        <p:nvSpPr>
          <p:cNvPr id="5" name="Slide Number Placeholder 4"/>
          <p:cNvSpPr>
            <a:spLocks noGrp="1"/>
          </p:cNvSpPr>
          <p:nvPr>
            <p:ph type="sldNum" sz="quarter" idx="12"/>
          </p:nvPr>
        </p:nvSpPr>
        <p:spPr/>
        <p:txBody>
          <a:bodyPr/>
          <a:lstStyle/>
          <a:p>
            <a:fld id="{DC40C83D-E769-49CD-A97B-6CE4F4D31969}" type="slidenum">
              <a:rPr lang="en-US" smtClean="0"/>
              <a:pPr/>
              <a:t>2</a:t>
            </a:fld>
            <a:endParaRPr lang="en-US"/>
          </a:p>
        </p:txBody>
      </p:sp>
      <p:pic>
        <p:nvPicPr>
          <p:cNvPr id="8" name="Picture 7" descr="Brevard Alzheimers Foundation">
            <a:hlinkClick r:id="rId2"/>
          </p:cNvPr>
          <p:cNvPicPr/>
          <p:nvPr/>
        </p:nvPicPr>
        <p:blipFill>
          <a:blip r:embed="rId3" cstate="print"/>
          <a:srcRect/>
          <a:stretch>
            <a:fillRect/>
          </a:stretch>
        </p:blipFill>
        <p:spPr bwMode="auto">
          <a:xfrm>
            <a:off x="3276600" y="1143000"/>
            <a:ext cx="2628900" cy="876300"/>
          </a:xfrm>
          <a:prstGeom prst="rect">
            <a:avLst/>
          </a:prstGeom>
          <a:noFill/>
          <a:ln w="9525">
            <a:noFill/>
            <a:miter lim="800000"/>
            <a:headEnd/>
            <a:tailEnd/>
          </a:ln>
        </p:spPr>
      </p:pic>
    </p:spTree>
    <p:extLst>
      <p:ext uri="{BB962C8B-B14F-4D97-AF65-F5344CB8AC3E}">
        <p14:creationId xmlns:p14="http://schemas.microsoft.com/office/powerpoint/2010/main" val="250839518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Rectangle 4"/>
          <p:cNvSpPr>
            <a:spLocks noGrp="1" noChangeArrowheads="1"/>
          </p:cNvSpPr>
          <p:nvPr>
            <p:ph type="title"/>
          </p:nvPr>
        </p:nvSpPr>
        <p:spPr>
          <a:xfrm>
            <a:off x="870171" y="224231"/>
            <a:ext cx="7406640" cy="1356360"/>
          </a:xfrm>
        </p:spPr>
        <p:txBody>
          <a:bodyPr/>
          <a:lstStyle/>
          <a:p>
            <a:pPr algn="ctr"/>
            <a:r>
              <a:rPr lang="en-US" b="1" u="sng" dirty="0"/>
              <a:t>HELPFUL REACTIONS</a:t>
            </a:r>
          </a:p>
        </p:txBody>
      </p:sp>
      <p:sp>
        <p:nvSpPr>
          <p:cNvPr id="2" name="Slide Number Placeholder 1"/>
          <p:cNvSpPr>
            <a:spLocks noGrp="1"/>
          </p:cNvSpPr>
          <p:nvPr>
            <p:ph type="sldNum" sz="quarter" idx="12"/>
          </p:nvPr>
        </p:nvSpPr>
        <p:spPr/>
        <p:txBody>
          <a:bodyPr/>
          <a:lstStyle/>
          <a:p>
            <a:fld id="{C63D52EE-2EC2-4889-BE6E-7EB8E38B3EEC}" type="slidenum">
              <a:rPr lang="en-US" smtClean="0"/>
              <a:pPr/>
              <a:t>20</a:t>
            </a:fld>
            <a:endParaRPr lang="en-US"/>
          </a:p>
        </p:txBody>
      </p:sp>
      <p:sp>
        <p:nvSpPr>
          <p:cNvPr id="3" name="TextBox 2"/>
          <p:cNvSpPr txBox="1"/>
          <p:nvPr/>
        </p:nvSpPr>
        <p:spPr>
          <a:xfrm>
            <a:off x="381000" y="1489804"/>
            <a:ext cx="4419600" cy="5170646"/>
          </a:xfrm>
          <a:prstGeom prst="rect">
            <a:avLst/>
          </a:prstGeom>
          <a:noFill/>
        </p:spPr>
        <p:txBody>
          <a:bodyPr wrap="square" rtlCol="0">
            <a:spAutoFit/>
          </a:bodyPr>
          <a:lstStyle/>
          <a:p>
            <a:pPr marL="285750" indent="-285750">
              <a:buFont typeface="Wingdings" panose="05000000000000000000" pitchFamily="2" charset="2"/>
              <a:buChar char="ü"/>
            </a:pPr>
            <a:r>
              <a:rPr lang="en-US" sz="3000" b="1" dirty="0">
                <a:solidFill>
                  <a:schemeClr val="accent1">
                    <a:lumMod val="50000"/>
                  </a:schemeClr>
                </a:solidFill>
              </a:rPr>
              <a:t>Remain calm, patient</a:t>
            </a:r>
          </a:p>
          <a:p>
            <a:pPr marL="285750" indent="-285750">
              <a:buFont typeface="Wingdings" panose="05000000000000000000" pitchFamily="2" charset="2"/>
              <a:buChar char="ü"/>
            </a:pPr>
            <a:r>
              <a:rPr lang="en-US" sz="3000" b="1" dirty="0">
                <a:solidFill>
                  <a:schemeClr val="accent1">
                    <a:lumMod val="50000"/>
                  </a:schemeClr>
                </a:solidFill>
              </a:rPr>
              <a:t>Remove calmly, slowly from stressful situation</a:t>
            </a:r>
          </a:p>
          <a:p>
            <a:pPr marL="285750" indent="-285750">
              <a:buFont typeface="Wingdings" panose="05000000000000000000" pitchFamily="2" charset="2"/>
              <a:buChar char="ü"/>
            </a:pPr>
            <a:r>
              <a:rPr lang="en-US" sz="3000" b="1" dirty="0">
                <a:solidFill>
                  <a:schemeClr val="accent1">
                    <a:lumMod val="50000"/>
                  </a:schemeClr>
                </a:solidFill>
              </a:rPr>
              <a:t>Use distractions </a:t>
            </a:r>
          </a:p>
          <a:p>
            <a:pPr marL="742950" lvl="1" indent="-285750">
              <a:buFont typeface="Arial" panose="020B0604020202020204" pitchFamily="34" charset="0"/>
              <a:buChar char="•"/>
            </a:pPr>
            <a:r>
              <a:rPr lang="en-US" sz="3000" b="1" dirty="0">
                <a:solidFill>
                  <a:schemeClr val="accent1">
                    <a:lumMod val="50000"/>
                  </a:schemeClr>
                </a:solidFill>
              </a:rPr>
              <a:t>new subject or activity, change rooms</a:t>
            </a:r>
          </a:p>
          <a:p>
            <a:pPr marL="285750" indent="-285750">
              <a:buFont typeface="Wingdings" panose="05000000000000000000" pitchFamily="2" charset="2"/>
              <a:buChar char="ü"/>
            </a:pPr>
            <a:r>
              <a:rPr lang="en-US" sz="3000" b="1" dirty="0">
                <a:solidFill>
                  <a:schemeClr val="accent1">
                    <a:lumMod val="50000"/>
                  </a:schemeClr>
                </a:solidFill>
              </a:rPr>
              <a:t>Reduce confusion with memory aids: </a:t>
            </a:r>
          </a:p>
          <a:p>
            <a:r>
              <a:rPr lang="en-US" sz="3000" b="1" dirty="0">
                <a:solidFill>
                  <a:schemeClr val="accent1">
                    <a:lumMod val="50000"/>
                  </a:schemeClr>
                </a:solidFill>
              </a:rPr>
              <a:t>(examples: Pictures, purse, children)</a:t>
            </a:r>
          </a:p>
        </p:txBody>
      </p:sp>
      <p:sp>
        <p:nvSpPr>
          <p:cNvPr id="4" name="TextBox 3"/>
          <p:cNvSpPr txBox="1"/>
          <p:nvPr/>
        </p:nvSpPr>
        <p:spPr>
          <a:xfrm>
            <a:off x="4953000" y="1580591"/>
            <a:ext cx="4191000" cy="4832092"/>
          </a:xfrm>
          <a:prstGeom prst="rect">
            <a:avLst/>
          </a:prstGeom>
          <a:noFill/>
        </p:spPr>
        <p:txBody>
          <a:bodyPr wrap="square" rtlCol="0">
            <a:spAutoFit/>
          </a:bodyPr>
          <a:lstStyle/>
          <a:p>
            <a:pPr marL="457200" indent="-457200">
              <a:buFont typeface="Wingdings" panose="05000000000000000000" pitchFamily="2" charset="2"/>
              <a:buChar char="ü"/>
            </a:pPr>
            <a:r>
              <a:rPr lang="en-US" sz="2800" b="1" dirty="0">
                <a:solidFill>
                  <a:schemeClr val="accent1">
                    <a:lumMod val="50000"/>
                  </a:schemeClr>
                </a:solidFill>
              </a:rPr>
              <a:t>Maintain routine</a:t>
            </a:r>
          </a:p>
          <a:p>
            <a:pPr marL="457200" indent="-457200">
              <a:buFont typeface="Wingdings" panose="05000000000000000000" pitchFamily="2" charset="2"/>
              <a:buChar char="ü"/>
            </a:pPr>
            <a:r>
              <a:rPr lang="en-US" sz="2800" b="1" dirty="0">
                <a:solidFill>
                  <a:schemeClr val="accent1">
                    <a:lumMod val="50000"/>
                  </a:schemeClr>
                </a:solidFill>
              </a:rPr>
              <a:t>Simplify activities &amp; choices</a:t>
            </a:r>
          </a:p>
          <a:p>
            <a:pPr marL="457200" indent="-457200">
              <a:buFont typeface="Wingdings" panose="05000000000000000000" pitchFamily="2" charset="2"/>
              <a:buChar char="ü"/>
            </a:pPr>
            <a:r>
              <a:rPr lang="en-US" sz="2800" b="1" dirty="0">
                <a:solidFill>
                  <a:schemeClr val="accent1">
                    <a:lumMod val="50000"/>
                  </a:schemeClr>
                </a:solidFill>
              </a:rPr>
              <a:t>Encourage – give positive feedback often</a:t>
            </a:r>
          </a:p>
          <a:p>
            <a:pPr marL="457200" indent="-457200">
              <a:buFont typeface="Wingdings" panose="05000000000000000000" pitchFamily="2" charset="2"/>
              <a:buChar char="ü"/>
            </a:pPr>
            <a:r>
              <a:rPr lang="en-US" sz="2800" b="1" dirty="0">
                <a:solidFill>
                  <a:schemeClr val="accent1">
                    <a:lumMod val="50000"/>
                  </a:schemeClr>
                </a:solidFill>
              </a:rPr>
              <a:t>Allow plenty of time for request</a:t>
            </a:r>
          </a:p>
          <a:p>
            <a:pPr marL="457200" indent="-457200">
              <a:buFont typeface="Wingdings" panose="05000000000000000000" pitchFamily="2" charset="2"/>
              <a:buChar char="ü"/>
            </a:pPr>
            <a:r>
              <a:rPr lang="en-US" sz="2800" b="1" dirty="0">
                <a:solidFill>
                  <a:schemeClr val="accent1">
                    <a:lumMod val="50000"/>
                  </a:schemeClr>
                </a:solidFill>
              </a:rPr>
              <a:t>Take a walk</a:t>
            </a:r>
          </a:p>
          <a:p>
            <a:pPr marL="457200" indent="-457200">
              <a:buFont typeface="Wingdings" panose="05000000000000000000" pitchFamily="2" charset="2"/>
              <a:buChar char="ü"/>
            </a:pPr>
            <a:r>
              <a:rPr lang="en-US" sz="2800" b="1" dirty="0">
                <a:solidFill>
                  <a:schemeClr val="accent1">
                    <a:lumMod val="50000"/>
                  </a:schemeClr>
                </a:solidFill>
              </a:rPr>
              <a:t>Offer something to eat (ice cream!)</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70171" y="163782"/>
            <a:ext cx="7406640" cy="1356360"/>
          </a:xfrm>
        </p:spPr>
        <p:txBody>
          <a:bodyPr/>
          <a:lstStyle/>
          <a:p>
            <a:pPr algn="ctr"/>
            <a:r>
              <a:rPr lang="en-US" b="1" u="sng" dirty="0"/>
              <a:t>EXPECTED DAILY BEHAVIOR</a:t>
            </a:r>
          </a:p>
        </p:txBody>
      </p:sp>
      <p:sp>
        <p:nvSpPr>
          <p:cNvPr id="3" name="Slide Number Placeholder 2"/>
          <p:cNvSpPr>
            <a:spLocks noGrp="1"/>
          </p:cNvSpPr>
          <p:nvPr>
            <p:ph type="sldNum" sz="quarter" idx="12"/>
          </p:nvPr>
        </p:nvSpPr>
        <p:spPr/>
        <p:txBody>
          <a:bodyPr/>
          <a:lstStyle/>
          <a:p>
            <a:fld id="{C63D52EE-2EC2-4889-BE6E-7EB8E38B3EEC}" type="slidenum">
              <a:rPr lang="en-US" smtClean="0"/>
              <a:pPr/>
              <a:t>21</a:t>
            </a:fld>
            <a:endParaRPr lang="en-US"/>
          </a:p>
        </p:txBody>
      </p:sp>
      <p:sp>
        <p:nvSpPr>
          <p:cNvPr id="4" name="TextBox 3"/>
          <p:cNvSpPr txBox="1"/>
          <p:nvPr/>
        </p:nvSpPr>
        <p:spPr>
          <a:xfrm>
            <a:off x="228600" y="1359501"/>
            <a:ext cx="4648200" cy="5693866"/>
          </a:xfrm>
          <a:prstGeom prst="rect">
            <a:avLst/>
          </a:prstGeom>
          <a:noFill/>
        </p:spPr>
        <p:txBody>
          <a:bodyPr wrap="square" rtlCol="0">
            <a:spAutoFit/>
          </a:bodyPr>
          <a:lstStyle/>
          <a:p>
            <a:pPr marL="457200" indent="-457200">
              <a:buFont typeface="Wingdings" panose="05000000000000000000" pitchFamily="2" charset="2"/>
              <a:buChar char="ü"/>
            </a:pPr>
            <a:r>
              <a:rPr lang="en-US" sz="3000" b="1" dirty="0">
                <a:solidFill>
                  <a:schemeClr val="accent1">
                    <a:lumMod val="50000"/>
                  </a:schemeClr>
                </a:solidFill>
              </a:rPr>
              <a:t>Mood changes, insults</a:t>
            </a:r>
          </a:p>
          <a:p>
            <a:pPr marL="457200" indent="-457200">
              <a:buFont typeface="Wingdings" panose="05000000000000000000" pitchFamily="2" charset="2"/>
              <a:buChar char="ü"/>
            </a:pPr>
            <a:r>
              <a:rPr lang="en-US" sz="3000" b="1" dirty="0">
                <a:solidFill>
                  <a:schemeClr val="accent1">
                    <a:lumMod val="50000"/>
                  </a:schemeClr>
                </a:solidFill>
              </a:rPr>
              <a:t>Seeing &amp; hearing things</a:t>
            </a:r>
          </a:p>
          <a:p>
            <a:pPr marL="457200" indent="-457200">
              <a:buFont typeface="Wingdings" panose="05000000000000000000" pitchFamily="2" charset="2"/>
              <a:buChar char="ü"/>
            </a:pPr>
            <a:r>
              <a:rPr lang="en-US" sz="3000" b="1" dirty="0">
                <a:solidFill>
                  <a:schemeClr val="accent1">
                    <a:lumMod val="50000"/>
                  </a:schemeClr>
                </a:solidFill>
              </a:rPr>
              <a:t>Living in the past</a:t>
            </a:r>
          </a:p>
          <a:p>
            <a:pPr marL="457200" indent="-457200">
              <a:buFont typeface="Wingdings" panose="05000000000000000000" pitchFamily="2" charset="2"/>
              <a:buChar char="ü"/>
            </a:pPr>
            <a:r>
              <a:rPr lang="en-US" sz="3000" b="1" dirty="0">
                <a:solidFill>
                  <a:schemeClr val="accent1">
                    <a:lumMod val="50000"/>
                  </a:schemeClr>
                </a:solidFill>
              </a:rPr>
              <a:t>Talking to self</a:t>
            </a:r>
          </a:p>
          <a:p>
            <a:pPr marL="457200" indent="-457200">
              <a:buFont typeface="Wingdings" panose="05000000000000000000" pitchFamily="2" charset="2"/>
              <a:buChar char="ü"/>
            </a:pPr>
            <a:r>
              <a:rPr lang="en-US" sz="3000" b="1" dirty="0">
                <a:solidFill>
                  <a:schemeClr val="accent1">
                    <a:lumMod val="50000"/>
                  </a:schemeClr>
                </a:solidFill>
              </a:rPr>
              <a:t>Repetitive actions</a:t>
            </a:r>
          </a:p>
          <a:p>
            <a:pPr marL="457200" indent="-457200">
              <a:buFont typeface="Wingdings" panose="05000000000000000000" pitchFamily="2" charset="2"/>
              <a:buChar char="ü"/>
            </a:pPr>
            <a:r>
              <a:rPr lang="en-US" sz="3000" b="1" dirty="0">
                <a:solidFill>
                  <a:schemeClr val="accent1">
                    <a:lumMod val="50000"/>
                  </a:schemeClr>
                </a:solidFill>
              </a:rPr>
              <a:t>Losing or hiding things</a:t>
            </a:r>
          </a:p>
          <a:p>
            <a:pPr marL="457200" indent="-457200">
              <a:buFont typeface="Wingdings" panose="05000000000000000000" pitchFamily="2" charset="2"/>
              <a:buChar char="ü"/>
            </a:pPr>
            <a:r>
              <a:rPr lang="en-US" sz="3000" b="1" dirty="0">
                <a:solidFill>
                  <a:schemeClr val="accent1">
                    <a:lumMod val="50000"/>
                  </a:schemeClr>
                </a:solidFill>
              </a:rPr>
              <a:t>Pacing – Wandering – Fidgeting</a:t>
            </a:r>
          </a:p>
          <a:p>
            <a:pPr marL="457200" indent="-457200">
              <a:buFont typeface="Wingdings" panose="05000000000000000000" pitchFamily="2" charset="2"/>
              <a:buChar char="ü"/>
            </a:pPr>
            <a:r>
              <a:rPr lang="en-US" sz="3000" b="1" dirty="0">
                <a:solidFill>
                  <a:schemeClr val="accent1">
                    <a:lumMod val="50000"/>
                  </a:schemeClr>
                </a:solidFill>
              </a:rPr>
              <a:t>Clinging – (may speak of mother, spouse, children)</a:t>
            </a:r>
          </a:p>
          <a:p>
            <a:endParaRPr lang="en-US" sz="2800" b="1" dirty="0"/>
          </a:p>
        </p:txBody>
      </p:sp>
      <p:sp>
        <p:nvSpPr>
          <p:cNvPr id="5" name="TextBox 4"/>
          <p:cNvSpPr txBox="1"/>
          <p:nvPr/>
        </p:nvSpPr>
        <p:spPr>
          <a:xfrm>
            <a:off x="4586030" y="1206398"/>
            <a:ext cx="4495800" cy="5632311"/>
          </a:xfrm>
          <a:prstGeom prst="rect">
            <a:avLst/>
          </a:prstGeom>
          <a:noFill/>
        </p:spPr>
        <p:txBody>
          <a:bodyPr wrap="square" rtlCol="0">
            <a:spAutoFit/>
          </a:bodyPr>
          <a:lstStyle/>
          <a:p>
            <a:pPr marL="457200" indent="-457200">
              <a:buFont typeface="Wingdings" panose="05000000000000000000" pitchFamily="2" charset="2"/>
              <a:buChar char="ü"/>
            </a:pPr>
            <a:r>
              <a:rPr lang="en-US" sz="3000" b="1" dirty="0">
                <a:solidFill>
                  <a:schemeClr val="accent1">
                    <a:lumMod val="50000"/>
                  </a:schemeClr>
                </a:solidFill>
              </a:rPr>
              <a:t>Sense emotional climate of their environment</a:t>
            </a:r>
          </a:p>
          <a:p>
            <a:pPr marL="457200" indent="-457200">
              <a:buFont typeface="Wingdings" panose="05000000000000000000" pitchFamily="2" charset="2"/>
              <a:buChar char="ü"/>
            </a:pPr>
            <a:r>
              <a:rPr lang="en-US" sz="3000" b="1" dirty="0">
                <a:solidFill>
                  <a:schemeClr val="accent1">
                    <a:lumMod val="50000"/>
                  </a:schemeClr>
                </a:solidFill>
              </a:rPr>
              <a:t>Silence – anxious at sundown (activity best in morning)</a:t>
            </a:r>
          </a:p>
          <a:p>
            <a:pPr marL="457200" indent="-457200">
              <a:buFont typeface="Wingdings" panose="05000000000000000000" pitchFamily="2" charset="2"/>
              <a:buChar char="ü"/>
            </a:pPr>
            <a:r>
              <a:rPr lang="en-US" sz="3000" b="1" dirty="0">
                <a:solidFill>
                  <a:schemeClr val="accent1">
                    <a:lumMod val="50000"/>
                  </a:schemeClr>
                </a:solidFill>
              </a:rPr>
              <a:t>Repetitive statements, stories or questions</a:t>
            </a:r>
          </a:p>
          <a:p>
            <a:pPr marL="457200" indent="-457200">
              <a:buFont typeface="Wingdings" panose="05000000000000000000" pitchFamily="2" charset="2"/>
              <a:buChar char="ü"/>
            </a:pPr>
            <a:r>
              <a:rPr lang="en-US" sz="3000" b="1" dirty="0">
                <a:solidFill>
                  <a:schemeClr val="accent1">
                    <a:lumMod val="50000"/>
                  </a:schemeClr>
                </a:solidFill>
              </a:rPr>
              <a:t>Clothing irregularities: don’t match, underwear over outer clothes</a:t>
            </a:r>
          </a:p>
        </p:txBody>
      </p:sp>
    </p:spTree>
    <p:extLst>
      <p:ext uri="{BB962C8B-B14F-4D97-AF65-F5344CB8AC3E}">
        <p14:creationId xmlns:p14="http://schemas.microsoft.com/office/powerpoint/2010/main" val="310422452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E19C0DE-C078-4586-94EC-518557DE64A2}" type="slidenum">
              <a:rPr lang="en-US" smtClean="0"/>
              <a:pPr/>
              <a:t>22</a:t>
            </a:fld>
            <a:endParaRPr lang="en-US" dirty="0"/>
          </a:p>
        </p:txBody>
      </p:sp>
      <p:sp>
        <p:nvSpPr>
          <p:cNvPr id="2" name="Title 1"/>
          <p:cNvSpPr>
            <a:spLocks noGrp="1"/>
          </p:cNvSpPr>
          <p:nvPr>
            <p:ph type="ctrTitle" idx="4294967295"/>
          </p:nvPr>
        </p:nvSpPr>
        <p:spPr>
          <a:xfrm>
            <a:off x="1295400" y="304800"/>
            <a:ext cx="7848600" cy="1295400"/>
          </a:xfrm>
        </p:spPr>
        <p:txBody>
          <a:bodyPr>
            <a:normAutofit/>
          </a:bodyPr>
          <a:lstStyle/>
          <a:p>
            <a:r>
              <a:rPr lang="en-US" b="1" u="sng" dirty="0"/>
              <a:t>COMBATIVE BEHAVIORS</a:t>
            </a:r>
            <a:br>
              <a:rPr lang="en-US" dirty="0"/>
            </a:br>
            <a:r>
              <a:rPr lang="en-US" sz="2800" dirty="0"/>
              <a:t>Potential effective distractions: </a:t>
            </a:r>
            <a:endParaRPr lang="en-US" dirty="0"/>
          </a:p>
        </p:txBody>
      </p:sp>
      <p:sp>
        <p:nvSpPr>
          <p:cNvPr id="3" name="Subtitle 2"/>
          <p:cNvSpPr>
            <a:spLocks noGrp="1"/>
          </p:cNvSpPr>
          <p:nvPr>
            <p:ph type="subTitle" idx="4294967295"/>
          </p:nvPr>
        </p:nvSpPr>
        <p:spPr>
          <a:xfrm>
            <a:off x="228600" y="2209800"/>
            <a:ext cx="8915400" cy="5410200"/>
          </a:xfrm>
        </p:spPr>
        <p:txBody>
          <a:bodyPr/>
          <a:lstStyle/>
          <a:p>
            <a:pPr marL="457200" indent="-457200" algn="l">
              <a:buFont typeface="Wingdings" panose="05000000000000000000" pitchFamily="2" charset="2"/>
              <a:buChar char="ü"/>
            </a:pPr>
            <a:r>
              <a:rPr lang="en-US" sz="2800" b="1" dirty="0">
                <a:solidFill>
                  <a:schemeClr val="accent1">
                    <a:lumMod val="50000"/>
                  </a:schemeClr>
                </a:solidFill>
              </a:rPr>
              <a:t>identify  unmet needs</a:t>
            </a:r>
          </a:p>
          <a:p>
            <a:pPr marL="457200" indent="-457200" algn="l">
              <a:buFont typeface="Wingdings" panose="05000000000000000000" pitchFamily="2" charset="2"/>
              <a:buChar char="ü"/>
            </a:pPr>
            <a:r>
              <a:rPr lang="en-US" sz="2800" b="1" dirty="0">
                <a:solidFill>
                  <a:schemeClr val="accent1">
                    <a:lumMod val="50000"/>
                  </a:schemeClr>
                </a:solidFill>
              </a:rPr>
              <a:t>Address/prevent by meeting needs </a:t>
            </a:r>
          </a:p>
          <a:p>
            <a:pPr marL="457200" indent="-457200" algn="l">
              <a:buFont typeface="Wingdings" panose="05000000000000000000" pitchFamily="2" charset="2"/>
              <a:buChar char="ü"/>
            </a:pPr>
            <a:r>
              <a:rPr lang="en-US" sz="2800" b="1" dirty="0">
                <a:solidFill>
                  <a:schemeClr val="accent1">
                    <a:lumMod val="50000"/>
                  </a:schemeClr>
                </a:solidFill>
              </a:rPr>
              <a:t>Allow private, quiet space while still keeping in view</a:t>
            </a:r>
          </a:p>
          <a:p>
            <a:pPr marL="457200" indent="-457200" algn="l">
              <a:buFont typeface="Wingdings" panose="05000000000000000000" pitchFamily="2" charset="2"/>
              <a:buChar char="ü"/>
            </a:pPr>
            <a:r>
              <a:rPr lang="en-US" sz="2800" b="1" dirty="0">
                <a:solidFill>
                  <a:schemeClr val="accent1">
                    <a:lumMod val="50000"/>
                  </a:schemeClr>
                </a:solidFill>
              </a:rPr>
              <a:t>Allow adequate time to complete task/activity</a:t>
            </a:r>
          </a:p>
          <a:p>
            <a:pPr marL="457200" indent="-457200" algn="l">
              <a:buFont typeface="Wingdings" panose="05000000000000000000" pitchFamily="2" charset="2"/>
              <a:buChar char="ü"/>
            </a:pPr>
            <a:r>
              <a:rPr lang="en-US" sz="2800" b="1" dirty="0">
                <a:solidFill>
                  <a:schemeClr val="accent1">
                    <a:lumMod val="50000"/>
                  </a:schemeClr>
                </a:solidFill>
              </a:rPr>
              <a:t>Limit interference, step away</a:t>
            </a:r>
          </a:p>
          <a:p>
            <a:pPr marL="457200" indent="-457200" algn="l">
              <a:buFont typeface="Wingdings" panose="05000000000000000000" pitchFamily="2" charset="2"/>
              <a:buChar char="ü"/>
            </a:pPr>
            <a:r>
              <a:rPr lang="en-US" sz="2800" b="1" dirty="0">
                <a:solidFill>
                  <a:schemeClr val="accent1">
                    <a:lumMod val="50000"/>
                  </a:schemeClr>
                </a:solidFill>
              </a:rPr>
              <a:t>Avoid negatives (“no”– “you can’t” - “stop”–”don’t ”)</a:t>
            </a:r>
          </a:p>
          <a:p>
            <a:pPr marL="457200" indent="-457200" algn="l">
              <a:buFont typeface="Wingdings" panose="05000000000000000000" pitchFamily="2" charset="2"/>
              <a:buChar char="ü"/>
            </a:pPr>
            <a:r>
              <a:rPr lang="en-US" sz="2800" b="1" dirty="0">
                <a:solidFill>
                  <a:schemeClr val="accent1">
                    <a:lumMod val="50000"/>
                  </a:schemeClr>
                </a:solidFill>
              </a:rPr>
              <a:t>Modify body language before calmly re-approaching</a:t>
            </a:r>
          </a:p>
        </p:txBody>
      </p:sp>
    </p:spTree>
    <p:extLst>
      <p:ext uri="{BB962C8B-B14F-4D97-AF65-F5344CB8AC3E}">
        <p14:creationId xmlns:p14="http://schemas.microsoft.com/office/powerpoint/2010/main" val="378067036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8" name="Rectangle 4"/>
          <p:cNvSpPr>
            <a:spLocks noGrp="1" noChangeArrowheads="1"/>
          </p:cNvSpPr>
          <p:nvPr>
            <p:ph type="title"/>
          </p:nvPr>
        </p:nvSpPr>
        <p:spPr>
          <a:xfrm>
            <a:off x="38100" y="685800"/>
            <a:ext cx="9144000" cy="914400"/>
          </a:xfrm>
        </p:spPr>
        <p:txBody>
          <a:bodyPr/>
          <a:lstStyle/>
          <a:p>
            <a:pPr algn="ctr"/>
            <a:r>
              <a:rPr lang="en-US" sz="3600" b="1" u="sng" dirty="0"/>
              <a:t>The ABC Model of Behavior Management</a:t>
            </a:r>
          </a:p>
        </p:txBody>
      </p:sp>
      <p:sp>
        <p:nvSpPr>
          <p:cNvPr id="11269" name="Rectangle 5"/>
          <p:cNvSpPr>
            <a:spLocks noGrp="1" noChangeArrowheads="1"/>
          </p:cNvSpPr>
          <p:nvPr>
            <p:ph idx="1"/>
          </p:nvPr>
        </p:nvSpPr>
        <p:spPr>
          <a:xfrm>
            <a:off x="872158" y="2550354"/>
            <a:ext cx="7404653" cy="4038600"/>
          </a:xfrm>
        </p:spPr>
        <p:txBody>
          <a:bodyPr/>
          <a:lstStyle/>
          <a:p>
            <a:pPr marL="0" indent="0">
              <a:buNone/>
            </a:pPr>
            <a:r>
              <a:rPr lang="en-US" sz="3200" b="1" u="sng" dirty="0">
                <a:latin typeface="Arial" panose="020B0604020202020204" pitchFamily="34" charset="0"/>
                <a:cs typeface="Arial" panose="020B0604020202020204" pitchFamily="34" charset="0"/>
              </a:rPr>
              <a:t>ANTECEDENT: </a:t>
            </a:r>
            <a:endParaRPr lang="en-US" sz="3200" b="1" dirty="0">
              <a:solidFill>
                <a:schemeClr val="accent1">
                  <a:lumMod val="50000"/>
                </a:schemeClr>
              </a:solidFill>
              <a:latin typeface="Arial" panose="020B0604020202020204" pitchFamily="34" charset="0"/>
              <a:cs typeface="Arial" panose="020B0604020202020204" pitchFamily="34" charset="0"/>
            </a:endParaRPr>
          </a:p>
          <a:p>
            <a:pPr marL="0" indent="0">
              <a:buNone/>
            </a:pPr>
            <a:r>
              <a:rPr lang="en-US" sz="3200" b="1" dirty="0">
                <a:solidFill>
                  <a:schemeClr val="accent1">
                    <a:lumMod val="50000"/>
                  </a:schemeClr>
                </a:solidFill>
                <a:latin typeface="Arial" panose="020B0604020202020204" pitchFamily="34" charset="0"/>
                <a:cs typeface="Arial" panose="020B0604020202020204" pitchFamily="34" charset="0"/>
              </a:rPr>
              <a:t>Refers to event or activity that results in a behavior. Thought to trigger behavior, whether positive or negative. In determining the trigger, we can encourage good behavior &amp; discourage negative behavior.</a:t>
            </a:r>
          </a:p>
        </p:txBody>
      </p:sp>
      <p:sp>
        <p:nvSpPr>
          <p:cNvPr id="2" name="Slide Number Placeholder 1"/>
          <p:cNvSpPr>
            <a:spLocks noGrp="1"/>
          </p:cNvSpPr>
          <p:nvPr>
            <p:ph type="sldNum" sz="quarter" idx="12"/>
          </p:nvPr>
        </p:nvSpPr>
        <p:spPr/>
        <p:txBody>
          <a:bodyPr/>
          <a:lstStyle/>
          <a:p>
            <a:fld id="{C63D52EE-2EC2-4889-BE6E-7EB8E38B3EEC}" type="slidenum">
              <a:rPr lang="en-US" smtClean="0"/>
              <a:pPr/>
              <a:t>23</a:t>
            </a:fld>
            <a:endParaRPr 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838200"/>
            <a:ext cx="8305800" cy="2554545"/>
          </a:xfrm>
          <a:prstGeom prst="rect">
            <a:avLst/>
          </a:prstGeom>
          <a:noFill/>
        </p:spPr>
        <p:txBody>
          <a:bodyPr wrap="square" rtlCol="0">
            <a:spAutoFit/>
          </a:bodyPr>
          <a:lstStyle/>
          <a:p>
            <a:r>
              <a:rPr lang="en-US" sz="3200" b="1" u="sng" dirty="0">
                <a:solidFill>
                  <a:schemeClr val="accent1">
                    <a:lumMod val="75000"/>
                  </a:schemeClr>
                </a:solidFill>
              </a:rPr>
              <a:t>BEHAVIOR:</a:t>
            </a:r>
            <a:r>
              <a:rPr lang="en-US" sz="3200" b="1" u="sng" dirty="0"/>
              <a:t>  </a:t>
            </a:r>
          </a:p>
          <a:p>
            <a:r>
              <a:rPr lang="en-US" sz="3200" b="1" dirty="0">
                <a:solidFill>
                  <a:schemeClr val="accent1">
                    <a:lumMod val="50000"/>
                  </a:schemeClr>
                </a:solidFill>
              </a:rPr>
              <a:t>The action that is being observed, analyzed &amp; dissected. Occurs as direct result of antecedent. Is understood in the context of the antecedent activity.</a:t>
            </a:r>
          </a:p>
        </p:txBody>
      </p:sp>
      <p:sp>
        <p:nvSpPr>
          <p:cNvPr id="3" name="TextBox 2"/>
          <p:cNvSpPr txBox="1"/>
          <p:nvPr/>
        </p:nvSpPr>
        <p:spPr>
          <a:xfrm>
            <a:off x="609600" y="3814476"/>
            <a:ext cx="8305800" cy="2554545"/>
          </a:xfrm>
          <a:prstGeom prst="rect">
            <a:avLst/>
          </a:prstGeom>
          <a:noFill/>
        </p:spPr>
        <p:txBody>
          <a:bodyPr wrap="square" rtlCol="0">
            <a:spAutoFit/>
          </a:bodyPr>
          <a:lstStyle/>
          <a:p>
            <a:r>
              <a:rPr lang="en-US" sz="3200" b="1" u="sng" dirty="0">
                <a:solidFill>
                  <a:schemeClr val="accent1">
                    <a:lumMod val="75000"/>
                  </a:schemeClr>
                </a:solidFill>
              </a:rPr>
              <a:t>CONSEQUENCE:  </a:t>
            </a:r>
          </a:p>
          <a:p>
            <a:r>
              <a:rPr lang="en-US" sz="3200" b="1" dirty="0">
                <a:solidFill>
                  <a:schemeClr val="accent1">
                    <a:lumMod val="50000"/>
                  </a:schemeClr>
                </a:solidFill>
              </a:rPr>
              <a:t>The result of the observed behavior.  The key component to managing behavior.  Depending on the consequence, the behavior itself will either be reinforced or altered.</a:t>
            </a:r>
          </a:p>
        </p:txBody>
      </p:sp>
      <p:sp>
        <p:nvSpPr>
          <p:cNvPr id="4" name="Slide Number Placeholder 3"/>
          <p:cNvSpPr>
            <a:spLocks noGrp="1"/>
          </p:cNvSpPr>
          <p:nvPr>
            <p:ph type="sldNum" sz="quarter" idx="12"/>
          </p:nvPr>
        </p:nvSpPr>
        <p:spPr/>
        <p:txBody>
          <a:bodyPr/>
          <a:lstStyle/>
          <a:p>
            <a:fld id="{DC40C83D-E769-49CD-A97B-6CE4F4D31969}" type="slidenum">
              <a:rPr lang="en-US" smtClean="0"/>
              <a:pPr/>
              <a:t>24</a:t>
            </a:fld>
            <a:endParaRPr lang="en-US"/>
          </a:p>
        </p:txBody>
      </p:sp>
    </p:spTree>
    <p:extLst>
      <p:ext uri="{BB962C8B-B14F-4D97-AF65-F5344CB8AC3E}">
        <p14:creationId xmlns:p14="http://schemas.microsoft.com/office/powerpoint/2010/main" val="426367470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u="sng" dirty="0"/>
              <a:t>How to use ABC MODEL</a:t>
            </a:r>
          </a:p>
        </p:txBody>
      </p:sp>
      <p:sp>
        <p:nvSpPr>
          <p:cNvPr id="4" name="Slide Number Placeholder 3"/>
          <p:cNvSpPr>
            <a:spLocks noGrp="1"/>
          </p:cNvSpPr>
          <p:nvPr>
            <p:ph type="sldNum" sz="quarter" idx="12"/>
          </p:nvPr>
        </p:nvSpPr>
        <p:spPr/>
        <p:txBody>
          <a:bodyPr/>
          <a:lstStyle/>
          <a:p>
            <a:fld id="{AF88DAC2-F742-47E7-BDFB-501D2002B435}" type="slidenum">
              <a:rPr lang="en-US" smtClean="0"/>
              <a:pPr/>
              <a:t>25</a:t>
            </a:fld>
            <a:endParaRPr lang="en-US"/>
          </a:p>
        </p:txBody>
      </p:sp>
      <p:sp>
        <p:nvSpPr>
          <p:cNvPr id="3" name="TextBox 2"/>
          <p:cNvSpPr txBox="1"/>
          <p:nvPr/>
        </p:nvSpPr>
        <p:spPr>
          <a:xfrm>
            <a:off x="609600" y="1752600"/>
            <a:ext cx="8229600" cy="4524315"/>
          </a:xfrm>
          <a:prstGeom prst="rect">
            <a:avLst/>
          </a:prstGeom>
          <a:noFill/>
        </p:spPr>
        <p:txBody>
          <a:bodyPr wrap="square" rtlCol="0">
            <a:spAutoFit/>
          </a:bodyPr>
          <a:lstStyle/>
          <a:p>
            <a:r>
              <a:rPr lang="en-US" sz="3200" b="1" dirty="0">
                <a:solidFill>
                  <a:schemeClr val="accent1">
                    <a:lumMod val="50000"/>
                  </a:schemeClr>
                </a:solidFill>
              </a:rPr>
              <a:t>First find the cause of the behavior, then analyze the results of that behavior, then decide a course of action to alter future outcomes. To alter negative behavior, look at the antecedent and the resulting consequence.  Alter the contributing antecedent activity in an attempt to alter the resulting behavior.  Provide consequences that reinforce positive behavior.</a:t>
            </a:r>
          </a:p>
        </p:txBody>
      </p:sp>
    </p:spTree>
    <p:extLst>
      <p:ext uri="{BB962C8B-B14F-4D97-AF65-F5344CB8AC3E}">
        <p14:creationId xmlns:p14="http://schemas.microsoft.com/office/powerpoint/2010/main" val="397410160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457200"/>
            <a:ext cx="8686800" cy="2092881"/>
          </a:xfrm>
          <a:prstGeom prst="rect">
            <a:avLst/>
          </a:prstGeom>
          <a:noFill/>
        </p:spPr>
        <p:txBody>
          <a:bodyPr wrap="square" rtlCol="0">
            <a:spAutoFit/>
          </a:bodyPr>
          <a:lstStyle/>
          <a:p>
            <a:pPr algn="ctr"/>
            <a:r>
              <a:rPr lang="en-US" sz="4000" b="1" u="sng" dirty="0">
                <a:solidFill>
                  <a:schemeClr val="accent1">
                    <a:lumMod val="75000"/>
                  </a:schemeClr>
                </a:solidFill>
              </a:rPr>
              <a:t>BOREDOM: </a:t>
            </a:r>
          </a:p>
          <a:p>
            <a:pPr algn="ctr"/>
            <a:endParaRPr lang="en-US" sz="1000" b="1" u="sng" dirty="0">
              <a:solidFill>
                <a:schemeClr val="accent1">
                  <a:lumMod val="75000"/>
                </a:schemeClr>
              </a:solidFill>
            </a:endParaRPr>
          </a:p>
          <a:p>
            <a:pPr algn="ctr"/>
            <a:r>
              <a:rPr lang="en-US" sz="4000" b="1" u="sng" dirty="0">
                <a:solidFill>
                  <a:schemeClr val="accent1">
                    <a:lumMod val="75000"/>
                  </a:schemeClr>
                </a:solidFill>
              </a:rPr>
              <a:t> </a:t>
            </a:r>
            <a:r>
              <a:rPr lang="en-US" sz="4000" b="1" dirty="0">
                <a:solidFill>
                  <a:schemeClr val="accent1">
                    <a:lumMod val="50000"/>
                  </a:schemeClr>
                </a:solidFill>
              </a:rPr>
              <a:t>“THE GREATEST CONTRIBUTOR TO AGITATION!”</a:t>
            </a:r>
          </a:p>
        </p:txBody>
      </p:sp>
      <p:sp>
        <p:nvSpPr>
          <p:cNvPr id="3" name="TextBox 2"/>
          <p:cNvSpPr txBox="1"/>
          <p:nvPr/>
        </p:nvSpPr>
        <p:spPr>
          <a:xfrm>
            <a:off x="457200" y="3352800"/>
            <a:ext cx="8534400" cy="2554545"/>
          </a:xfrm>
          <a:prstGeom prst="rect">
            <a:avLst/>
          </a:prstGeom>
          <a:noFill/>
        </p:spPr>
        <p:txBody>
          <a:bodyPr wrap="square" rtlCol="0">
            <a:spAutoFit/>
          </a:bodyPr>
          <a:lstStyle/>
          <a:p>
            <a:r>
              <a:rPr lang="en-US" sz="4000" b="1" dirty="0">
                <a:solidFill>
                  <a:schemeClr val="accent1">
                    <a:lumMod val="50000"/>
                  </a:schemeClr>
                </a:solidFill>
              </a:rPr>
              <a:t>“IF AN ACTIVITY WOULD BORE OR UPSET YOU, THEN IT WILL MOST LIKELY BORE OR UPSET A PERSON WITH DEMENTIA” </a:t>
            </a:r>
          </a:p>
        </p:txBody>
      </p:sp>
      <p:sp>
        <p:nvSpPr>
          <p:cNvPr id="4" name="Slide Number Placeholder 3"/>
          <p:cNvSpPr>
            <a:spLocks noGrp="1"/>
          </p:cNvSpPr>
          <p:nvPr>
            <p:ph type="sldNum" sz="quarter" idx="12"/>
          </p:nvPr>
        </p:nvSpPr>
        <p:spPr/>
        <p:txBody>
          <a:bodyPr/>
          <a:lstStyle/>
          <a:p>
            <a:fld id="{DC40C83D-E769-49CD-A97B-6CE4F4D31969}" type="slidenum">
              <a:rPr lang="en-US" smtClean="0"/>
              <a:pPr/>
              <a:t>26</a:t>
            </a:fld>
            <a:endParaRPr lang="en-US"/>
          </a:p>
        </p:txBody>
      </p:sp>
    </p:spTree>
    <p:extLst>
      <p:ext uri="{BB962C8B-B14F-4D97-AF65-F5344CB8AC3E}">
        <p14:creationId xmlns:p14="http://schemas.microsoft.com/office/powerpoint/2010/main" val="315565087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u="sng" dirty="0"/>
              <a:t>NEGATIVE BEHAVIORIAL PRESENTATION</a:t>
            </a:r>
          </a:p>
        </p:txBody>
      </p:sp>
      <p:sp>
        <p:nvSpPr>
          <p:cNvPr id="3" name="Content Placeholder 2"/>
          <p:cNvSpPr>
            <a:spLocks noGrp="1"/>
          </p:cNvSpPr>
          <p:nvPr>
            <p:ph idx="1"/>
          </p:nvPr>
        </p:nvSpPr>
        <p:spPr>
          <a:xfrm>
            <a:off x="228600" y="2895600"/>
            <a:ext cx="8534400" cy="4495800"/>
          </a:xfrm>
        </p:spPr>
        <p:txBody>
          <a:bodyPr/>
          <a:lstStyle/>
          <a:p>
            <a:pPr marL="0" indent="0" algn="ctr">
              <a:buNone/>
            </a:pPr>
            <a:r>
              <a:rPr lang="en-US" sz="4000" b="1" dirty="0">
                <a:solidFill>
                  <a:schemeClr val="accent1">
                    <a:lumMod val="50000"/>
                  </a:schemeClr>
                </a:solidFill>
              </a:rPr>
              <a:t>ALWAYS ASK YOURSELF “WHY?”</a:t>
            </a:r>
          </a:p>
          <a:p>
            <a:pPr marL="0" indent="0">
              <a:buNone/>
            </a:pPr>
            <a:endParaRPr lang="en-US" dirty="0">
              <a:solidFill>
                <a:schemeClr val="accent1">
                  <a:lumMod val="50000"/>
                </a:schemeClr>
              </a:solidFill>
            </a:endParaRPr>
          </a:p>
          <a:p>
            <a:pPr marL="0" indent="0" algn="ctr">
              <a:buNone/>
            </a:pPr>
            <a:r>
              <a:rPr lang="en-US" sz="3600" b="1" dirty="0">
                <a:solidFill>
                  <a:schemeClr val="accent1">
                    <a:lumMod val="50000"/>
                  </a:schemeClr>
                </a:solidFill>
              </a:rPr>
              <a:t>AND THE ANSWER </a:t>
            </a:r>
            <a:r>
              <a:rPr lang="en-US" sz="3600" b="1" u="sng" dirty="0">
                <a:solidFill>
                  <a:schemeClr val="accent1">
                    <a:lumMod val="50000"/>
                  </a:schemeClr>
                </a:solidFill>
              </a:rPr>
              <a:t>CANNOT</a:t>
            </a:r>
            <a:r>
              <a:rPr lang="en-US" sz="3600" b="1" dirty="0">
                <a:solidFill>
                  <a:schemeClr val="accent1">
                    <a:lumMod val="50000"/>
                  </a:schemeClr>
                </a:solidFill>
              </a:rPr>
              <a:t> BE BECAUSE THE PERSON HAS DEMENTIA!</a:t>
            </a:r>
          </a:p>
        </p:txBody>
      </p:sp>
      <p:sp>
        <p:nvSpPr>
          <p:cNvPr id="4" name="Slide Number Placeholder 3"/>
          <p:cNvSpPr>
            <a:spLocks noGrp="1"/>
          </p:cNvSpPr>
          <p:nvPr>
            <p:ph type="sldNum" sz="quarter" idx="12"/>
          </p:nvPr>
        </p:nvSpPr>
        <p:spPr/>
        <p:txBody>
          <a:bodyPr/>
          <a:lstStyle/>
          <a:p>
            <a:fld id="{C63D52EE-2EC2-4889-BE6E-7EB8E38B3EEC}" type="slidenum">
              <a:rPr lang="en-US" smtClean="0"/>
              <a:pPr/>
              <a:t>27</a:t>
            </a:fld>
            <a:endParaRPr lang="en-US"/>
          </a:p>
        </p:txBody>
      </p:sp>
    </p:spTree>
    <p:extLst>
      <p:ext uri="{BB962C8B-B14F-4D97-AF65-F5344CB8AC3E}">
        <p14:creationId xmlns:p14="http://schemas.microsoft.com/office/powerpoint/2010/main" val="111393266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381000"/>
            <a:ext cx="8458200" cy="954107"/>
          </a:xfrm>
          <a:prstGeom prst="rect">
            <a:avLst/>
          </a:prstGeom>
          <a:noFill/>
        </p:spPr>
        <p:txBody>
          <a:bodyPr wrap="square" rtlCol="0">
            <a:spAutoFit/>
          </a:bodyPr>
          <a:lstStyle/>
          <a:p>
            <a:pPr algn="ctr"/>
            <a:r>
              <a:rPr lang="en-US" sz="2800" b="1" u="sng" dirty="0">
                <a:solidFill>
                  <a:schemeClr val="accent1">
                    <a:lumMod val="75000"/>
                  </a:schemeClr>
                </a:solidFill>
              </a:rPr>
              <a:t>ALTERNATIVES TO </a:t>
            </a:r>
          </a:p>
          <a:p>
            <a:pPr algn="ctr"/>
            <a:r>
              <a:rPr lang="en-US" sz="2800" b="1" u="sng" dirty="0">
                <a:solidFill>
                  <a:schemeClr val="accent1">
                    <a:lumMod val="75000"/>
                  </a:schemeClr>
                </a:solidFill>
              </a:rPr>
              <a:t>CHEMICAL &amp; PHYSICAL RESTRAINTS</a:t>
            </a:r>
          </a:p>
        </p:txBody>
      </p:sp>
      <p:sp>
        <p:nvSpPr>
          <p:cNvPr id="3" name="TextBox 2"/>
          <p:cNvSpPr txBox="1"/>
          <p:nvPr/>
        </p:nvSpPr>
        <p:spPr>
          <a:xfrm>
            <a:off x="342900" y="1512744"/>
            <a:ext cx="8686800" cy="4893647"/>
          </a:xfrm>
          <a:prstGeom prst="rect">
            <a:avLst/>
          </a:prstGeom>
          <a:noFill/>
        </p:spPr>
        <p:txBody>
          <a:bodyPr wrap="square" rtlCol="0">
            <a:spAutoFit/>
          </a:bodyPr>
          <a:lstStyle/>
          <a:p>
            <a:pPr marL="342900" indent="-342900">
              <a:buFont typeface="Wingdings" panose="05000000000000000000" pitchFamily="2" charset="2"/>
              <a:buChar char="ü"/>
            </a:pPr>
            <a:r>
              <a:rPr lang="en-US" sz="2600" b="1" u="sng" dirty="0">
                <a:solidFill>
                  <a:schemeClr val="accent1">
                    <a:lumMod val="75000"/>
                  </a:schemeClr>
                </a:solidFill>
              </a:rPr>
              <a:t>Engagement therapy </a:t>
            </a:r>
          </a:p>
          <a:p>
            <a:r>
              <a:rPr lang="en-US" sz="2600" b="1" dirty="0">
                <a:solidFill>
                  <a:schemeClr val="accent1">
                    <a:lumMod val="50000"/>
                  </a:schemeClr>
                </a:solidFill>
              </a:rPr>
              <a:t>	 ∙ Encourages purpose &amp; productiveness</a:t>
            </a:r>
          </a:p>
          <a:p>
            <a:r>
              <a:rPr lang="en-US" sz="2600" b="1" dirty="0">
                <a:solidFill>
                  <a:schemeClr val="accent1">
                    <a:lumMod val="50000"/>
                  </a:schemeClr>
                </a:solidFill>
              </a:rPr>
              <a:t>	 ∙ Adds meaning &amp; fulfillment to live</a:t>
            </a:r>
          </a:p>
          <a:p>
            <a:pPr marL="342900" indent="-342900">
              <a:buFont typeface="Wingdings" panose="05000000000000000000" pitchFamily="2" charset="2"/>
              <a:buChar char="ü"/>
            </a:pPr>
            <a:r>
              <a:rPr lang="en-US" sz="2600" b="1" u="sng" dirty="0">
                <a:solidFill>
                  <a:schemeClr val="accent1">
                    <a:lumMod val="75000"/>
                  </a:schemeClr>
                </a:solidFill>
              </a:rPr>
              <a:t>Spaced Retrieval techniques</a:t>
            </a:r>
          </a:p>
          <a:p>
            <a:r>
              <a:rPr lang="en-US" sz="2600" b="1" dirty="0">
                <a:solidFill>
                  <a:schemeClr val="accent1">
                    <a:lumMod val="50000"/>
                  </a:schemeClr>
                </a:solidFill>
              </a:rPr>
              <a:t>	 ∙ Help person respond to command cues </a:t>
            </a:r>
          </a:p>
          <a:p>
            <a:r>
              <a:rPr lang="en-US" sz="2600" b="1" dirty="0">
                <a:solidFill>
                  <a:schemeClr val="accent1">
                    <a:lumMod val="50000"/>
                  </a:schemeClr>
                </a:solidFill>
              </a:rPr>
              <a:t>	 ∙ Contribute to higher level of personal success</a:t>
            </a:r>
          </a:p>
          <a:p>
            <a:pPr marL="342900" indent="-342900">
              <a:buFont typeface="Wingdings" panose="05000000000000000000" pitchFamily="2" charset="2"/>
              <a:buChar char="ü"/>
            </a:pPr>
            <a:r>
              <a:rPr lang="en-US" sz="2600" b="1" u="sng" dirty="0">
                <a:solidFill>
                  <a:schemeClr val="accent1">
                    <a:lumMod val="75000"/>
                  </a:schemeClr>
                </a:solidFill>
              </a:rPr>
              <a:t>Montessori Method</a:t>
            </a:r>
          </a:p>
          <a:p>
            <a:r>
              <a:rPr lang="en-US" sz="2600" b="1" dirty="0">
                <a:solidFill>
                  <a:schemeClr val="accent1">
                    <a:lumMod val="50000"/>
                  </a:schemeClr>
                </a:solidFill>
              </a:rPr>
              <a:t>	 ∙ Enables successful engagement in larger community</a:t>
            </a:r>
          </a:p>
          <a:p>
            <a:pPr marL="342900" indent="-342900">
              <a:buFont typeface="Wingdings" panose="05000000000000000000" pitchFamily="2" charset="2"/>
              <a:buChar char="ü"/>
            </a:pPr>
            <a:r>
              <a:rPr lang="en-US" sz="2600" b="1" u="sng" dirty="0">
                <a:solidFill>
                  <a:schemeClr val="accent1">
                    <a:lumMod val="75000"/>
                  </a:schemeClr>
                </a:solidFill>
              </a:rPr>
              <a:t>Habilitation </a:t>
            </a:r>
          </a:p>
          <a:p>
            <a:r>
              <a:rPr lang="en-US" sz="2600" b="1" dirty="0">
                <a:solidFill>
                  <a:schemeClr val="accent1">
                    <a:lumMod val="50000"/>
                  </a:schemeClr>
                </a:solidFill>
              </a:rPr>
              <a:t>	 ∙ Focus on their reality by personal interaction on their terms</a:t>
            </a:r>
          </a:p>
          <a:p>
            <a:r>
              <a:rPr lang="en-US" sz="2600" b="1" dirty="0">
                <a:solidFill>
                  <a:schemeClr val="accent1">
                    <a:lumMod val="50000"/>
                  </a:schemeClr>
                </a:solidFill>
              </a:rPr>
              <a:t>	 ∙ Allows connecting emotionally</a:t>
            </a:r>
          </a:p>
        </p:txBody>
      </p:sp>
      <p:sp>
        <p:nvSpPr>
          <p:cNvPr id="4" name="Slide Number Placeholder 3"/>
          <p:cNvSpPr>
            <a:spLocks noGrp="1"/>
          </p:cNvSpPr>
          <p:nvPr>
            <p:ph type="sldNum" sz="quarter" idx="12"/>
          </p:nvPr>
        </p:nvSpPr>
        <p:spPr/>
        <p:txBody>
          <a:bodyPr/>
          <a:lstStyle/>
          <a:p>
            <a:fld id="{DC40C83D-E769-49CD-A97B-6CE4F4D31969}" type="slidenum">
              <a:rPr lang="en-US" smtClean="0"/>
              <a:pPr/>
              <a:t>28</a:t>
            </a:fld>
            <a:endParaRPr lang="en-US"/>
          </a:p>
        </p:txBody>
      </p:sp>
    </p:spTree>
    <p:extLst>
      <p:ext uri="{BB962C8B-B14F-4D97-AF65-F5344CB8AC3E}">
        <p14:creationId xmlns:p14="http://schemas.microsoft.com/office/powerpoint/2010/main" val="17052525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4" name="Rectangle 6"/>
          <p:cNvSpPr>
            <a:spLocks noGrp="1" noChangeArrowheads="1"/>
          </p:cNvSpPr>
          <p:nvPr>
            <p:ph type="title"/>
          </p:nvPr>
        </p:nvSpPr>
        <p:spPr>
          <a:xfrm>
            <a:off x="870171" y="304800"/>
            <a:ext cx="7406640" cy="1356360"/>
          </a:xfrm>
        </p:spPr>
        <p:txBody>
          <a:bodyPr/>
          <a:lstStyle/>
          <a:p>
            <a:r>
              <a:rPr lang="en-US" sz="3900" b="1" u="sng" dirty="0"/>
              <a:t>ALTERNATIVES CON’T:</a:t>
            </a:r>
          </a:p>
        </p:txBody>
      </p:sp>
      <p:sp>
        <p:nvSpPr>
          <p:cNvPr id="3" name="Slide Number Placeholder 2"/>
          <p:cNvSpPr>
            <a:spLocks noGrp="1"/>
          </p:cNvSpPr>
          <p:nvPr>
            <p:ph type="sldNum" sz="quarter" idx="12"/>
          </p:nvPr>
        </p:nvSpPr>
        <p:spPr/>
        <p:txBody>
          <a:bodyPr/>
          <a:lstStyle/>
          <a:p>
            <a:fld id="{C63D52EE-2EC2-4889-BE6E-7EB8E38B3EEC}" type="slidenum">
              <a:rPr lang="en-US" smtClean="0"/>
              <a:pPr/>
              <a:t>29</a:t>
            </a:fld>
            <a:endParaRPr lang="en-US"/>
          </a:p>
        </p:txBody>
      </p:sp>
      <p:sp>
        <p:nvSpPr>
          <p:cNvPr id="2" name="TextBox 1"/>
          <p:cNvSpPr txBox="1"/>
          <p:nvPr/>
        </p:nvSpPr>
        <p:spPr>
          <a:xfrm>
            <a:off x="304800" y="1447800"/>
            <a:ext cx="8839200" cy="5509200"/>
          </a:xfrm>
          <a:prstGeom prst="rect">
            <a:avLst/>
          </a:prstGeom>
          <a:noFill/>
        </p:spPr>
        <p:txBody>
          <a:bodyPr wrap="square" rtlCol="0">
            <a:spAutoFit/>
          </a:bodyPr>
          <a:lstStyle/>
          <a:p>
            <a:pPr marL="457200" indent="-457200">
              <a:buFont typeface="Wingdings" panose="05000000000000000000" pitchFamily="2" charset="2"/>
              <a:buChar char="ü"/>
            </a:pPr>
            <a:r>
              <a:rPr lang="en-US" sz="3200" b="1" dirty="0">
                <a:solidFill>
                  <a:schemeClr val="accent1">
                    <a:lumMod val="50000"/>
                  </a:schemeClr>
                </a:solidFill>
              </a:rPr>
              <a:t>Say “NO” to behavior-calming drugs</a:t>
            </a:r>
          </a:p>
          <a:p>
            <a:r>
              <a:rPr lang="en-US" sz="3200" b="1" dirty="0">
                <a:solidFill>
                  <a:schemeClr val="accent1">
                    <a:lumMod val="50000"/>
                  </a:schemeClr>
                </a:solidFill>
              </a:rPr>
              <a:t>	 ∙ fewer risks, often better outcomes </a:t>
            </a:r>
          </a:p>
          <a:p>
            <a:pPr marL="457200" indent="-457200">
              <a:buFont typeface="Wingdings" panose="05000000000000000000" pitchFamily="2" charset="2"/>
              <a:buChar char="ü"/>
            </a:pPr>
            <a:r>
              <a:rPr lang="en-US" sz="3200" b="1" dirty="0">
                <a:solidFill>
                  <a:schemeClr val="accent1">
                    <a:lumMod val="50000"/>
                  </a:schemeClr>
                </a:solidFill>
              </a:rPr>
              <a:t>Alter environment (less noise, change lighting)</a:t>
            </a:r>
          </a:p>
          <a:p>
            <a:pPr marL="457200" indent="-457200">
              <a:buFont typeface="Wingdings" panose="05000000000000000000" pitchFamily="2" charset="2"/>
              <a:buChar char="ü"/>
            </a:pPr>
            <a:r>
              <a:rPr lang="en-US" sz="3200" b="1" dirty="0">
                <a:solidFill>
                  <a:schemeClr val="accent1">
                    <a:lumMod val="50000"/>
                  </a:schemeClr>
                </a:solidFill>
              </a:rPr>
              <a:t>Focus on training staff/family caregivers</a:t>
            </a:r>
          </a:p>
          <a:p>
            <a:pPr marL="457200" indent="-457200">
              <a:buFont typeface="Wingdings" panose="05000000000000000000" pitchFamily="2" charset="2"/>
              <a:buChar char="ü"/>
            </a:pPr>
            <a:r>
              <a:rPr lang="en-US" sz="3200" b="1" dirty="0">
                <a:solidFill>
                  <a:schemeClr val="accent1">
                    <a:lumMod val="50000"/>
                  </a:schemeClr>
                </a:solidFill>
              </a:rPr>
              <a:t>Create meaningful activities</a:t>
            </a:r>
          </a:p>
          <a:p>
            <a:pPr marL="457200" indent="-457200">
              <a:buFont typeface="Wingdings" panose="05000000000000000000" pitchFamily="2" charset="2"/>
              <a:buChar char="ü"/>
            </a:pPr>
            <a:r>
              <a:rPr lang="en-US" sz="3200" b="1" dirty="0">
                <a:solidFill>
                  <a:schemeClr val="accent1">
                    <a:lumMod val="50000"/>
                  </a:schemeClr>
                </a:solidFill>
              </a:rPr>
              <a:t>Simplify tasks, establish structured routines</a:t>
            </a:r>
          </a:p>
          <a:p>
            <a:pPr marL="457200" indent="-457200">
              <a:buFont typeface="Wingdings" panose="05000000000000000000" pitchFamily="2" charset="2"/>
              <a:buChar char="ü"/>
            </a:pPr>
            <a:r>
              <a:rPr lang="en-US" sz="3200" b="1" dirty="0">
                <a:solidFill>
                  <a:schemeClr val="accent1">
                    <a:lumMod val="50000"/>
                  </a:schemeClr>
                </a:solidFill>
              </a:rPr>
              <a:t>Assess for “hidden” medical issues </a:t>
            </a:r>
          </a:p>
          <a:p>
            <a:r>
              <a:rPr lang="en-US" sz="3200" b="1" dirty="0">
                <a:solidFill>
                  <a:schemeClr val="accent1">
                    <a:lumMod val="50000"/>
                  </a:schemeClr>
                </a:solidFill>
              </a:rPr>
              <a:t>    (urinary tract infections, dehydration, physical pain)</a:t>
            </a:r>
          </a:p>
          <a:p>
            <a:endParaRPr lang="en-US" sz="3200" dirty="0"/>
          </a:p>
          <a:p>
            <a:r>
              <a:rPr lang="en-US" sz="3200" dirty="0"/>
              <a:t>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00A727B3-A9CF-42A6-B4B0-DA02BA6EF950}"/>
              </a:ext>
            </a:extLst>
          </p:cNvPr>
          <p:cNvSpPr>
            <a:spLocks noGrp="1"/>
          </p:cNvSpPr>
          <p:nvPr>
            <p:ph type="sldNum" sz="quarter" idx="12"/>
          </p:nvPr>
        </p:nvSpPr>
        <p:spPr/>
        <p:txBody>
          <a:bodyPr/>
          <a:lstStyle/>
          <a:p>
            <a:fld id="{DC40C83D-E769-49CD-A97B-6CE4F4D31969}" type="slidenum">
              <a:rPr lang="en-US" smtClean="0"/>
              <a:pPr/>
              <a:t>3</a:t>
            </a:fld>
            <a:endParaRPr lang="en-US"/>
          </a:p>
        </p:txBody>
      </p:sp>
      <p:sp>
        <p:nvSpPr>
          <p:cNvPr id="3" name="Rectangle 2">
            <a:extLst>
              <a:ext uri="{FF2B5EF4-FFF2-40B4-BE49-F238E27FC236}">
                <a16:creationId xmlns:a16="http://schemas.microsoft.com/office/drawing/2014/main" id="{7E512784-9129-43C4-B0E7-7CD945B31902}"/>
              </a:ext>
            </a:extLst>
          </p:cNvPr>
          <p:cNvSpPr/>
          <p:nvPr/>
        </p:nvSpPr>
        <p:spPr>
          <a:xfrm>
            <a:off x="381000" y="1143000"/>
            <a:ext cx="8382000" cy="4708981"/>
          </a:xfrm>
          <a:prstGeom prst="rect">
            <a:avLst/>
          </a:prstGeom>
        </p:spPr>
        <p:txBody>
          <a:bodyPr wrap="square">
            <a:spAutoFit/>
          </a:bodyPr>
          <a:lstStyle/>
          <a:p>
            <a:pPr algn="ctr">
              <a:buNone/>
            </a:pPr>
            <a:r>
              <a:rPr lang="en-US" sz="3600" b="1" u="sng" dirty="0">
                <a:solidFill>
                  <a:schemeClr val="accent1">
                    <a:lumMod val="75000"/>
                  </a:schemeClr>
                </a:solidFill>
              </a:rPr>
              <a:t>BEHAVIOR</a:t>
            </a:r>
            <a:r>
              <a:rPr lang="en-US" sz="3600" b="1" dirty="0">
                <a:solidFill>
                  <a:schemeClr val="accent1">
                    <a:lumMod val="75000"/>
                  </a:schemeClr>
                </a:solidFill>
              </a:rPr>
              <a:t> is directly related to ALZHEIMER’S DISEASE---</a:t>
            </a:r>
          </a:p>
          <a:p>
            <a:pPr algn="ctr">
              <a:buNone/>
            </a:pPr>
            <a:endParaRPr lang="en-US" sz="3600" b="1" dirty="0">
              <a:solidFill>
                <a:schemeClr val="accent1">
                  <a:lumMod val="75000"/>
                </a:schemeClr>
              </a:solidFill>
            </a:endParaRPr>
          </a:p>
          <a:p>
            <a:pPr algn="ctr">
              <a:buNone/>
            </a:pPr>
            <a:r>
              <a:rPr lang="en-US" sz="4800" b="1" dirty="0">
                <a:solidFill>
                  <a:schemeClr val="accent1">
                    <a:lumMod val="75000"/>
                  </a:schemeClr>
                </a:solidFill>
              </a:rPr>
              <a:t>It is the disease!</a:t>
            </a:r>
          </a:p>
          <a:p>
            <a:pPr algn="ctr">
              <a:buNone/>
            </a:pPr>
            <a:endParaRPr lang="en-US" sz="3600" b="1" dirty="0">
              <a:solidFill>
                <a:schemeClr val="accent1">
                  <a:lumMod val="75000"/>
                </a:schemeClr>
              </a:solidFill>
            </a:endParaRPr>
          </a:p>
          <a:p>
            <a:pPr algn="ctr">
              <a:buNone/>
            </a:pPr>
            <a:r>
              <a:rPr lang="en-US" sz="3600" b="1" dirty="0">
                <a:solidFill>
                  <a:schemeClr val="accent1">
                    <a:lumMod val="75000"/>
                  </a:schemeClr>
                </a:solidFill>
              </a:rPr>
              <a:t>It is expected when dementia is present</a:t>
            </a:r>
          </a:p>
          <a:p>
            <a:pPr algn="ctr">
              <a:buNone/>
            </a:pPr>
            <a:endParaRPr lang="en-US" sz="3600" b="1" dirty="0">
              <a:solidFill>
                <a:schemeClr val="accent1">
                  <a:lumMod val="75000"/>
                </a:schemeClr>
              </a:solidFill>
            </a:endParaRPr>
          </a:p>
          <a:p>
            <a:pPr algn="ctr">
              <a:buNone/>
            </a:pPr>
            <a:r>
              <a:rPr lang="en-US" sz="3600" b="1" dirty="0">
                <a:solidFill>
                  <a:schemeClr val="accent1">
                    <a:lumMod val="75000"/>
                  </a:schemeClr>
                </a:solidFill>
              </a:rPr>
              <a:t>It is a method of communication</a:t>
            </a:r>
          </a:p>
        </p:txBody>
      </p:sp>
    </p:spTree>
    <p:extLst>
      <p:ext uri="{BB962C8B-B14F-4D97-AF65-F5344CB8AC3E}">
        <p14:creationId xmlns:p14="http://schemas.microsoft.com/office/powerpoint/2010/main" val="345074765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70171" y="167640"/>
            <a:ext cx="7406640" cy="1356360"/>
          </a:xfrm>
        </p:spPr>
        <p:txBody>
          <a:bodyPr/>
          <a:lstStyle/>
          <a:p>
            <a:r>
              <a:rPr lang="en-US" sz="4000" b="1" u="sng" dirty="0"/>
              <a:t>BEHAVIOR MODIFICATION</a:t>
            </a:r>
          </a:p>
        </p:txBody>
      </p:sp>
      <p:sp>
        <p:nvSpPr>
          <p:cNvPr id="4" name="Slide Number Placeholder 3"/>
          <p:cNvSpPr>
            <a:spLocks noGrp="1"/>
          </p:cNvSpPr>
          <p:nvPr>
            <p:ph type="sldNum" sz="quarter" idx="12"/>
          </p:nvPr>
        </p:nvSpPr>
        <p:spPr/>
        <p:txBody>
          <a:bodyPr/>
          <a:lstStyle/>
          <a:p>
            <a:fld id="{BE19C0DE-C078-4586-94EC-518557DE64A2}" type="slidenum">
              <a:rPr lang="en-US" smtClean="0"/>
              <a:pPr/>
              <a:t>30</a:t>
            </a:fld>
            <a:endParaRPr lang="en-US" dirty="0"/>
          </a:p>
        </p:txBody>
      </p:sp>
      <p:sp>
        <p:nvSpPr>
          <p:cNvPr id="3" name="Subtitle 2"/>
          <p:cNvSpPr>
            <a:spLocks noGrp="1"/>
          </p:cNvSpPr>
          <p:nvPr>
            <p:ph type="subTitle" idx="4294967295"/>
          </p:nvPr>
        </p:nvSpPr>
        <p:spPr>
          <a:xfrm>
            <a:off x="481361" y="1448242"/>
            <a:ext cx="8686800" cy="5181600"/>
          </a:xfrm>
        </p:spPr>
        <p:txBody>
          <a:bodyPr>
            <a:normAutofit lnSpcReduction="10000"/>
          </a:bodyPr>
          <a:lstStyle/>
          <a:p>
            <a:pPr algn="l"/>
            <a:r>
              <a:rPr lang="en-US" sz="2400" b="1" u="sng" dirty="0"/>
              <a:t>HOW TO </a:t>
            </a:r>
            <a:r>
              <a:rPr lang="en-US" sz="2400" b="1" dirty="0"/>
              <a:t>achieve success:</a:t>
            </a:r>
          </a:p>
          <a:p>
            <a:pPr marL="342900" indent="-342900" algn="l">
              <a:lnSpc>
                <a:spcPct val="100000"/>
              </a:lnSpc>
              <a:buFont typeface="Wingdings" panose="05000000000000000000" pitchFamily="2" charset="2"/>
              <a:buChar char="ü"/>
            </a:pPr>
            <a:r>
              <a:rPr lang="en-US" sz="2400" b="1" dirty="0"/>
              <a:t>Approach from front &amp; at eye level</a:t>
            </a:r>
          </a:p>
          <a:p>
            <a:pPr marL="342900" indent="-342900" algn="l">
              <a:lnSpc>
                <a:spcPct val="100000"/>
              </a:lnSpc>
              <a:buFont typeface="Wingdings" panose="05000000000000000000" pitchFamily="2" charset="2"/>
              <a:buChar char="ü"/>
            </a:pPr>
            <a:r>
              <a:rPr lang="en-US" sz="2400" b="1" dirty="0"/>
              <a:t>Establish eye contact &amp; wear a smile</a:t>
            </a:r>
          </a:p>
          <a:p>
            <a:pPr marL="342900" indent="-342900" algn="l">
              <a:lnSpc>
                <a:spcPct val="100000"/>
              </a:lnSpc>
              <a:buFont typeface="Wingdings" panose="05000000000000000000" pitchFamily="2" charset="2"/>
              <a:buChar char="ü"/>
            </a:pPr>
            <a:r>
              <a:rPr lang="en-US" sz="2400" b="1" dirty="0"/>
              <a:t>Speak with pleasant, moderate voice (adjust for hearing and/or sight impairments)</a:t>
            </a:r>
          </a:p>
          <a:p>
            <a:pPr marL="342900" indent="-342900" algn="l">
              <a:lnSpc>
                <a:spcPct val="100000"/>
              </a:lnSpc>
              <a:buFont typeface="Wingdings" panose="05000000000000000000" pitchFamily="2" charset="2"/>
              <a:buChar char="ü"/>
            </a:pPr>
            <a:r>
              <a:rPr lang="en-US" sz="2400" b="1" dirty="0"/>
              <a:t>Eliminate exterior noise (television, computer, machinery)</a:t>
            </a:r>
          </a:p>
          <a:p>
            <a:pPr marL="342900" indent="-342900" algn="l">
              <a:lnSpc>
                <a:spcPct val="100000"/>
              </a:lnSpc>
              <a:buFont typeface="Wingdings" panose="05000000000000000000" pitchFamily="2" charset="2"/>
              <a:buChar char="ü"/>
            </a:pPr>
            <a:r>
              <a:rPr lang="en-US" sz="2400" b="1" dirty="0"/>
              <a:t>Simplify environment, eliminate clutter</a:t>
            </a:r>
          </a:p>
          <a:p>
            <a:pPr marL="342900" indent="-342900" algn="l">
              <a:lnSpc>
                <a:spcPct val="100000"/>
              </a:lnSpc>
              <a:buFont typeface="Wingdings" panose="05000000000000000000" pitchFamily="2" charset="2"/>
              <a:buChar char="ü"/>
            </a:pPr>
            <a:r>
              <a:rPr lang="en-US" sz="2400" b="1" dirty="0"/>
              <a:t>Help them make choices, enable as much independence as possible</a:t>
            </a:r>
          </a:p>
          <a:p>
            <a:pPr marL="342900" indent="-342900" algn="l">
              <a:lnSpc>
                <a:spcPct val="100000"/>
              </a:lnSpc>
              <a:buFont typeface="Wingdings" panose="05000000000000000000" pitchFamily="2" charset="2"/>
              <a:buChar char="ü"/>
            </a:pPr>
            <a:r>
              <a:rPr lang="en-US" sz="2400" b="1" dirty="0"/>
              <a:t>Divert/redirect to regain control</a:t>
            </a:r>
          </a:p>
          <a:p>
            <a:pPr marL="342900" indent="-342900" algn="l">
              <a:lnSpc>
                <a:spcPct val="100000"/>
              </a:lnSpc>
              <a:buFont typeface="Wingdings" panose="05000000000000000000" pitchFamily="2" charset="2"/>
              <a:buChar char="ü"/>
            </a:pPr>
            <a:r>
              <a:rPr lang="en-US" sz="2400" b="1" dirty="0"/>
              <a:t>Give them something to hold in their hands</a:t>
            </a:r>
          </a:p>
          <a:p>
            <a:pPr marL="342900" indent="-342900" algn="l">
              <a:buFont typeface="Wingdings" panose="05000000000000000000" pitchFamily="2" charset="2"/>
              <a:buChar char="ü"/>
            </a:pPr>
            <a:r>
              <a:rPr lang="en-US" sz="2400" b="1" dirty="0"/>
              <a:t>Consider cultural differences, language barriers</a:t>
            </a:r>
          </a:p>
          <a:p>
            <a:pPr algn="l"/>
            <a:endParaRPr lang="en-US" sz="2400" b="1" dirty="0"/>
          </a:p>
          <a:p>
            <a:pPr algn="l"/>
            <a:endParaRPr lang="en-US" sz="2400" b="1" dirty="0"/>
          </a:p>
        </p:txBody>
      </p:sp>
    </p:spTree>
    <p:extLst>
      <p:ext uri="{BB962C8B-B14F-4D97-AF65-F5344CB8AC3E}">
        <p14:creationId xmlns:p14="http://schemas.microsoft.com/office/powerpoint/2010/main" val="339560126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685800"/>
            <a:ext cx="8382000" cy="5386090"/>
          </a:xfrm>
          <a:prstGeom prst="rect">
            <a:avLst/>
          </a:prstGeom>
          <a:noFill/>
        </p:spPr>
        <p:txBody>
          <a:bodyPr wrap="square" rtlCol="0">
            <a:spAutoFit/>
          </a:bodyPr>
          <a:lstStyle/>
          <a:p>
            <a:r>
              <a:rPr lang="en-US" sz="4400" b="1" dirty="0">
                <a:solidFill>
                  <a:schemeClr val="accent1">
                    <a:lumMod val="75000"/>
                  </a:schemeClr>
                </a:solidFill>
              </a:rPr>
              <a:t>CONSIDER PERSON’S NEED:</a:t>
            </a:r>
          </a:p>
          <a:p>
            <a:pPr algn="ctr"/>
            <a:r>
              <a:rPr lang="en-US" sz="2400" b="1" dirty="0">
                <a:solidFill>
                  <a:schemeClr val="accent1">
                    <a:lumMod val="50000"/>
                  </a:schemeClr>
                </a:solidFill>
              </a:rPr>
              <a:t>IS IT:</a:t>
            </a:r>
          </a:p>
          <a:p>
            <a:pPr algn="ctr"/>
            <a:r>
              <a:rPr lang="en-US" sz="3600" b="1" dirty="0">
                <a:solidFill>
                  <a:schemeClr val="accent1">
                    <a:lumMod val="50000"/>
                  </a:schemeClr>
                </a:solidFill>
              </a:rPr>
              <a:t>ATTENTION </a:t>
            </a:r>
          </a:p>
          <a:p>
            <a:pPr algn="ctr"/>
            <a:endParaRPr lang="en-US" sz="1200" b="1" dirty="0">
              <a:solidFill>
                <a:schemeClr val="accent1">
                  <a:lumMod val="50000"/>
                </a:schemeClr>
              </a:solidFill>
            </a:endParaRPr>
          </a:p>
          <a:p>
            <a:pPr algn="ctr"/>
            <a:r>
              <a:rPr lang="en-US" sz="3600" b="1" dirty="0">
                <a:solidFill>
                  <a:schemeClr val="accent1">
                    <a:lumMod val="50000"/>
                  </a:schemeClr>
                </a:solidFill>
              </a:rPr>
              <a:t>REASSURANCE</a:t>
            </a:r>
          </a:p>
          <a:p>
            <a:pPr algn="ctr"/>
            <a:endParaRPr lang="en-US" sz="1200" b="1" dirty="0">
              <a:solidFill>
                <a:schemeClr val="accent1">
                  <a:lumMod val="50000"/>
                </a:schemeClr>
              </a:solidFill>
            </a:endParaRPr>
          </a:p>
          <a:p>
            <a:pPr algn="ctr"/>
            <a:r>
              <a:rPr lang="en-US" sz="3600" b="1" dirty="0">
                <a:solidFill>
                  <a:schemeClr val="accent1">
                    <a:lumMod val="50000"/>
                  </a:schemeClr>
                </a:solidFill>
              </a:rPr>
              <a:t>SECURITY</a:t>
            </a:r>
            <a:endParaRPr lang="en-US" sz="1200" b="1" dirty="0">
              <a:solidFill>
                <a:schemeClr val="accent1">
                  <a:lumMod val="50000"/>
                </a:schemeClr>
              </a:solidFill>
            </a:endParaRPr>
          </a:p>
          <a:p>
            <a:pPr algn="ctr"/>
            <a:endParaRPr lang="en-US" sz="1200" b="1" dirty="0">
              <a:solidFill>
                <a:schemeClr val="accent1">
                  <a:lumMod val="50000"/>
                </a:schemeClr>
              </a:solidFill>
            </a:endParaRPr>
          </a:p>
          <a:p>
            <a:pPr algn="ctr"/>
            <a:r>
              <a:rPr lang="en-US" sz="3600" b="1" dirty="0">
                <a:solidFill>
                  <a:schemeClr val="accent1">
                    <a:lumMod val="50000"/>
                  </a:schemeClr>
                </a:solidFill>
              </a:rPr>
              <a:t>SAFETY</a:t>
            </a:r>
          </a:p>
          <a:p>
            <a:pPr algn="ctr"/>
            <a:endParaRPr lang="en-US" sz="1200" b="1" dirty="0">
              <a:solidFill>
                <a:schemeClr val="accent1">
                  <a:lumMod val="50000"/>
                </a:schemeClr>
              </a:solidFill>
            </a:endParaRPr>
          </a:p>
          <a:p>
            <a:pPr algn="ctr"/>
            <a:r>
              <a:rPr lang="en-US" sz="3600" b="1" dirty="0">
                <a:solidFill>
                  <a:schemeClr val="accent1">
                    <a:lumMod val="50000"/>
                  </a:schemeClr>
                </a:solidFill>
              </a:rPr>
              <a:t>UNDERSTANDING</a:t>
            </a:r>
          </a:p>
          <a:p>
            <a:pPr algn="ctr"/>
            <a:endParaRPr lang="en-US" sz="1200" b="1" dirty="0">
              <a:solidFill>
                <a:schemeClr val="accent1">
                  <a:lumMod val="50000"/>
                </a:schemeClr>
              </a:solidFill>
            </a:endParaRPr>
          </a:p>
          <a:p>
            <a:pPr algn="ctr"/>
            <a:r>
              <a:rPr lang="en-US" sz="3600" b="1" dirty="0">
                <a:solidFill>
                  <a:schemeClr val="accent1">
                    <a:lumMod val="50000"/>
                  </a:schemeClr>
                </a:solidFill>
              </a:rPr>
              <a:t>COMFORT</a:t>
            </a:r>
          </a:p>
        </p:txBody>
      </p:sp>
      <p:sp>
        <p:nvSpPr>
          <p:cNvPr id="3" name="Slide Number Placeholder 2"/>
          <p:cNvSpPr>
            <a:spLocks noGrp="1"/>
          </p:cNvSpPr>
          <p:nvPr>
            <p:ph type="sldNum" sz="quarter" idx="12"/>
          </p:nvPr>
        </p:nvSpPr>
        <p:spPr/>
        <p:txBody>
          <a:bodyPr/>
          <a:lstStyle/>
          <a:p>
            <a:fld id="{DC40C83D-E769-49CD-A97B-6CE4F4D31969}" type="slidenum">
              <a:rPr lang="en-US" smtClean="0"/>
              <a:pPr/>
              <a:t>31</a:t>
            </a:fld>
            <a:endParaRPr lang="en-US"/>
          </a:p>
        </p:txBody>
      </p:sp>
    </p:spTree>
    <p:extLst>
      <p:ext uri="{BB962C8B-B14F-4D97-AF65-F5344CB8AC3E}">
        <p14:creationId xmlns:p14="http://schemas.microsoft.com/office/powerpoint/2010/main" val="336012621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423762"/>
            <a:ext cx="8077200" cy="6019800"/>
          </a:xfrm>
        </p:spPr>
        <p:txBody>
          <a:bodyPr/>
          <a:lstStyle/>
          <a:p>
            <a:pPr algn="ctr"/>
            <a:r>
              <a:rPr lang="en-US" sz="6000" b="1" dirty="0"/>
              <a:t>    </a:t>
            </a:r>
            <a:r>
              <a:rPr lang="en-US" sz="6000" b="1" u="sng" dirty="0"/>
              <a:t>SUNDOWNING</a:t>
            </a:r>
            <a:br>
              <a:rPr lang="en-US" sz="6000" b="1" dirty="0"/>
            </a:br>
            <a:br>
              <a:rPr lang="en-US" sz="3200" b="1" dirty="0"/>
            </a:br>
            <a:r>
              <a:rPr lang="en-US" sz="3200" b="1" dirty="0"/>
              <a:t>        </a:t>
            </a:r>
            <a:r>
              <a:rPr lang="en-US" sz="3600" b="1" dirty="0">
                <a:solidFill>
                  <a:schemeClr val="accent1">
                    <a:lumMod val="50000"/>
                  </a:schemeClr>
                </a:solidFill>
              </a:rPr>
              <a:t>AGITATION</a:t>
            </a:r>
            <a:br>
              <a:rPr lang="en-US" sz="3600" b="1" dirty="0">
                <a:solidFill>
                  <a:schemeClr val="accent1">
                    <a:lumMod val="50000"/>
                  </a:schemeClr>
                </a:solidFill>
              </a:rPr>
            </a:br>
            <a:r>
              <a:rPr lang="en-US" sz="3600" b="1" dirty="0">
                <a:solidFill>
                  <a:schemeClr val="accent1">
                    <a:lumMod val="50000"/>
                  </a:schemeClr>
                </a:solidFill>
              </a:rPr>
              <a:t>   ANXIETY</a:t>
            </a:r>
            <a:br>
              <a:rPr lang="en-US" sz="3600" b="1" dirty="0">
                <a:solidFill>
                  <a:schemeClr val="accent1">
                    <a:lumMod val="50000"/>
                  </a:schemeClr>
                </a:solidFill>
              </a:rPr>
            </a:br>
            <a:r>
              <a:rPr lang="en-US" sz="3600" b="1" dirty="0">
                <a:solidFill>
                  <a:schemeClr val="accent1">
                    <a:lumMod val="50000"/>
                  </a:schemeClr>
                </a:solidFill>
              </a:rPr>
              <a:t>PACING</a:t>
            </a:r>
            <a:br>
              <a:rPr lang="en-US" sz="3600" b="1" dirty="0">
                <a:solidFill>
                  <a:schemeClr val="accent1">
                    <a:lumMod val="50000"/>
                  </a:schemeClr>
                </a:solidFill>
              </a:rPr>
            </a:br>
            <a:r>
              <a:rPr lang="en-US" sz="3600" b="1" dirty="0">
                <a:solidFill>
                  <a:schemeClr val="accent1">
                    <a:lumMod val="50000"/>
                  </a:schemeClr>
                </a:solidFill>
              </a:rPr>
              <a:t>           WANDERING</a:t>
            </a:r>
            <a:br>
              <a:rPr lang="en-US" sz="3600" b="1" dirty="0">
                <a:solidFill>
                  <a:schemeClr val="accent1">
                    <a:lumMod val="50000"/>
                  </a:schemeClr>
                </a:solidFill>
              </a:rPr>
            </a:br>
            <a:r>
              <a:rPr lang="en-US" sz="3600" b="1" dirty="0">
                <a:solidFill>
                  <a:schemeClr val="accent1">
                    <a:lumMod val="50000"/>
                  </a:schemeClr>
                </a:solidFill>
              </a:rPr>
              <a:t>	  MUTTERING</a:t>
            </a:r>
            <a:br>
              <a:rPr lang="en-US" sz="3600" b="1" dirty="0">
                <a:solidFill>
                  <a:schemeClr val="accent1">
                    <a:lumMod val="50000"/>
                  </a:schemeClr>
                </a:solidFill>
              </a:rPr>
            </a:br>
            <a:br>
              <a:rPr lang="en-US" sz="3600" b="1" dirty="0"/>
            </a:br>
            <a:r>
              <a:rPr lang="en-US" sz="3200" b="1" dirty="0"/>
              <a:t>POSSIBLE EXPECTED BEHAVIORS LATE AFTERNOON OR EARLY EVENING</a:t>
            </a:r>
            <a:br>
              <a:rPr lang="en-US" sz="3200" b="1" dirty="0"/>
            </a:br>
            <a:endParaRPr lang="en-US" sz="3200" dirty="0"/>
          </a:p>
        </p:txBody>
      </p:sp>
      <p:sp>
        <p:nvSpPr>
          <p:cNvPr id="3" name="Slide Number Placeholder 2"/>
          <p:cNvSpPr>
            <a:spLocks noGrp="1"/>
          </p:cNvSpPr>
          <p:nvPr>
            <p:ph type="sldNum" sz="quarter" idx="12"/>
          </p:nvPr>
        </p:nvSpPr>
        <p:spPr/>
        <p:txBody>
          <a:bodyPr/>
          <a:lstStyle/>
          <a:p>
            <a:fld id="{AF88DAC2-F742-47E7-BDFB-501D2002B435}" type="slidenum">
              <a:rPr lang="en-US" smtClean="0"/>
              <a:pPr/>
              <a:t>32</a:t>
            </a:fld>
            <a:endParaRPr lang="en-US"/>
          </a:p>
        </p:txBody>
      </p:sp>
    </p:spTree>
    <p:extLst>
      <p:ext uri="{BB962C8B-B14F-4D97-AF65-F5344CB8AC3E}">
        <p14:creationId xmlns:p14="http://schemas.microsoft.com/office/powerpoint/2010/main" val="91213642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457200"/>
            <a:ext cx="8991600" cy="6172200"/>
          </a:xfrm>
        </p:spPr>
        <p:txBody>
          <a:bodyPr/>
          <a:lstStyle/>
          <a:p>
            <a:r>
              <a:rPr lang="en-US" b="1" dirty="0"/>
              <a:t>POSSIBLE REASONS:</a:t>
            </a:r>
            <a:br>
              <a:rPr lang="en-US" b="1" dirty="0"/>
            </a:br>
            <a:br>
              <a:rPr lang="en-US" b="1" dirty="0"/>
            </a:br>
            <a:r>
              <a:rPr lang="en-US" b="1" dirty="0"/>
              <a:t>•</a:t>
            </a:r>
            <a:r>
              <a:rPr lang="en-US" sz="3600" b="1" dirty="0">
                <a:solidFill>
                  <a:schemeClr val="accent1">
                    <a:lumMod val="50000"/>
                  </a:schemeClr>
                </a:solidFill>
              </a:rPr>
              <a:t>OVERTIRED</a:t>
            </a:r>
            <a:br>
              <a:rPr lang="en-US" sz="3600" b="1" dirty="0">
                <a:solidFill>
                  <a:schemeClr val="accent1">
                    <a:lumMod val="50000"/>
                  </a:schemeClr>
                </a:solidFill>
              </a:rPr>
            </a:br>
            <a:r>
              <a:rPr lang="en-US" sz="3600" b="1" dirty="0">
                <a:solidFill>
                  <a:schemeClr val="accent1">
                    <a:lumMod val="50000"/>
                  </a:schemeClr>
                </a:solidFill>
              </a:rPr>
              <a:t>• NATURAL LIGHT </a:t>
            </a:r>
            <a:br>
              <a:rPr lang="en-US" sz="3600" b="1" dirty="0">
                <a:solidFill>
                  <a:schemeClr val="accent1">
                    <a:lumMod val="50000"/>
                  </a:schemeClr>
                </a:solidFill>
              </a:rPr>
            </a:br>
            <a:r>
              <a:rPr lang="en-US" sz="3600" b="1" dirty="0">
                <a:solidFill>
                  <a:schemeClr val="accent1">
                    <a:lumMod val="50000"/>
                  </a:schemeClr>
                </a:solidFill>
              </a:rPr>
              <a:t>• CHANGE IN ENVIRONMENT</a:t>
            </a:r>
            <a:br>
              <a:rPr lang="en-US" sz="3600" b="1" dirty="0">
                <a:solidFill>
                  <a:schemeClr val="accent1">
                    <a:lumMod val="50000"/>
                  </a:schemeClr>
                </a:solidFill>
              </a:rPr>
            </a:br>
            <a:r>
              <a:rPr lang="en-US" sz="3600" b="1" dirty="0">
                <a:solidFill>
                  <a:schemeClr val="accent1">
                    <a:lumMod val="50000"/>
                  </a:schemeClr>
                </a:solidFill>
              </a:rPr>
              <a:t>• CIRCADIAN CLOCK DAMAGE</a:t>
            </a:r>
            <a:br>
              <a:rPr lang="en-US" sz="3600" b="1" dirty="0">
                <a:solidFill>
                  <a:schemeClr val="accent1">
                    <a:lumMod val="50000"/>
                  </a:schemeClr>
                </a:solidFill>
              </a:rPr>
            </a:br>
            <a:r>
              <a:rPr lang="en-US" sz="3600" b="1" dirty="0">
                <a:solidFill>
                  <a:schemeClr val="accent1">
                    <a:lumMod val="50000"/>
                  </a:schemeClr>
                </a:solidFill>
              </a:rPr>
              <a:t>• CHEMICAL IMBALANCE </a:t>
            </a:r>
            <a:br>
              <a:rPr lang="en-US" sz="3600" b="1" dirty="0">
                <a:solidFill>
                  <a:schemeClr val="accent1">
                    <a:lumMod val="50000"/>
                  </a:schemeClr>
                </a:solidFill>
              </a:rPr>
            </a:br>
            <a:r>
              <a:rPr lang="en-US" sz="3600" b="1" dirty="0">
                <a:solidFill>
                  <a:schemeClr val="accent1">
                    <a:lumMod val="50000"/>
                  </a:schemeClr>
                </a:solidFill>
              </a:rPr>
              <a:t>• DISRUPTIONS IN BIOLOGICAL RHYTHMS</a:t>
            </a:r>
            <a:br>
              <a:rPr lang="en-US" sz="3600" b="1" dirty="0">
                <a:solidFill>
                  <a:schemeClr val="accent1">
                    <a:lumMod val="50000"/>
                  </a:schemeClr>
                </a:solidFill>
              </a:rPr>
            </a:br>
            <a:endParaRPr lang="en-US" sz="3600" dirty="0">
              <a:solidFill>
                <a:schemeClr val="accent1">
                  <a:lumMod val="50000"/>
                </a:schemeClr>
              </a:solidFill>
            </a:endParaRPr>
          </a:p>
        </p:txBody>
      </p:sp>
      <p:sp>
        <p:nvSpPr>
          <p:cNvPr id="3" name="Slide Number Placeholder 2"/>
          <p:cNvSpPr>
            <a:spLocks noGrp="1"/>
          </p:cNvSpPr>
          <p:nvPr>
            <p:ph type="sldNum" sz="quarter" idx="12"/>
          </p:nvPr>
        </p:nvSpPr>
        <p:spPr/>
        <p:txBody>
          <a:bodyPr/>
          <a:lstStyle/>
          <a:p>
            <a:fld id="{AF88DAC2-F742-47E7-BDFB-501D2002B435}" type="slidenum">
              <a:rPr lang="en-US" smtClean="0"/>
              <a:pPr/>
              <a:t>33</a:t>
            </a:fld>
            <a:endParaRPr lang="en-US"/>
          </a:p>
        </p:txBody>
      </p:sp>
    </p:spTree>
    <p:extLst>
      <p:ext uri="{BB962C8B-B14F-4D97-AF65-F5344CB8AC3E}">
        <p14:creationId xmlns:p14="http://schemas.microsoft.com/office/powerpoint/2010/main" val="362542203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4126" y="0"/>
            <a:ext cx="8077200" cy="914400"/>
          </a:xfrm>
        </p:spPr>
        <p:txBody>
          <a:bodyPr/>
          <a:lstStyle/>
          <a:p>
            <a:r>
              <a:rPr lang="en-US" b="1" dirty="0"/>
              <a:t>POSSIBLE SOLUTIONS:</a:t>
            </a:r>
          </a:p>
        </p:txBody>
      </p:sp>
      <p:sp>
        <p:nvSpPr>
          <p:cNvPr id="4" name="Slide Number Placeholder 3"/>
          <p:cNvSpPr>
            <a:spLocks noGrp="1"/>
          </p:cNvSpPr>
          <p:nvPr>
            <p:ph type="sldNum" sz="quarter" idx="12"/>
          </p:nvPr>
        </p:nvSpPr>
        <p:spPr/>
        <p:txBody>
          <a:bodyPr/>
          <a:lstStyle/>
          <a:p>
            <a:fld id="{AF88DAC2-F742-47E7-BDFB-501D2002B435}" type="slidenum">
              <a:rPr lang="en-US" smtClean="0"/>
              <a:pPr/>
              <a:t>34</a:t>
            </a:fld>
            <a:endParaRPr lang="en-US"/>
          </a:p>
        </p:txBody>
      </p:sp>
      <p:sp>
        <p:nvSpPr>
          <p:cNvPr id="3" name="Rectangle 2"/>
          <p:cNvSpPr/>
          <p:nvPr/>
        </p:nvSpPr>
        <p:spPr>
          <a:xfrm>
            <a:off x="6926" y="914400"/>
            <a:ext cx="9594274" cy="5386090"/>
          </a:xfrm>
          <a:prstGeom prst="rect">
            <a:avLst/>
          </a:prstGeom>
        </p:spPr>
        <p:txBody>
          <a:bodyPr wrap="square">
            <a:spAutoFit/>
          </a:bodyPr>
          <a:lstStyle/>
          <a:p>
            <a:pPr lvl="1"/>
            <a:r>
              <a:rPr lang="en-US" sz="3600" b="1" dirty="0">
                <a:solidFill>
                  <a:schemeClr val="accent1">
                    <a:lumMod val="50000"/>
                  </a:schemeClr>
                </a:solidFill>
              </a:rPr>
              <a:t>• CLOSE BLINDS AND DRAPES</a:t>
            </a:r>
          </a:p>
          <a:p>
            <a:pPr lvl="1"/>
            <a:r>
              <a:rPr lang="en-US" sz="3600" b="1" dirty="0">
                <a:solidFill>
                  <a:schemeClr val="accent1">
                    <a:lumMod val="50000"/>
                  </a:schemeClr>
                </a:solidFill>
              </a:rPr>
              <a:t>• ELIMINATE SHADOWS IN ROOM</a:t>
            </a:r>
          </a:p>
          <a:p>
            <a:pPr lvl="1"/>
            <a:r>
              <a:rPr lang="en-US" sz="3600" b="1" dirty="0">
                <a:solidFill>
                  <a:schemeClr val="accent1">
                    <a:lumMod val="50000"/>
                  </a:schemeClr>
                </a:solidFill>
              </a:rPr>
              <a:t>• ENGAGE IN FAVORITE ACTIVITY</a:t>
            </a:r>
          </a:p>
          <a:p>
            <a:pPr lvl="1"/>
            <a:r>
              <a:rPr lang="en-US" sz="3600" b="1" dirty="0">
                <a:solidFill>
                  <a:schemeClr val="accent1">
                    <a:lumMod val="50000"/>
                  </a:schemeClr>
                </a:solidFill>
              </a:rPr>
              <a:t>• ENCOURAGE RESTING IN RECLINER</a:t>
            </a:r>
          </a:p>
          <a:p>
            <a:pPr lvl="1"/>
            <a:r>
              <a:rPr lang="en-US" sz="3600" b="1" dirty="0">
                <a:solidFill>
                  <a:schemeClr val="accent1">
                    <a:lumMod val="50000"/>
                  </a:schemeClr>
                </a:solidFill>
              </a:rPr>
              <a:t>• PLAY RELAXING, SOFT MUSIC</a:t>
            </a:r>
          </a:p>
          <a:p>
            <a:pPr lvl="1"/>
            <a:r>
              <a:rPr lang="en-US" sz="3600" b="1" dirty="0">
                <a:solidFill>
                  <a:schemeClr val="accent1">
                    <a:lumMod val="50000"/>
                  </a:schemeClr>
                </a:solidFill>
              </a:rPr>
              <a:t>• MAKE AREA SAFE IF UNABLE TO </a:t>
            </a:r>
          </a:p>
          <a:p>
            <a:pPr lvl="1"/>
            <a:r>
              <a:rPr lang="en-US" sz="3600" b="1" dirty="0">
                <a:solidFill>
                  <a:schemeClr val="accent1">
                    <a:lumMod val="50000"/>
                  </a:schemeClr>
                </a:solidFill>
              </a:rPr>
              <a:t>   ALTER BEHAVIOR</a:t>
            </a:r>
          </a:p>
          <a:p>
            <a:pPr lvl="1"/>
            <a:endParaRPr lang="en-US" sz="3600" b="1" dirty="0">
              <a:solidFill>
                <a:schemeClr val="accent1">
                  <a:lumMod val="50000"/>
                </a:schemeClr>
              </a:solidFill>
            </a:endParaRPr>
          </a:p>
          <a:p>
            <a:pPr lvl="1">
              <a:buNone/>
            </a:pPr>
            <a:r>
              <a:rPr lang="en-US" sz="2800" b="1" i="1" dirty="0">
                <a:solidFill>
                  <a:schemeClr val="accent1">
                    <a:lumMod val="50000"/>
                  </a:schemeClr>
                </a:solidFill>
              </a:rPr>
              <a:t>(IF ACTING OUT IS EXTREME AND MAY BE HARMFUL, DISCUSS POSSIBLE MEDICATIONS WITH DOCTOR)</a:t>
            </a:r>
          </a:p>
        </p:txBody>
      </p:sp>
    </p:spTree>
    <p:extLst>
      <p:ext uri="{BB962C8B-B14F-4D97-AF65-F5344CB8AC3E}">
        <p14:creationId xmlns:p14="http://schemas.microsoft.com/office/powerpoint/2010/main" val="388511793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464" y="874931"/>
            <a:ext cx="8839200" cy="5847755"/>
          </a:xfrm>
          <a:prstGeom prst="rect">
            <a:avLst/>
          </a:prstGeom>
          <a:noFill/>
        </p:spPr>
        <p:txBody>
          <a:bodyPr wrap="square" rtlCol="0">
            <a:spAutoFit/>
          </a:bodyPr>
          <a:lstStyle/>
          <a:p>
            <a:pPr marL="914400" lvl="1" indent="-457200">
              <a:buFont typeface="Wingdings" panose="05000000000000000000" pitchFamily="2" charset="2"/>
              <a:buChar char="v"/>
            </a:pPr>
            <a:r>
              <a:rPr lang="en-US" sz="3200" b="1" dirty="0">
                <a:solidFill>
                  <a:schemeClr val="accent1">
                    <a:lumMod val="50000"/>
                  </a:schemeClr>
                </a:solidFill>
              </a:rPr>
              <a:t>MAINTAIN DAILY STRUTURE, ROUTINE</a:t>
            </a:r>
          </a:p>
          <a:p>
            <a:pPr marL="914400" lvl="1" indent="-457200">
              <a:buFont typeface="Wingdings" panose="05000000000000000000" pitchFamily="2" charset="2"/>
              <a:buChar char="v"/>
            </a:pPr>
            <a:r>
              <a:rPr lang="en-US" sz="3200" b="1" dirty="0">
                <a:solidFill>
                  <a:schemeClr val="accent1">
                    <a:lumMod val="50000"/>
                  </a:schemeClr>
                </a:solidFill>
              </a:rPr>
              <a:t>KEEP ACTIVITIES WITHIN ABILITY</a:t>
            </a:r>
          </a:p>
          <a:p>
            <a:pPr marL="914400" lvl="1" indent="-457200">
              <a:buFont typeface="Wingdings" panose="05000000000000000000" pitchFamily="2" charset="2"/>
              <a:buChar char="v"/>
            </a:pPr>
            <a:r>
              <a:rPr lang="en-US" sz="3200" b="1" dirty="0">
                <a:solidFill>
                  <a:schemeClr val="accent1">
                    <a:lumMod val="50000"/>
                  </a:schemeClr>
                </a:solidFill>
              </a:rPr>
              <a:t>TURN ON INSIDE LIGHTS, CLOSE CURTAINS</a:t>
            </a:r>
          </a:p>
          <a:p>
            <a:pPr marL="914400" lvl="1" indent="-457200">
              <a:buFont typeface="Wingdings" panose="05000000000000000000" pitchFamily="2" charset="2"/>
              <a:buChar char="v"/>
            </a:pPr>
            <a:r>
              <a:rPr lang="en-US" sz="3200" b="1" dirty="0">
                <a:solidFill>
                  <a:schemeClr val="accent1">
                    <a:lumMod val="50000"/>
                  </a:schemeClr>
                </a:solidFill>
              </a:rPr>
              <a:t>INCREASE DAYTIME ACITIVITY, LIMIT NAPPING</a:t>
            </a:r>
          </a:p>
          <a:p>
            <a:pPr marL="914400" lvl="1" indent="-457200">
              <a:buFont typeface="Wingdings" panose="05000000000000000000" pitchFamily="2" charset="2"/>
              <a:buChar char="v"/>
            </a:pPr>
            <a:r>
              <a:rPr lang="en-US" sz="3200" b="1" dirty="0">
                <a:solidFill>
                  <a:schemeClr val="accent1">
                    <a:lumMod val="50000"/>
                  </a:schemeClr>
                </a:solidFill>
              </a:rPr>
              <a:t>LIMIT SUGAR, CAFFEINE, “JUNK” FOOD</a:t>
            </a:r>
          </a:p>
          <a:p>
            <a:pPr marL="914400" lvl="1" indent="-457200">
              <a:buFont typeface="Wingdings" panose="05000000000000000000" pitchFamily="2" charset="2"/>
              <a:buChar char="v"/>
            </a:pPr>
            <a:r>
              <a:rPr lang="en-US" sz="3200" b="1" dirty="0">
                <a:solidFill>
                  <a:schemeClr val="accent1">
                    <a:lumMod val="50000"/>
                  </a:schemeClr>
                </a:solidFill>
              </a:rPr>
              <a:t>KEEP EVENING ACTIVITIES MORE PASSIVE</a:t>
            </a:r>
          </a:p>
          <a:p>
            <a:pPr marL="914400" lvl="1" indent="-457200">
              <a:buFont typeface="Wingdings" panose="05000000000000000000" pitchFamily="2" charset="2"/>
              <a:buChar char="v"/>
            </a:pPr>
            <a:r>
              <a:rPr lang="en-US" sz="3200" b="1" dirty="0">
                <a:solidFill>
                  <a:schemeClr val="accent1">
                    <a:lumMod val="50000"/>
                  </a:schemeClr>
                </a:solidFill>
              </a:rPr>
              <a:t>LIGHT HALLWAYS &amp; BATHROOMS</a:t>
            </a:r>
          </a:p>
          <a:p>
            <a:pPr marL="914400" lvl="1" indent="-457200">
              <a:buFont typeface="Wingdings" panose="05000000000000000000" pitchFamily="2" charset="2"/>
              <a:buChar char="v"/>
            </a:pPr>
            <a:r>
              <a:rPr lang="en-US" sz="3200" b="1" dirty="0">
                <a:solidFill>
                  <a:schemeClr val="accent1">
                    <a:lumMod val="50000"/>
                  </a:schemeClr>
                </a:solidFill>
              </a:rPr>
              <a:t>CONSIDER MEDICATIONS CAREFULLY</a:t>
            </a:r>
          </a:p>
          <a:p>
            <a:br>
              <a:rPr lang="en-US" dirty="0"/>
            </a:br>
            <a:endParaRPr lang="en-US" dirty="0"/>
          </a:p>
          <a:p>
            <a:endParaRPr lang="en-US" dirty="0"/>
          </a:p>
        </p:txBody>
      </p:sp>
      <p:sp>
        <p:nvSpPr>
          <p:cNvPr id="3" name="TextBox 2"/>
          <p:cNvSpPr txBox="1"/>
          <p:nvPr/>
        </p:nvSpPr>
        <p:spPr>
          <a:xfrm>
            <a:off x="152400" y="228600"/>
            <a:ext cx="8839200" cy="646331"/>
          </a:xfrm>
          <a:prstGeom prst="rect">
            <a:avLst/>
          </a:prstGeom>
          <a:noFill/>
        </p:spPr>
        <p:txBody>
          <a:bodyPr wrap="square" rtlCol="0">
            <a:spAutoFit/>
          </a:bodyPr>
          <a:lstStyle/>
          <a:p>
            <a:r>
              <a:rPr lang="en-US" sz="3600" b="1" dirty="0">
                <a:solidFill>
                  <a:schemeClr val="accent1">
                    <a:lumMod val="75000"/>
                  </a:schemeClr>
                </a:solidFill>
              </a:rPr>
              <a:t>MINIMIZE SUNDOWNER’S SYNDROME:</a:t>
            </a:r>
          </a:p>
        </p:txBody>
      </p:sp>
      <p:sp>
        <p:nvSpPr>
          <p:cNvPr id="4" name="Slide Number Placeholder 3"/>
          <p:cNvSpPr>
            <a:spLocks noGrp="1"/>
          </p:cNvSpPr>
          <p:nvPr>
            <p:ph type="sldNum" sz="quarter" idx="12"/>
          </p:nvPr>
        </p:nvSpPr>
        <p:spPr/>
        <p:txBody>
          <a:bodyPr/>
          <a:lstStyle/>
          <a:p>
            <a:fld id="{DC40C83D-E769-49CD-A97B-6CE4F4D31969}" type="slidenum">
              <a:rPr lang="en-US" smtClean="0"/>
              <a:pPr/>
              <a:t>35</a:t>
            </a:fld>
            <a:endParaRPr lang="en-US"/>
          </a:p>
        </p:txBody>
      </p:sp>
    </p:spTree>
    <p:extLst>
      <p:ext uri="{BB962C8B-B14F-4D97-AF65-F5344CB8AC3E}">
        <p14:creationId xmlns:p14="http://schemas.microsoft.com/office/powerpoint/2010/main" val="357167316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609600"/>
            <a:ext cx="8534400" cy="1356360"/>
          </a:xfrm>
        </p:spPr>
        <p:txBody>
          <a:bodyPr>
            <a:normAutofit/>
          </a:bodyPr>
          <a:lstStyle/>
          <a:p>
            <a:r>
              <a:rPr lang="en-US" b="1" dirty="0"/>
              <a:t>CONSIDER SENSORY IMPAIRMENTS:</a:t>
            </a:r>
          </a:p>
        </p:txBody>
      </p:sp>
      <p:sp>
        <p:nvSpPr>
          <p:cNvPr id="4" name="Slide Number Placeholder 3"/>
          <p:cNvSpPr>
            <a:spLocks noGrp="1"/>
          </p:cNvSpPr>
          <p:nvPr>
            <p:ph type="sldNum" sz="quarter" idx="12"/>
          </p:nvPr>
        </p:nvSpPr>
        <p:spPr/>
        <p:txBody>
          <a:bodyPr/>
          <a:lstStyle/>
          <a:p>
            <a:fld id="{BE19C0DE-C078-4586-94EC-518557DE64A2}" type="slidenum">
              <a:rPr lang="en-US" smtClean="0"/>
              <a:pPr/>
              <a:t>36</a:t>
            </a:fld>
            <a:endParaRPr lang="en-US" dirty="0"/>
          </a:p>
        </p:txBody>
      </p:sp>
      <p:sp>
        <p:nvSpPr>
          <p:cNvPr id="3" name="Subtitle 2"/>
          <p:cNvSpPr>
            <a:spLocks noGrp="1"/>
          </p:cNvSpPr>
          <p:nvPr>
            <p:ph type="subTitle" idx="4294967295"/>
          </p:nvPr>
        </p:nvSpPr>
        <p:spPr>
          <a:xfrm>
            <a:off x="0" y="2286000"/>
            <a:ext cx="8991600" cy="3810000"/>
          </a:xfrm>
        </p:spPr>
        <p:txBody>
          <a:bodyPr/>
          <a:lstStyle/>
          <a:p>
            <a:endParaRPr lang="en-US" sz="1600" b="1" dirty="0"/>
          </a:p>
          <a:p>
            <a:pPr lvl="1"/>
            <a:r>
              <a:rPr lang="en-US" sz="3600" b="1" dirty="0">
                <a:solidFill>
                  <a:schemeClr val="accent1">
                    <a:lumMod val="50000"/>
                  </a:schemeClr>
                </a:solidFill>
              </a:rPr>
              <a:t>CAN’T DIFFERENTIATE NIGHT &amp; DAY</a:t>
            </a:r>
          </a:p>
          <a:p>
            <a:pPr lvl="1"/>
            <a:r>
              <a:rPr lang="en-US" sz="3600" b="1" dirty="0">
                <a:solidFill>
                  <a:schemeClr val="accent1">
                    <a:lumMod val="50000"/>
                  </a:schemeClr>
                </a:solidFill>
              </a:rPr>
              <a:t>DON’T RECOGNIZE LIGHT &amp; DARK</a:t>
            </a:r>
          </a:p>
          <a:p>
            <a:pPr lvl="1"/>
            <a:r>
              <a:rPr lang="en-US" sz="3600" b="1" dirty="0">
                <a:solidFill>
                  <a:schemeClr val="accent1">
                    <a:lumMod val="50000"/>
                  </a:schemeClr>
                </a:solidFill>
              </a:rPr>
              <a:t>SPACE &amp; TIME ARE NOT RELEVANT</a:t>
            </a:r>
          </a:p>
          <a:p>
            <a:pPr lvl="1"/>
            <a:r>
              <a:rPr lang="en-US" sz="3600" b="1" dirty="0">
                <a:solidFill>
                  <a:schemeClr val="accent1">
                    <a:lumMod val="50000"/>
                  </a:schemeClr>
                </a:solidFill>
              </a:rPr>
              <a:t>ALL PERCEPTIONS ARE DEFICIENT &amp; IMPAIRED </a:t>
            </a:r>
          </a:p>
          <a:p>
            <a:endParaRPr lang="en-US" dirty="0"/>
          </a:p>
        </p:txBody>
      </p:sp>
    </p:spTree>
    <p:extLst>
      <p:ext uri="{BB962C8B-B14F-4D97-AF65-F5344CB8AC3E}">
        <p14:creationId xmlns:p14="http://schemas.microsoft.com/office/powerpoint/2010/main" val="103078488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457200"/>
            <a:ext cx="9067800" cy="5863144"/>
          </a:xfrm>
          <a:prstGeom prst="rect">
            <a:avLst/>
          </a:prstGeom>
          <a:noFill/>
        </p:spPr>
        <p:txBody>
          <a:bodyPr wrap="square" rtlCol="0">
            <a:spAutoFit/>
          </a:bodyPr>
          <a:lstStyle/>
          <a:p>
            <a:pPr lvl="0" algn="ctr"/>
            <a:r>
              <a:rPr lang="en-US" sz="3600" b="1" u="sng" dirty="0">
                <a:solidFill>
                  <a:schemeClr val="accent1">
                    <a:lumMod val="75000"/>
                  </a:schemeClr>
                </a:solidFill>
              </a:rPr>
              <a:t>AS A LAST RESORT</a:t>
            </a:r>
            <a:r>
              <a:rPr lang="en-US" sz="3600" dirty="0">
                <a:solidFill>
                  <a:schemeClr val="accent1">
                    <a:lumMod val="75000"/>
                  </a:schemeClr>
                </a:solidFill>
              </a:rPr>
              <a:t>: </a:t>
            </a:r>
          </a:p>
          <a:p>
            <a:pPr lvl="0"/>
            <a:endParaRPr lang="en-US" sz="900" dirty="0"/>
          </a:p>
          <a:p>
            <a:pPr lvl="0"/>
            <a:endParaRPr lang="en-US" sz="900" dirty="0"/>
          </a:p>
          <a:p>
            <a:pPr lvl="0"/>
            <a:endParaRPr lang="en-US" sz="900" dirty="0"/>
          </a:p>
          <a:p>
            <a:pPr lvl="0"/>
            <a:r>
              <a:rPr lang="en-US" sz="2400" b="1" dirty="0">
                <a:solidFill>
                  <a:schemeClr val="accent1">
                    <a:lumMod val="50000"/>
                  </a:schemeClr>
                </a:solidFill>
              </a:rPr>
              <a:t>Discuss medications with doctor </a:t>
            </a:r>
          </a:p>
          <a:p>
            <a:pPr lvl="0"/>
            <a:r>
              <a:rPr lang="en-US" sz="2000" b="1" dirty="0">
                <a:solidFill>
                  <a:schemeClr val="accent1">
                    <a:lumMod val="50000"/>
                  </a:schemeClr>
                </a:solidFill>
              </a:rPr>
              <a:t>(Be aware that while a medication may solve one problem,</a:t>
            </a:r>
          </a:p>
          <a:p>
            <a:pPr lvl="0"/>
            <a:r>
              <a:rPr lang="en-US" sz="2000" b="1" dirty="0">
                <a:solidFill>
                  <a:schemeClr val="accent1">
                    <a:lumMod val="50000"/>
                  </a:schemeClr>
                </a:solidFill>
              </a:rPr>
              <a:t> it can create another!)</a:t>
            </a:r>
          </a:p>
          <a:p>
            <a:pPr lvl="0"/>
            <a:endParaRPr lang="en-US" sz="1000" b="1" dirty="0">
              <a:solidFill>
                <a:schemeClr val="accent1">
                  <a:lumMod val="50000"/>
                </a:schemeClr>
              </a:solidFill>
            </a:endParaRPr>
          </a:p>
          <a:p>
            <a:pPr lvl="0"/>
            <a:r>
              <a:rPr lang="en-US" sz="2400" b="1" u="sng" dirty="0">
                <a:solidFill>
                  <a:schemeClr val="accent1">
                    <a:lumMod val="50000"/>
                  </a:schemeClr>
                </a:solidFill>
              </a:rPr>
              <a:t>Caregiver’s sleep is essential </a:t>
            </a:r>
            <a:r>
              <a:rPr lang="en-US" sz="2400" b="1" dirty="0">
                <a:solidFill>
                  <a:schemeClr val="accent1">
                    <a:lumMod val="50000"/>
                  </a:schemeClr>
                </a:solidFill>
              </a:rPr>
              <a:t>to cope with the daily care demands </a:t>
            </a:r>
          </a:p>
          <a:p>
            <a:pPr lvl="0"/>
            <a:r>
              <a:rPr lang="en-US" sz="2400" b="1" dirty="0">
                <a:solidFill>
                  <a:schemeClr val="accent1">
                    <a:lumMod val="50000"/>
                  </a:schemeClr>
                </a:solidFill>
              </a:rPr>
              <a:t>	      </a:t>
            </a:r>
            <a:r>
              <a:rPr lang="en-US" sz="2200" b="1" dirty="0">
                <a:solidFill>
                  <a:schemeClr val="accent1">
                    <a:lumMod val="50000"/>
                  </a:schemeClr>
                </a:solidFill>
              </a:rPr>
              <a:t>Nap when </a:t>
            </a:r>
            <a:r>
              <a:rPr lang="en-US" sz="2200" b="1" dirty="0" err="1">
                <a:solidFill>
                  <a:schemeClr val="accent1">
                    <a:lumMod val="50000"/>
                  </a:schemeClr>
                </a:solidFill>
              </a:rPr>
              <a:t>carereceiver</a:t>
            </a:r>
            <a:r>
              <a:rPr lang="en-US" sz="2200" b="1" dirty="0">
                <a:solidFill>
                  <a:schemeClr val="accent1">
                    <a:lumMod val="50000"/>
                  </a:schemeClr>
                </a:solidFill>
              </a:rPr>
              <a:t> naps </a:t>
            </a:r>
          </a:p>
          <a:p>
            <a:pPr lvl="0"/>
            <a:r>
              <a:rPr lang="en-US" sz="2200" b="1" dirty="0">
                <a:solidFill>
                  <a:schemeClr val="accent1">
                    <a:lumMod val="50000"/>
                  </a:schemeClr>
                </a:solidFill>
              </a:rPr>
              <a:t>               ask a friend or relative to spend an occasional night to relieve you</a:t>
            </a:r>
          </a:p>
          <a:p>
            <a:pPr lvl="0"/>
            <a:r>
              <a:rPr lang="en-US" sz="2200" b="1" dirty="0">
                <a:solidFill>
                  <a:schemeClr val="accent1">
                    <a:lumMod val="50000"/>
                  </a:schemeClr>
                </a:solidFill>
              </a:rPr>
              <a:t>               hire professional relief as needed</a:t>
            </a:r>
          </a:p>
          <a:p>
            <a:endParaRPr lang="en-US" sz="1000" dirty="0">
              <a:solidFill>
                <a:schemeClr val="accent1">
                  <a:lumMod val="50000"/>
                </a:schemeClr>
              </a:solidFill>
            </a:endParaRPr>
          </a:p>
          <a:p>
            <a:r>
              <a:rPr lang="en-US" sz="2200" b="1" dirty="0">
                <a:solidFill>
                  <a:schemeClr val="accent1">
                    <a:lumMod val="50000"/>
                  </a:schemeClr>
                </a:solidFill>
              </a:rPr>
              <a:t>Research suggests there may be a </a:t>
            </a:r>
            <a:r>
              <a:rPr lang="en-US" sz="2200" b="1" u="sng" dirty="0">
                <a:solidFill>
                  <a:schemeClr val="accent1">
                    <a:lumMod val="50000"/>
                  </a:schemeClr>
                </a:solidFill>
              </a:rPr>
              <a:t>biological link/explanation </a:t>
            </a:r>
            <a:r>
              <a:rPr lang="en-US" sz="2200" b="1" dirty="0">
                <a:solidFill>
                  <a:schemeClr val="accent1">
                    <a:lumMod val="50000"/>
                  </a:schemeClr>
                </a:solidFill>
              </a:rPr>
              <a:t>regarding damage to the circadian clock that may contribute to </a:t>
            </a:r>
            <a:r>
              <a:rPr lang="en-US" sz="2200" b="1" dirty="0" err="1">
                <a:solidFill>
                  <a:schemeClr val="accent1">
                    <a:lumMod val="50000"/>
                  </a:schemeClr>
                </a:solidFill>
              </a:rPr>
              <a:t>Sundowning</a:t>
            </a:r>
            <a:r>
              <a:rPr lang="en-US" sz="2200" b="1" dirty="0">
                <a:solidFill>
                  <a:schemeClr val="accent1">
                    <a:lumMod val="50000"/>
                  </a:schemeClr>
                </a:solidFill>
              </a:rPr>
              <a:t>.</a:t>
            </a:r>
          </a:p>
          <a:p>
            <a:endParaRPr lang="en-US" sz="1000" b="1" dirty="0">
              <a:solidFill>
                <a:schemeClr val="accent1">
                  <a:lumMod val="50000"/>
                </a:schemeClr>
              </a:solidFill>
            </a:endParaRPr>
          </a:p>
          <a:p>
            <a:r>
              <a:rPr lang="en-US" b="1" dirty="0">
                <a:solidFill>
                  <a:schemeClr val="accent1">
                    <a:lumMod val="50000"/>
                  </a:schemeClr>
                </a:solidFill>
              </a:rPr>
              <a:t>(The normal release of brain chemicals that promote sleep are compromised.)</a:t>
            </a:r>
          </a:p>
          <a:p>
            <a:endParaRPr lang="en-US" sz="1000" dirty="0">
              <a:solidFill>
                <a:schemeClr val="accent1">
                  <a:lumMod val="50000"/>
                </a:schemeClr>
              </a:solidFill>
            </a:endParaRPr>
          </a:p>
          <a:p>
            <a:r>
              <a:rPr lang="en-US" dirty="0" err="1">
                <a:solidFill>
                  <a:schemeClr val="accent1">
                    <a:lumMod val="50000"/>
                  </a:schemeClr>
                </a:solidFill>
              </a:rPr>
              <a:t>Bedrosian</a:t>
            </a:r>
            <a:r>
              <a:rPr lang="en-US" dirty="0">
                <a:solidFill>
                  <a:schemeClr val="accent1">
                    <a:lumMod val="50000"/>
                  </a:schemeClr>
                </a:solidFill>
              </a:rPr>
              <a:t>, Tracy; &amp; Nelson, Randy; Ohio State University published in “Proceedings of the National Academy of Sciences”, February 2012</a:t>
            </a:r>
          </a:p>
          <a:p>
            <a:endParaRPr lang="en-US" dirty="0"/>
          </a:p>
        </p:txBody>
      </p:sp>
      <p:sp>
        <p:nvSpPr>
          <p:cNvPr id="3" name="Slide Number Placeholder 2"/>
          <p:cNvSpPr>
            <a:spLocks noGrp="1"/>
          </p:cNvSpPr>
          <p:nvPr>
            <p:ph type="sldNum" sz="quarter" idx="12"/>
          </p:nvPr>
        </p:nvSpPr>
        <p:spPr/>
        <p:txBody>
          <a:bodyPr/>
          <a:lstStyle/>
          <a:p>
            <a:fld id="{DC40C83D-E769-49CD-A97B-6CE4F4D31969}" type="slidenum">
              <a:rPr lang="en-US" smtClean="0"/>
              <a:pPr/>
              <a:t>37</a:t>
            </a:fld>
            <a:endParaRPr lang="en-US"/>
          </a:p>
        </p:txBody>
      </p:sp>
    </p:spTree>
    <p:extLst>
      <p:ext uri="{BB962C8B-B14F-4D97-AF65-F5344CB8AC3E}">
        <p14:creationId xmlns:p14="http://schemas.microsoft.com/office/powerpoint/2010/main" val="95482160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04800" y="3105835"/>
            <a:ext cx="8686800" cy="1200329"/>
          </a:xfrm>
          <a:prstGeom prst="rect">
            <a:avLst/>
          </a:prstGeom>
        </p:spPr>
        <p:txBody>
          <a:bodyPr wrap="square">
            <a:spAutoFit/>
          </a:bodyPr>
          <a:lstStyle/>
          <a:p>
            <a:pPr algn="ctr"/>
            <a:r>
              <a:rPr lang="en-US" sz="3600" b="1" dirty="0">
                <a:solidFill>
                  <a:schemeClr val="accent1">
                    <a:lumMod val="75000"/>
                  </a:schemeClr>
                </a:solidFill>
              </a:rPr>
              <a:t>Module 4:</a:t>
            </a:r>
            <a:br>
              <a:rPr lang="en-US" sz="3600" b="1" dirty="0">
                <a:solidFill>
                  <a:schemeClr val="accent1">
                    <a:lumMod val="75000"/>
                  </a:schemeClr>
                </a:solidFill>
              </a:rPr>
            </a:br>
            <a:r>
              <a:rPr lang="en-US" sz="3600" b="1" dirty="0">
                <a:solidFill>
                  <a:schemeClr val="accent1">
                    <a:lumMod val="75000"/>
                  </a:schemeClr>
                </a:solidFill>
              </a:rPr>
              <a:t>PERSONAL CARE &amp; ACTIVITIES</a:t>
            </a:r>
            <a:endParaRPr lang="en-US" sz="3600" dirty="0">
              <a:solidFill>
                <a:schemeClr val="accent1">
                  <a:lumMod val="75000"/>
                </a:schemeClr>
              </a:solidFill>
            </a:endParaRPr>
          </a:p>
        </p:txBody>
      </p:sp>
      <p:sp>
        <p:nvSpPr>
          <p:cNvPr id="5" name="TextBox 4"/>
          <p:cNvSpPr txBox="1"/>
          <p:nvPr/>
        </p:nvSpPr>
        <p:spPr>
          <a:xfrm>
            <a:off x="1371600" y="4191000"/>
            <a:ext cx="6172200" cy="1938992"/>
          </a:xfrm>
          <a:prstGeom prst="rect">
            <a:avLst/>
          </a:prstGeom>
          <a:noFill/>
        </p:spPr>
        <p:txBody>
          <a:bodyPr wrap="square" rtlCol="0">
            <a:spAutoFit/>
          </a:bodyPr>
          <a:lstStyle/>
          <a:p>
            <a:pPr marL="0" indent="0" algn="ctr">
              <a:buNone/>
            </a:pPr>
            <a:endParaRPr lang="en-US" dirty="0"/>
          </a:p>
          <a:p>
            <a:pPr marL="0" indent="0" algn="ctr">
              <a:buNone/>
            </a:pPr>
            <a:endParaRPr lang="en-US" dirty="0"/>
          </a:p>
          <a:p>
            <a:pPr marL="0" indent="0" algn="ctr">
              <a:buNone/>
            </a:pPr>
            <a:r>
              <a:rPr lang="en-US" dirty="0">
                <a:solidFill>
                  <a:schemeClr val="accent1">
                    <a:lumMod val="50000"/>
                  </a:schemeClr>
                </a:solidFill>
              </a:rPr>
              <a:t>Alzheimer’s Disease &amp; Related Disorders</a:t>
            </a:r>
          </a:p>
          <a:p>
            <a:pPr marL="0" indent="0" algn="ctr">
              <a:buNone/>
            </a:pPr>
            <a:r>
              <a:rPr lang="en-US" sz="2400" b="1" dirty="0">
                <a:solidFill>
                  <a:schemeClr val="accent1">
                    <a:lumMod val="50000"/>
                  </a:schemeClr>
                </a:solidFill>
              </a:rPr>
              <a:t>TRAINING FOR PROFESSIONAL CAREGIVERS</a:t>
            </a:r>
          </a:p>
          <a:p>
            <a:endParaRPr lang="en-US" dirty="0"/>
          </a:p>
        </p:txBody>
      </p:sp>
      <p:sp>
        <p:nvSpPr>
          <p:cNvPr id="2" name="Slide Number Placeholder 1"/>
          <p:cNvSpPr>
            <a:spLocks noGrp="1"/>
          </p:cNvSpPr>
          <p:nvPr>
            <p:ph type="sldNum" sz="quarter" idx="12"/>
          </p:nvPr>
        </p:nvSpPr>
        <p:spPr/>
        <p:txBody>
          <a:bodyPr/>
          <a:lstStyle/>
          <a:p>
            <a:fld id="{DC40C83D-E769-49CD-A97B-6CE4F4D31969}" type="slidenum">
              <a:rPr lang="en-US" smtClean="0"/>
              <a:pPr/>
              <a:t>38</a:t>
            </a:fld>
            <a:endParaRPr lang="en-US"/>
          </a:p>
        </p:txBody>
      </p:sp>
      <p:pic>
        <p:nvPicPr>
          <p:cNvPr id="8" name="Picture 7" descr="Brevard Alzheimers Foundation">
            <a:hlinkClick r:id="rId2"/>
          </p:cNvPr>
          <p:cNvPicPr/>
          <p:nvPr/>
        </p:nvPicPr>
        <p:blipFill>
          <a:blip r:embed="rId3" cstate="print"/>
          <a:srcRect/>
          <a:stretch>
            <a:fillRect/>
          </a:stretch>
        </p:blipFill>
        <p:spPr bwMode="auto">
          <a:xfrm>
            <a:off x="3390900" y="1143000"/>
            <a:ext cx="2514600" cy="876299"/>
          </a:xfrm>
          <a:prstGeom prst="rect">
            <a:avLst/>
          </a:prstGeom>
          <a:noFill/>
          <a:ln w="9525">
            <a:noFill/>
            <a:miter lim="800000"/>
            <a:headEnd/>
            <a:tailEnd/>
          </a:ln>
        </p:spPr>
      </p:pic>
    </p:spTree>
    <p:extLst>
      <p:ext uri="{BB962C8B-B14F-4D97-AF65-F5344CB8AC3E}">
        <p14:creationId xmlns:p14="http://schemas.microsoft.com/office/powerpoint/2010/main" val="285931336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7261" y="637126"/>
            <a:ext cx="7829550" cy="1356360"/>
          </a:xfrm>
        </p:spPr>
        <p:txBody>
          <a:bodyPr/>
          <a:lstStyle/>
          <a:p>
            <a:pPr algn="ctr"/>
            <a:r>
              <a:rPr lang="en-US" b="1" dirty="0">
                <a:latin typeface="Arial" panose="020B0604020202020204" pitchFamily="34" charset="0"/>
                <a:cs typeface="Arial" panose="020B0604020202020204" pitchFamily="34" charset="0"/>
              </a:rPr>
              <a:t>PERSONAL CARE INCLUDES:</a:t>
            </a:r>
          </a:p>
        </p:txBody>
      </p:sp>
      <p:sp>
        <p:nvSpPr>
          <p:cNvPr id="3" name="Content Placeholder 2"/>
          <p:cNvSpPr>
            <a:spLocks noGrp="1"/>
          </p:cNvSpPr>
          <p:nvPr>
            <p:ph idx="1"/>
          </p:nvPr>
        </p:nvSpPr>
        <p:spPr/>
        <p:txBody>
          <a:bodyPr/>
          <a:lstStyle/>
          <a:p>
            <a:pPr lvl="1" algn="ctr"/>
            <a:r>
              <a:rPr lang="en-US" sz="3600" b="1" dirty="0">
                <a:latin typeface="Arial" panose="020B0604020202020204" pitchFamily="34" charset="0"/>
                <a:cs typeface="Arial" panose="020B0604020202020204" pitchFamily="34" charset="0"/>
              </a:rPr>
              <a:t>GROOMING</a:t>
            </a:r>
          </a:p>
          <a:p>
            <a:pPr lvl="1" algn="ctr"/>
            <a:r>
              <a:rPr lang="en-US" sz="3600" b="1" dirty="0">
                <a:latin typeface="Arial" panose="020B0604020202020204" pitchFamily="34" charset="0"/>
                <a:cs typeface="Arial" panose="020B0604020202020204" pitchFamily="34" charset="0"/>
              </a:rPr>
              <a:t>NUTRITION</a:t>
            </a:r>
          </a:p>
          <a:p>
            <a:pPr lvl="1" algn="ctr"/>
            <a:r>
              <a:rPr lang="en-US" sz="3600" b="1" dirty="0">
                <a:latin typeface="Arial" panose="020B0604020202020204" pitchFamily="34" charset="0"/>
                <a:cs typeface="Arial" panose="020B0604020202020204" pitchFamily="34" charset="0"/>
              </a:rPr>
              <a:t>BATHING</a:t>
            </a:r>
          </a:p>
          <a:p>
            <a:pPr lvl="1" algn="ctr"/>
            <a:r>
              <a:rPr lang="en-US" sz="3600" b="1" dirty="0">
                <a:latin typeface="Arial" panose="020B0604020202020204" pitchFamily="34" charset="0"/>
                <a:cs typeface="Arial" panose="020B0604020202020204" pitchFamily="34" charset="0"/>
              </a:rPr>
              <a:t>DRESSING/UNDRESSING</a:t>
            </a:r>
          </a:p>
          <a:p>
            <a:pPr lvl="1" algn="ctr"/>
            <a:r>
              <a:rPr lang="en-US" sz="3600" b="1" dirty="0">
                <a:latin typeface="Arial" panose="020B0604020202020204" pitchFamily="34" charset="0"/>
                <a:cs typeface="Arial" panose="020B0604020202020204" pitchFamily="34" charset="0"/>
              </a:rPr>
              <a:t>TOILETING/INCONTINENCE</a:t>
            </a:r>
          </a:p>
          <a:p>
            <a:pPr lvl="1" algn="ctr"/>
            <a:r>
              <a:rPr lang="en-US" sz="3600" b="1" dirty="0">
                <a:latin typeface="Arial" panose="020B0604020202020204" pitchFamily="34" charset="0"/>
                <a:cs typeface="Arial" panose="020B0604020202020204" pitchFamily="34" charset="0"/>
              </a:rPr>
              <a:t>SEXUAL BEHAVIOR</a:t>
            </a:r>
          </a:p>
          <a:p>
            <a:pPr lvl="1" algn="ctr"/>
            <a:r>
              <a:rPr lang="en-US" sz="3600" b="1" dirty="0">
                <a:latin typeface="Arial" panose="020B0604020202020204" pitchFamily="34" charset="0"/>
                <a:cs typeface="Arial" panose="020B0604020202020204" pitchFamily="34" charset="0"/>
              </a:rPr>
              <a:t>SLEEP</a:t>
            </a:r>
          </a:p>
          <a:p>
            <a:endParaRPr lang="en-US" dirty="0"/>
          </a:p>
        </p:txBody>
      </p:sp>
      <p:sp>
        <p:nvSpPr>
          <p:cNvPr id="4" name="Slide Number Placeholder 3"/>
          <p:cNvSpPr>
            <a:spLocks noGrp="1"/>
          </p:cNvSpPr>
          <p:nvPr>
            <p:ph type="sldNum" sz="quarter" idx="12"/>
          </p:nvPr>
        </p:nvSpPr>
        <p:spPr/>
        <p:txBody>
          <a:bodyPr/>
          <a:lstStyle/>
          <a:p>
            <a:fld id="{C63D52EE-2EC2-4889-BE6E-7EB8E38B3EEC}" type="slidenum">
              <a:rPr lang="en-US" smtClean="0"/>
              <a:pPr/>
              <a:t>39</a:t>
            </a:fld>
            <a:endParaRPr lang="en-US"/>
          </a:p>
        </p:txBody>
      </p:sp>
    </p:spTree>
    <p:extLst>
      <p:ext uri="{BB962C8B-B14F-4D97-AF65-F5344CB8AC3E}">
        <p14:creationId xmlns:p14="http://schemas.microsoft.com/office/powerpoint/2010/main" val="25808181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5800" y="381000"/>
            <a:ext cx="7848600" cy="5847755"/>
          </a:xfrm>
          <a:prstGeom prst="rect">
            <a:avLst/>
          </a:prstGeom>
          <a:noFill/>
        </p:spPr>
        <p:txBody>
          <a:bodyPr wrap="square" rtlCol="0">
            <a:spAutoFit/>
          </a:bodyPr>
          <a:lstStyle/>
          <a:p>
            <a:pPr algn="ctr">
              <a:buNone/>
            </a:pPr>
            <a:endParaRPr lang="en-US" sz="4400" b="1" dirty="0"/>
          </a:p>
          <a:p>
            <a:pPr algn="ctr">
              <a:buNone/>
            </a:pPr>
            <a:r>
              <a:rPr lang="en-US" sz="4400" b="1" dirty="0">
                <a:solidFill>
                  <a:schemeClr val="accent1">
                    <a:lumMod val="75000"/>
                  </a:schemeClr>
                </a:solidFill>
              </a:rPr>
              <a:t>ALZHEIMER’S </a:t>
            </a:r>
            <a:r>
              <a:rPr lang="en-US" sz="4400" b="1" u="sng" dirty="0">
                <a:solidFill>
                  <a:schemeClr val="accent1">
                    <a:lumMod val="75000"/>
                  </a:schemeClr>
                </a:solidFill>
              </a:rPr>
              <a:t>IS</a:t>
            </a:r>
            <a:r>
              <a:rPr lang="en-US" sz="4400" b="1" dirty="0">
                <a:solidFill>
                  <a:schemeClr val="accent1">
                    <a:lumMod val="75000"/>
                  </a:schemeClr>
                </a:solidFill>
              </a:rPr>
              <a:t> A DISEASE</a:t>
            </a:r>
          </a:p>
          <a:p>
            <a:r>
              <a:rPr lang="en-US" sz="4400" b="1" dirty="0">
                <a:solidFill>
                  <a:schemeClr val="accent1">
                    <a:lumMod val="75000"/>
                  </a:schemeClr>
                </a:solidFill>
              </a:rPr>
              <a:t>	</a:t>
            </a:r>
            <a:endParaRPr lang="en-US" sz="3200" b="1" dirty="0"/>
          </a:p>
          <a:p>
            <a:pPr marL="914400" lvl="1" indent="-457200">
              <a:buFont typeface="Wingdings" panose="05000000000000000000" pitchFamily="2" charset="2"/>
              <a:buChar char="ü"/>
            </a:pPr>
            <a:r>
              <a:rPr lang="en-US" sz="3200" b="1" dirty="0">
                <a:solidFill>
                  <a:schemeClr val="accent1">
                    <a:lumMod val="50000"/>
                  </a:schemeClr>
                </a:solidFill>
              </a:rPr>
              <a:t>Dementia symptoms are prevalent</a:t>
            </a:r>
          </a:p>
          <a:p>
            <a:pPr marL="914400" lvl="1" indent="-457200">
              <a:buFont typeface="Wingdings" panose="05000000000000000000" pitchFamily="2" charset="2"/>
              <a:buChar char="ü"/>
            </a:pPr>
            <a:r>
              <a:rPr lang="en-US" sz="3200" b="1" dirty="0">
                <a:solidFill>
                  <a:schemeClr val="accent1">
                    <a:lumMod val="50000"/>
                  </a:schemeClr>
                </a:solidFill>
              </a:rPr>
              <a:t>It is progressive and degenerative</a:t>
            </a:r>
          </a:p>
          <a:p>
            <a:pPr marL="914400" lvl="1" indent="-457200">
              <a:buFont typeface="Wingdings" panose="05000000000000000000" pitchFamily="2" charset="2"/>
              <a:buChar char="ü"/>
            </a:pPr>
            <a:r>
              <a:rPr lang="en-US" sz="3200" b="1" dirty="0">
                <a:solidFill>
                  <a:schemeClr val="accent1">
                    <a:lumMod val="50000"/>
                  </a:schemeClr>
                </a:solidFill>
              </a:rPr>
              <a:t>No known definitive cause or cure</a:t>
            </a:r>
          </a:p>
          <a:p>
            <a:pPr marL="914400" lvl="1" indent="-457200">
              <a:buFont typeface="Wingdings" panose="05000000000000000000" pitchFamily="2" charset="2"/>
              <a:buChar char="ü"/>
            </a:pPr>
            <a:r>
              <a:rPr lang="en-US" sz="3200" b="1" dirty="0">
                <a:solidFill>
                  <a:schemeClr val="accent1">
                    <a:lumMod val="50000"/>
                  </a:schemeClr>
                </a:solidFill>
              </a:rPr>
              <a:t>Symptoms can be treated, not reversed Most common of the dementia disorders</a:t>
            </a:r>
          </a:p>
          <a:p>
            <a:pPr marL="914400" lvl="1" indent="-457200">
              <a:buFont typeface="Wingdings" panose="05000000000000000000" pitchFamily="2" charset="2"/>
              <a:buChar char="ü"/>
            </a:pPr>
            <a:endParaRPr lang="en-US" sz="3200" b="1" dirty="0"/>
          </a:p>
          <a:p>
            <a:pPr marL="914400" lvl="1" indent="-457200">
              <a:buFont typeface="Wingdings" panose="05000000000000000000" pitchFamily="2" charset="2"/>
              <a:buChar char="ü"/>
            </a:pPr>
            <a:endParaRPr lang="en-US" dirty="0"/>
          </a:p>
        </p:txBody>
      </p:sp>
      <p:sp>
        <p:nvSpPr>
          <p:cNvPr id="3" name="Slide Number Placeholder 2"/>
          <p:cNvSpPr>
            <a:spLocks noGrp="1"/>
          </p:cNvSpPr>
          <p:nvPr>
            <p:ph type="sldNum" sz="quarter" idx="12"/>
          </p:nvPr>
        </p:nvSpPr>
        <p:spPr/>
        <p:txBody>
          <a:bodyPr/>
          <a:lstStyle/>
          <a:p>
            <a:fld id="{DC40C83D-E769-49CD-A97B-6CE4F4D31969}" type="slidenum">
              <a:rPr lang="en-US" smtClean="0"/>
              <a:pPr/>
              <a:t>4</a:t>
            </a:fld>
            <a:endParaRPr lang="en-US"/>
          </a:p>
        </p:txBody>
      </p:sp>
    </p:spTree>
    <p:extLst>
      <p:ext uri="{BB962C8B-B14F-4D97-AF65-F5344CB8AC3E}">
        <p14:creationId xmlns:p14="http://schemas.microsoft.com/office/powerpoint/2010/main" val="327141192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533400"/>
            <a:ext cx="8839200" cy="5601533"/>
          </a:xfrm>
          <a:prstGeom prst="rect">
            <a:avLst/>
          </a:prstGeom>
          <a:noFill/>
        </p:spPr>
        <p:txBody>
          <a:bodyPr wrap="square" rtlCol="0">
            <a:spAutoFit/>
          </a:bodyPr>
          <a:lstStyle/>
          <a:p>
            <a:pPr algn="ctr"/>
            <a:r>
              <a:rPr lang="en-US" sz="3600" b="1" dirty="0">
                <a:solidFill>
                  <a:schemeClr val="accent1">
                    <a:lumMod val="75000"/>
                  </a:schemeClr>
                </a:solidFill>
              </a:rPr>
              <a:t>GENERAL HELPFUL HINTS:</a:t>
            </a:r>
          </a:p>
          <a:p>
            <a:pPr algn="ctr"/>
            <a:endParaRPr lang="en-US" sz="3600" b="1" dirty="0"/>
          </a:p>
          <a:p>
            <a:endParaRPr lang="en-US" sz="1200" b="1" dirty="0"/>
          </a:p>
          <a:p>
            <a:pPr marL="914400" lvl="1" indent="-457200">
              <a:buFont typeface="Wingdings" panose="05000000000000000000" pitchFamily="2" charset="2"/>
              <a:buChar char="ü"/>
            </a:pPr>
            <a:r>
              <a:rPr lang="en-US" sz="3200" b="1" dirty="0">
                <a:solidFill>
                  <a:schemeClr val="accent1">
                    <a:lumMod val="50000"/>
                  </a:schemeClr>
                </a:solidFill>
              </a:rPr>
              <a:t>ALLOW THEM TO DO WHAT THEY CAN</a:t>
            </a:r>
          </a:p>
          <a:p>
            <a:pPr marL="914400" lvl="1" indent="-457200">
              <a:buFont typeface="Wingdings" panose="05000000000000000000" pitchFamily="2" charset="2"/>
              <a:buChar char="ü"/>
            </a:pPr>
            <a:r>
              <a:rPr lang="en-US" sz="3200" b="1" dirty="0">
                <a:solidFill>
                  <a:schemeClr val="accent1">
                    <a:lumMod val="50000"/>
                  </a:schemeClr>
                </a:solidFill>
              </a:rPr>
              <a:t>FOR AS LONG AS THEY CAN</a:t>
            </a:r>
          </a:p>
          <a:p>
            <a:pPr marL="914400" lvl="1" indent="-457200">
              <a:buFont typeface="Wingdings" panose="05000000000000000000" pitchFamily="2" charset="2"/>
              <a:buChar char="ü"/>
            </a:pPr>
            <a:r>
              <a:rPr lang="en-US" sz="3200" b="1" dirty="0">
                <a:solidFill>
                  <a:schemeClr val="accent1">
                    <a:lumMod val="50000"/>
                  </a:schemeClr>
                </a:solidFill>
              </a:rPr>
              <a:t>ASSIST WHEN THEY CAN’T</a:t>
            </a:r>
          </a:p>
          <a:p>
            <a:pPr marL="914400" lvl="1" indent="-457200">
              <a:buFont typeface="Wingdings" panose="05000000000000000000" pitchFamily="2" charset="2"/>
              <a:buChar char="ü"/>
            </a:pPr>
            <a:r>
              <a:rPr lang="en-US" sz="3200" b="1" dirty="0">
                <a:solidFill>
                  <a:schemeClr val="accent1">
                    <a:lumMod val="50000"/>
                  </a:schemeClr>
                </a:solidFill>
              </a:rPr>
              <a:t>ADJUST ASSISTANCE AS NEEDED</a:t>
            </a:r>
          </a:p>
          <a:p>
            <a:pPr marL="914400" lvl="1" indent="-457200">
              <a:buFont typeface="Wingdings" panose="05000000000000000000" pitchFamily="2" charset="2"/>
              <a:buChar char="ü"/>
            </a:pPr>
            <a:r>
              <a:rPr lang="en-US" sz="3200" b="1" dirty="0">
                <a:solidFill>
                  <a:schemeClr val="accent1">
                    <a:lumMod val="50000"/>
                  </a:schemeClr>
                </a:solidFill>
              </a:rPr>
              <a:t>MAINTAIN A CALM PREDICTABLE ROUTINE</a:t>
            </a:r>
          </a:p>
          <a:p>
            <a:pPr marL="914400" lvl="1" indent="-457200">
              <a:buFont typeface="Wingdings" panose="05000000000000000000" pitchFamily="2" charset="2"/>
              <a:buChar char="ü"/>
            </a:pPr>
            <a:r>
              <a:rPr lang="en-US" sz="3200" b="1" dirty="0">
                <a:solidFill>
                  <a:schemeClr val="accent1">
                    <a:lumMod val="50000"/>
                  </a:schemeClr>
                </a:solidFill>
              </a:rPr>
              <a:t>TREAT WITH DIGNITY AND RESPECT</a:t>
            </a:r>
          </a:p>
          <a:p>
            <a:pPr marL="914400" lvl="1" indent="-457200">
              <a:buFont typeface="Wingdings" panose="05000000000000000000" pitchFamily="2" charset="2"/>
              <a:buChar char="ü"/>
            </a:pPr>
            <a:r>
              <a:rPr lang="en-US" sz="3200" b="1" dirty="0">
                <a:solidFill>
                  <a:schemeClr val="accent1">
                    <a:lumMod val="50000"/>
                  </a:schemeClr>
                </a:solidFill>
              </a:rPr>
              <a:t>SMILE, HUG, REASSURE, ENCOURAGE</a:t>
            </a:r>
          </a:p>
          <a:p>
            <a:endParaRPr lang="en-US" dirty="0"/>
          </a:p>
        </p:txBody>
      </p:sp>
      <p:sp>
        <p:nvSpPr>
          <p:cNvPr id="3" name="Slide Number Placeholder 2"/>
          <p:cNvSpPr>
            <a:spLocks noGrp="1"/>
          </p:cNvSpPr>
          <p:nvPr>
            <p:ph type="sldNum" sz="quarter" idx="12"/>
          </p:nvPr>
        </p:nvSpPr>
        <p:spPr/>
        <p:txBody>
          <a:bodyPr/>
          <a:lstStyle/>
          <a:p>
            <a:fld id="{DC40C83D-E769-49CD-A97B-6CE4F4D31969}" type="slidenum">
              <a:rPr lang="en-US" smtClean="0"/>
              <a:pPr/>
              <a:t>40</a:t>
            </a:fld>
            <a:endParaRPr lang="en-US"/>
          </a:p>
        </p:txBody>
      </p:sp>
    </p:spTree>
    <p:extLst>
      <p:ext uri="{BB962C8B-B14F-4D97-AF65-F5344CB8AC3E}">
        <p14:creationId xmlns:p14="http://schemas.microsoft.com/office/powerpoint/2010/main" val="210892240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69460" y="1066800"/>
            <a:ext cx="7696200" cy="4431983"/>
          </a:xfrm>
          <a:prstGeom prst="rect">
            <a:avLst/>
          </a:prstGeom>
          <a:noFill/>
        </p:spPr>
        <p:txBody>
          <a:bodyPr wrap="square" rtlCol="0">
            <a:spAutoFit/>
          </a:bodyPr>
          <a:lstStyle/>
          <a:p>
            <a:r>
              <a:rPr lang="en-US" sz="3600" b="1" dirty="0">
                <a:solidFill>
                  <a:schemeClr val="accent1">
                    <a:lumMod val="75000"/>
                  </a:schemeClr>
                </a:solidFill>
              </a:rPr>
              <a:t>CONTINUED:</a:t>
            </a:r>
          </a:p>
          <a:p>
            <a:endParaRPr lang="en-US" sz="3600" b="1" dirty="0"/>
          </a:p>
          <a:p>
            <a:pPr marL="914400" lvl="1" indent="-457200">
              <a:buFont typeface="Wingdings" panose="05000000000000000000" pitchFamily="2" charset="2"/>
              <a:buChar char="ü"/>
            </a:pPr>
            <a:r>
              <a:rPr lang="en-US" sz="3200" b="1" dirty="0">
                <a:solidFill>
                  <a:schemeClr val="accent1">
                    <a:lumMod val="50000"/>
                  </a:schemeClr>
                </a:solidFill>
              </a:rPr>
              <a:t>TALK CALMLY THROUGH EACH STEP OF TASK, ONE DIRECTION AT A TIME</a:t>
            </a:r>
          </a:p>
          <a:p>
            <a:pPr marL="914400" lvl="1" indent="-457200">
              <a:buFont typeface="Wingdings" panose="05000000000000000000" pitchFamily="2" charset="2"/>
              <a:buChar char="ü"/>
            </a:pPr>
            <a:r>
              <a:rPr lang="en-US" sz="3200" b="1" dirty="0">
                <a:solidFill>
                  <a:schemeClr val="accent1">
                    <a:lumMod val="50000"/>
                  </a:schemeClr>
                </a:solidFill>
              </a:rPr>
              <a:t>RHYTHMIC  MUSIC &amp; SONGS IN PLACE OF SPOKEN WORDS CAN BE EASIER TO UNDERSTAND WHEN IN A VULNERABLE SITUATION</a:t>
            </a:r>
          </a:p>
          <a:p>
            <a:endParaRPr lang="en-US" dirty="0"/>
          </a:p>
        </p:txBody>
      </p:sp>
      <p:sp>
        <p:nvSpPr>
          <p:cNvPr id="3" name="Slide Number Placeholder 2"/>
          <p:cNvSpPr>
            <a:spLocks noGrp="1"/>
          </p:cNvSpPr>
          <p:nvPr>
            <p:ph type="sldNum" sz="quarter" idx="12"/>
          </p:nvPr>
        </p:nvSpPr>
        <p:spPr/>
        <p:txBody>
          <a:bodyPr/>
          <a:lstStyle/>
          <a:p>
            <a:fld id="{DC40C83D-E769-49CD-A97B-6CE4F4D31969}" type="slidenum">
              <a:rPr lang="en-US" smtClean="0"/>
              <a:pPr/>
              <a:t>41</a:t>
            </a:fld>
            <a:endParaRPr lang="en-US"/>
          </a:p>
        </p:txBody>
      </p:sp>
    </p:spTree>
    <p:extLst>
      <p:ext uri="{BB962C8B-B14F-4D97-AF65-F5344CB8AC3E}">
        <p14:creationId xmlns:p14="http://schemas.microsoft.com/office/powerpoint/2010/main" val="255403382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14400" y="1295400"/>
            <a:ext cx="7086600" cy="3631763"/>
          </a:xfrm>
          <a:prstGeom prst="rect">
            <a:avLst/>
          </a:prstGeom>
          <a:noFill/>
        </p:spPr>
        <p:txBody>
          <a:bodyPr wrap="square" rtlCol="0">
            <a:spAutoFit/>
          </a:bodyPr>
          <a:lstStyle/>
          <a:p>
            <a:pPr algn="ctr"/>
            <a:r>
              <a:rPr lang="en-US" sz="3600" b="1" dirty="0">
                <a:solidFill>
                  <a:schemeClr val="accent1">
                    <a:lumMod val="75000"/>
                  </a:schemeClr>
                </a:solidFill>
              </a:rPr>
              <a:t>GROOMING INCLUDES:</a:t>
            </a:r>
          </a:p>
          <a:p>
            <a:pPr>
              <a:buNone/>
            </a:pPr>
            <a:endParaRPr lang="en-US" sz="1600" b="1" dirty="0">
              <a:solidFill>
                <a:schemeClr val="accent1">
                  <a:lumMod val="75000"/>
                </a:schemeClr>
              </a:solidFill>
            </a:endParaRPr>
          </a:p>
          <a:p>
            <a:pPr lvl="1"/>
            <a:r>
              <a:rPr lang="en-US" sz="3200" b="1" dirty="0"/>
              <a:t>				</a:t>
            </a:r>
            <a:r>
              <a:rPr lang="en-US" sz="3200" b="1" dirty="0">
                <a:solidFill>
                  <a:schemeClr val="accent1">
                    <a:lumMod val="50000"/>
                  </a:schemeClr>
                </a:solidFill>
              </a:rPr>
              <a:t>  HAIR CARE</a:t>
            </a:r>
          </a:p>
          <a:p>
            <a:pPr lvl="1"/>
            <a:r>
              <a:rPr lang="en-US" sz="3200" b="1" dirty="0">
                <a:solidFill>
                  <a:schemeClr val="accent1">
                    <a:lumMod val="50000"/>
                  </a:schemeClr>
                </a:solidFill>
              </a:rPr>
              <a:t>				  SHAVING</a:t>
            </a:r>
          </a:p>
          <a:p>
            <a:pPr lvl="1"/>
            <a:r>
              <a:rPr lang="en-US" sz="3200" b="1" dirty="0">
                <a:solidFill>
                  <a:schemeClr val="accent1">
                    <a:lumMod val="50000"/>
                  </a:schemeClr>
                </a:solidFill>
              </a:rPr>
              <a:t>				  MAKE-UP</a:t>
            </a:r>
          </a:p>
          <a:p>
            <a:pPr lvl="1"/>
            <a:r>
              <a:rPr lang="en-US" sz="3200" b="1" dirty="0">
                <a:solidFill>
                  <a:schemeClr val="accent1">
                    <a:lumMod val="50000"/>
                  </a:schemeClr>
                </a:solidFill>
              </a:rPr>
              <a:t>				  NAILS</a:t>
            </a:r>
          </a:p>
          <a:p>
            <a:pPr lvl="1"/>
            <a:r>
              <a:rPr lang="en-US" sz="3200" b="1" dirty="0">
                <a:solidFill>
                  <a:schemeClr val="accent1">
                    <a:lumMod val="50000"/>
                  </a:schemeClr>
                </a:solidFill>
              </a:rPr>
              <a:t>				  TEETH</a:t>
            </a:r>
          </a:p>
          <a:p>
            <a:endParaRPr lang="en-US" dirty="0"/>
          </a:p>
        </p:txBody>
      </p:sp>
      <p:sp>
        <p:nvSpPr>
          <p:cNvPr id="3" name="Slide Number Placeholder 2"/>
          <p:cNvSpPr>
            <a:spLocks noGrp="1"/>
          </p:cNvSpPr>
          <p:nvPr>
            <p:ph type="sldNum" sz="quarter" idx="12"/>
          </p:nvPr>
        </p:nvSpPr>
        <p:spPr/>
        <p:txBody>
          <a:bodyPr/>
          <a:lstStyle/>
          <a:p>
            <a:fld id="{DC40C83D-E769-49CD-A97B-6CE4F4D31969}" type="slidenum">
              <a:rPr lang="en-US" smtClean="0"/>
              <a:pPr/>
              <a:t>42</a:t>
            </a:fld>
            <a:endParaRPr lang="en-US"/>
          </a:p>
        </p:txBody>
      </p:sp>
    </p:spTree>
    <p:extLst>
      <p:ext uri="{BB962C8B-B14F-4D97-AF65-F5344CB8AC3E}">
        <p14:creationId xmlns:p14="http://schemas.microsoft.com/office/powerpoint/2010/main" val="22484622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u="sng" dirty="0"/>
              <a:t>GROOMING</a:t>
            </a:r>
          </a:p>
        </p:txBody>
      </p:sp>
      <p:sp>
        <p:nvSpPr>
          <p:cNvPr id="3" name="Content Placeholder 2"/>
          <p:cNvSpPr>
            <a:spLocks noGrp="1"/>
          </p:cNvSpPr>
          <p:nvPr>
            <p:ph sz="half" idx="1"/>
          </p:nvPr>
        </p:nvSpPr>
        <p:spPr/>
        <p:txBody>
          <a:bodyPr>
            <a:normAutofit fontScale="92500" lnSpcReduction="20000"/>
          </a:bodyPr>
          <a:lstStyle/>
          <a:p>
            <a:r>
              <a:rPr lang="en-US" b="1" i="1" u="sng" dirty="0">
                <a:solidFill>
                  <a:schemeClr val="accent1">
                    <a:lumMod val="50000"/>
                  </a:schemeClr>
                </a:solidFill>
              </a:rPr>
              <a:t>Hair  </a:t>
            </a:r>
            <a:endParaRPr lang="en-US" dirty="0">
              <a:solidFill>
                <a:schemeClr val="accent1">
                  <a:lumMod val="50000"/>
                </a:schemeClr>
              </a:solidFill>
            </a:endParaRPr>
          </a:p>
          <a:p>
            <a:pPr lvl="0"/>
            <a:r>
              <a:rPr lang="en-US" sz="2000" b="1" dirty="0">
                <a:solidFill>
                  <a:schemeClr val="accent1">
                    <a:lumMod val="50000"/>
                  </a:schemeClr>
                </a:solidFill>
              </a:rPr>
              <a:t>Use an easy-to-care-for style.</a:t>
            </a:r>
          </a:p>
          <a:p>
            <a:pPr lvl="0"/>
            <a:r>
              <a:rPr lang="en-US" sz="2000" b="1" dirty="0">
                <a:solidFill>
                  <a:schemeClr val="accent1">
                    <a:lumMod val="50000"/>
                  </a:schemeClr>
                </a:solidFill>
              </a:rPr>
              <a:t>Washing hair at the kitchen sink may be easier than in tub or shower.</a:t>
            </a:r>
          </a:p>
          <a:p>
            <a:pPr lvl="0"/>
            <a:r>
              <a:rPr lang="en-US" sz="2000" b="1" dirty="0">
                <a:solidFill>
                  <a:schemeClr val="accent1">
                    <a:lumMod val="50000"/>
                  </a:schemeClr>
                </a:solidFill>
              </a:rPr>
              <a:t>Get a hose/spray attachment to make rinsing easier.</a:t>
            </a:r>
          </a:p>
          <a:p>
            <a:pPr lvl="0"/>
            <a:r>
              <a:rPr lang="en-US" sz="2000" b="1" dirty="0">
                <a:solidFill>
                  <a:schemeClr val="accent1">
                    <a:lumMod val="50000"/>
                  </a:schemeClr>
                </a:solidFill>
              </a:rPr>
              <a:t>Continue to use the same barber/beautician on a regular appointment schedule.</a:t>
            </a:r>
          </a:p>
          <a:p>
            <a:pPr marL="0" indent="0">
              <a:buNone/>
            </a:pPr>
            <a:r>
              <a:rPr lang="en-US" dirty="0"/>
              <a:t> </a:t>
            </a:r>
          </a:p>
          <a:p>
            <a:pPr marL="0" indent="0">
              <a:buNone/>
            </a:pPr>
            <a:r>
              <a:rPr lang="en-US" dirty="0"/>
              <a:t> </a:t>
            </a:r>
          </a:p>
          <a:p>
            <a:pPr marL="0" indent="0">
              <a:buNone/>
            </a:pPr>
            <a:r>
              <a:rPr lang="en-US" dirty="0"/>
              <a:t> </a:t>
            </a:r>
          </a:p>
          <a:p>
            <a:pPr marL="0" indent="0">
              <a:buNone/>
            </a:pPr>
            <a:r>
              <a:rPr lang="en-US" b="1" i="1" dirty="0"/>
              <a:t> </a:t>
            </a:r>
            <a:endParaRPr lang="en-US" dirty="0"/>
          </a:p>
        </p:txBody>
      </p:sp>
      <p:sp>
        <p:nvSpPr>
          <p:cNvPr id="4" name="Content Placeholder 3"/>
          <p:cNvSpPr>
            <a:spLocks noGrp="1"/>
          </p:cNvSpPr>
          <p:nvPr>
            <p:ph sz="half" idx="2"/>
          </p:nvPr>
        </p:nvSpPr>
        <p:spPr/>
        <p:txBody>
          <a:bodyPr>
            <a:normAutofit fontScale="92500" lnSpcReduction="20000"/>
          </a:bodyPr>
          <a:lstStyle/>
          <a:p>
            <a:r>
              <a:rPr lang="en-US" b="1" i="1" u="sng" dirty="0">
                <a:solidFill>
                  <a:schemeClr val="accent1">
                    <a:lumMod val="50000"/>
                  </a:schemeClr>
                </a:solidFill>
              </a:rPr>
              <a:t>Shaving</a:t>
            </a:r>
            <a:endParaRPr lang="en-US" dirty="0">
              <a:solidFill>
                <a:schemeClr val="accent1">
                  <a:lumMod val="50000"/>
                </a:schemeClr>
              </a:solidFill>
            </a:endParaRPr>
          </a:p>
          <a:p>
            <a:r>
              <a:rPr lang="en-US" sz="2000" b="1" dirty="0">
                <a:solidFill>
                  <a:schemeClr val="accent1">
                    <a:lumMod val="50000"/>
                  </a:schemeClr>
                </a:solidFill>
              </a:rPr>
              <a:t>Supervise shaving for as long as possible.</a:t>
            </a:r>
          </a:p>
          <a:p>
            <a:r>
              <a:rPr lang="en-US" sz="2000" b="1" dirty="0">
                <a:solidFill>
                  <a:schemeClr val="accent1">
                    <a:lumMod val="50000"/>
                  </a:schemeClr>
                </a:solidFill>
              </a:rPr>
              <a:t>An electric razor may simplify the job.</a:t>
            </a:r>
          </a:p>
          <a:p>
            <a:pPr lvl="0"/>
            <a:r>
              <a:rPr lang="en-US" sz="2000" b="1" dirty="0">
                <a:solidFill>
                  <a:schemeClr val="accent1">
                    <a:lumMod val="50000"/>
                  </a:schemeClr>
                </a:solidFill>
              </a:rPr>
              <a:t>Women may need help shaving legs &amp; underarms.</a:t>
            </a:r>
          </a:p>
          <a:p>
            <a:pPr lvl="0"/>
            <a:r>
              <a:rPr lang="en-US" sz="2000" b="1" dirty="0">
                <a:solidFill>
                  <a:schemeClr val="accent1">
                    <a:lumMod val="50000"/>
                  </a:schemeClr>
                </a:solidFill>
              </a:rPr>
              <a:t>They may need help plucking facial hair or shaving chin.</a:t>
            </a:r>
          </a:p>
        </p:txBody>
      </p:sp>
      <p:sp>
        <p:nvSpPr>
          <p:cNvPr id="5" name="Slide Number Placeholder 4"/>
          <p:cNvSpPr>
            <a:spLocks noGrp="1"/>
          </p:cNvSpPr>
          <p:nvPr>
            <p:ph type="sldNum" sz="quarter" idx="12"/>
          </p:nvPr>
        </p:nvSpPr>
        <p:spPr/>
        <p:txBody>
          <a:bodyPr/>
          <a:lstStyle/>
          <a:p>
            <a:fld id="{B92E366D-20AC-4469-B201-4C3CE52308A9}" type="slidenum">
              <a:rPr lang="en-US" smtClean="0"/>
              <a:pPr/>
              <a:t>43</a:t>
            </a:fld>
            <a:endParaRPr lang="en-US"/>
          </a:p>
        </p:txBody>
      </p:sp>
    </p:spTree>
    <p:extLst>
      <p:ext uri="{BB962C8B-B14F-4D97-AF65-F5344CB8AC3E}">
        <p14:creationId xmlns:p14="http://schemas.microsoft.com/office/powerpoint/2010/main" val="326731397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GROOMING CON’T:</a:t>
            </a:r>
          </a:p>
        </p:txBody>
      </p:sp>
      <p:sp>
        <p:nvSpPr>
          <p:cNvPr id="3" name="Content Placeholder 2"/>
          <p:cNvSpPr>
            <a:spLocks noGrp="1"/>
          </p:cNvSpPr>
          <p:nvPr>
            <p:ph sz="half" idx="1"/>
          </p:nvPr>
        </p:nvSpPr>
        <p:spPr>
          <a:xfrm>
            <a:off x="228600" y="1447800"/>
            <a:ext cx="4201391" cy="4495800"/>
          </a:xfrm>
        </p:spPr>
        <p:txBody>
          <a:bodyPr>
            <a:normAutofit/>
          </a:bodyPr>
          <a:lstStyle/>
          <a:p>
            <a:r>
              <a:rPr lang="en-US" b="1" i="1" u="sng" dirty="0">
                <a:solidFill>
                  <a:schemeClr val="accent1">
                    <a:lumMod val="50000"/>
                  </a:schemeClr>
                </a:solidFill>
              </a:rPr>
              <a:t>Make-up</a:t>
            </a:r>
            <a:endParaRPr lang="en-US" dirty="0">
              <a:solidFill>
                <a:schemeClr val="accent1">
                  <a:lumMod val="50000"/>
                </a:schemeClr>
              </a:solidFill>
            </a:endParaRPr>
          </a:p>
          <a:p>
            <a:pPr>
              <a:buFont typeface="Arial" panose="020B0604020202020204" pitchFamily="34" charset="0"/>
              <a:buChar char="•"/>
            </a:pPr>
            <a:r>
              <a:rPr lang="en-US" sz="2000" b="1" dirty="0">
                <a:solidFill>
                  <a:schemeClr val="accent1">
                    <a:lumMod val="50000"/>
                  </a:schemeClr>
                </a:solidFill>
              </a:rPr>
              <a:t>Women often stop using make-up early in dementia, others feel better if they continue to use it.</a:t>
            </a:r>
          </a:p>
          <a:p>
            <a:r>
              <a:rPr lang="en-US" sz="2000" b="1" dirty="0">
                <a:solidFill>
                  <a:schemeClr val="accent1">
                    <a:lumMod val="50000"/>
                  </a:schemeClr>
                </a:solidFill>
              </a:rPr>
              <a:t>Eye make-up may be too difficult to attempt.</a:t>
            </a:r>
          </a:p>
          <a:p>
            <a:pPr marL="285750" indent="-285750"/>
            <a:endParaRPr lang="en-US" dirty="0"/>
          </a:p>
          <a:p>
            <a:pPr marL="285750" indent="-285750">
              <a:buFont typeface="Arial" panose="020B0604020202020204" pitchFamily="34" charset="0"/>
              <a:buChar char="•"/>
            </a:pPr>
            <a:r>
              <a:rPr lang="en-US" b="1" i="1" dirty="0">
                <a:solidFill>
                  <a:schemeClr val="accent1">
                    <a:lumMod val="50000"/>
                  </a:schemeClr>
                </a:solidFill>
              </a:rPr>
              <a:t> </a:t>
            </a:r>
            <a:r>
              <a:rPr lang="en-US" b="1" i="1" u="sng" dirty="0">
                <a:solidFill>
                  <a:schemeClr val="accent1">
                    <a:lumMod val="50000"/>
                  </a:schemeClr>
                </a:solidFill>
              </a:rPr>
              <a:t>Teeth</a:t>
            </a:r>
            <a:endParaRPr lang="en-US" sz="800" dirty="0">
              <a:solidFill>
                <a:schemeClr val="accent1">
                  <a:lumMod val="50000"/>
                </a:schemeClr>
              </a:solidFill>
            </a:endParaRPr>
          </a:p>
          <a:p>
            <a:pPr marL="342900" lvl="0" indent="-342900">
              <a:buFont typeface="Arial" panose="020B0604020202020204" pitchFamily="34" charset="0"/>
              <a:buChar char="•"/>
            </a:pPr>
            <a:r>
              <a:rPr lang="en-US" sz="1800" b="1" dirty="0">
                <a:solidFill>
                  <a:schemeClr val="accent1">
                    <a:lumMod val="50000"/>
                  </a:schemeClr>
                </a:solidFill>
              </a:rPr>
              <a:t>Encourage twice-a-day brushing. </a:t>
            </a:r>
          </a:p>
          <a:p>
            <a:pPr marL="342900" lvl="0" indent="-342900">
              <a:buFont typeface="Arial" panose="020B0604020202020204" pitchFamily="34" charset="0"/>
              <a:buChar char="•"/>
            </a:pPr>
            <a:r>
              <a:rPr lang="en-US" sz="1800" b="1" dirty="0">
                <a:solidFill>
                  <a:schemeClr val="accent1">
                    <a:lumMod val="50000"/>
                  </a:schemeClr>
                </a:solidFill>
              </a:rPr>
              <a:t>If a person has dentures, encourage continued care and regular checkups. Poor-fitting dentures can contribute to poor nutrition and result in mouth sores and	 constipation.</a:t>
            </a:r>
          </a:p>
          <a:p>
            <a:pPr marL="285750" indent="-285750">
              <a:buFont typeface="Arial" panose="020B0604020202020204" pitchFamily="34" charset="0"/>
              <a:buChar char="•"/>
            </a:pPr>
            <a:endParaRPr lang="en-US" dirty="0"/>
          </a:p>
        </p:txBody>
      </p:sp>
      <p:sp>
        <p:nvSpPr>
          <p:cNvPr id="4" name="Content Placeholder 3"/>
          <p:cNvSpPr>
            <a:spLocks noGrp="1"/>
          </p:cNvSpPr>
          <p:nvPr>
            <p:ph sz="half" idx="2"/>
          </p:nvPr>
        </p:nvSpPr>
        <p:spPr>
          <a:xfrm>
            <a:off x="4606636" y="1447800"/>
            <a:ext cx="4461164" cy="4495800"/>
          </a:xfrm>
        </p:spPr>
        <p:txBody>
          <a:bodyPr>
            <a:normAutofit/>
          </a:bodyPr>
          <a:lstStyle/>
          <a:p>
            <a:r>
              <a:rPr lang="en-US" b="1" i="1" u="sng" dirty="0">
                <a:solidFill>
                  <a:schemeClr val="accent1">
                    <a:lumMod val="50000"/>
                  </a:schemeClr>
                </a:solidFill>
              </a:rPr>
              <a:t>Nails</a:t>
            </a:r>
            <a:endParaRPr lang="en-US" dirty="0">
              <a:solidFill>
                <a:schemeClr val="accent1">
                  <a:lumMod val="50000"/>
                </a:schemeClr>
              </a:solidFill>
            </a:endParaRPr>
          </a:p>
          <a:p>
            <a:r>
              <a:rPr lang="en-US" sz="2000" b="1" dirty="0">
                <a:solidFill>
                  <a:schemeClr val="accent1">
                    <a:lumMod val="50000"/>
                  </a:schemeClr>
                </a:solidFill>
              </a:rPr>
              <a:t>Encourage people with dementia to continue trimming fingernails &amp; toenails. When you take over, do it twice a month.</a:t>
            </a:r>
          </a:p>
          <a:p>
            <a:pPr lvl="0"/>
            <a:r>
              <a:rPr lang="en-US" sz="2000" b="1" dirty="0">
                <a:solidFill>
                  <a:schemeClr val="accent1">
                    <a:lumMod val="50000"/>
                  </a:schemeClr>
                </a:solidFill>
              </a:rPr>
              <a:t>It may be easier to trim nails while a person is watching TV or engaged in some other way.</a:t>
            </a:r>
          </a:p>
          <a:p>
            <a:pPr lvl="0"/>
            <a:r>
              <a:rPr lang="en-US" sz="2000" b="1" dirty="0">
                <a:solidFill>
                  <a:schemeClr val="accent1">
                    <a:lumMod val="50000"/>
                  </a:schemeClr>
                </a:solidFill>
              </a:rPr>
              <a:t>Difficulty with toenails, bunions or calluses may cause discomfort or walking problems. A visit to a podiatrist every six months may be helpful.</a:t>
            </a:r>
          </a:p>
        </p:txBody>
      </p:sp>
      <p:sp>
        <p:nvSpPr>
          <p:cNvPr id="5" name="Slide Number Placeholder 4"/>
          <p:cNvSpPr>
            <a:spLocks noGrp="1"/>
          </p:cNvSpPr>
          <p:nvPr>
            <p:ph type="sldNum" sz="quarter" idx="12"/>
          </p:nvPr>
        </p:nvSpPr>
        <p:spPr/>
        <p:txBody>
          <a:bodyPr/>
          <a:lstStyle/>
          <a:p>
            <a:fld id="{B92E366D-20AC-4469-B201-4C3CE52308A9}" type="slidenum">
              <a:rPr lang="en-US" smtClean="0"/>
              <a:pPr/>
              <a:t>44</a:t>
            </a:fld>
            <a:endParaRPr lang="en-US"/>
          </a:p>
        </p:txBody>
      </p:sp>
    </p:spTree>
    <p:extLst>
      <p:ext uri="{BB962C8B-B14F-4D97-AF65-F5344CB8AC3E}">
        <p14:creationId xmlns:p14="http://schemas.microsoft.com/office/powerpoint/2010/main" val="251694040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E19C0DE-C078-4586-94EC-518557DE64A2}" type="slidenum">
              <a:rPr lang="en-US" smtClean="0"/>
              <a:pPr/>
              <a:t>45</a:t>
            </a:fld>
            <a:endParaRPr lang="en-US" dirty="0"/>
          </a:p>
        </p:txBody>
      </p:sp>
      <p:sp>
        <p:nvSpPr>
          <p:cNvPr id="2" name="Title 1"/>
          <p:cNvSpPr>
            <a:spLocks noGrp="1"/>
          </p:cNvSpPr>
          <p:nvPr>
            <p:ph type="ctrTitle" idx="4294967295"/>
          </p:nvPr>
        </p:nvSpPr>
        <p:spPr>
          <a:xfrm>
            <a:off x="228600" y="168717"/>
            <a:ext cx="7848600" cy="1126683"/>
          </a:xfrm>
        </p:spPr>
        <p:txBody>
          <a:bodyPr>
            <a:normAutofit fontScale="90000"/>
          </a:bodyPr>
          <a:lstStyle/>
          <a:p>
            <a:pPr algn="ctr">
              <a:lnSpc>
                <a:spcPct val="100000"/>
              </a:lnSpc>
            </a:pPr>
            <a:r>
              <a:rPr lang="en-US" b="1" u="sng" dirty="0"/>
              <a:t>NUTRITION</a:t>
            </a:r>
            <a:br>
              <a:rPr lang="en-US" b="1" u="sng" dirty="0"/>
            </a:br>
            <a:r>
              <a:rPr lang="en-US" sz="2800" b="1" dirty="0"/>
              <a:t>ENVIRONMENT</a:t>
            </a:r>
            <a:endParaRPr lang="en-US" sz="2800" b="1" u="sng" dirty="0"/>
          </a:p>
        </p:txBody>
      </p:sp>
      <p:sp>
        <p:nvSpPr>
          <p:cNvPr id="3" name="Subtitle 2"/>
          <p:cNvSpPr>
            <a:spLocks noGrp="1"/>
          </p:cNvSpPr>
          <p:nvPr>
            <p:ph type="subTitle" idx="4294967295"/>
          </p:nvPr>
        </p:nvSpPr>
        <p:spPr>
          <a:xfrm>
            <a:off x="228600" y="1154151"/>
            <a:ext cx="8649629" cy="3581400"/>
          </a:xfrm>
        </p:spPr>
        <p:txBody>
          <a:bodyPr>
            <a:noAutofit/>
          </a:bodyPr>
          <a:lstStyle/>
          <a:p>
            <a:pPr marL="457200" lvl="1" indent="0">
              <a:buNone/>
            </a:pPr>
            <a:endParaRPr lang="en-US" sz="1000" b="1" dirty="0">
              <a:solidFill>
                <a:schemeClr val="accent1">
                  <a:lumMod val="75000"/>
                </a:schemeClr>
              </a:solidFill>
            </a:endParaRPr>
          </a:p>
          <a:p>
            <a:pPr lvl="2"/>
            <a:r>
              <a:rPr lang="en-US" sz="2200" b="1" dirty="0">
                <a:solidFill>
                  <a:schemeClr val="accent1">
                    <a:lumMod val="50000"/>
                  </a:schemeClr>
                </a:solidFill>
              </a:rPr>
              <a:t>ADEQUATE LIGHTING</a:t>
            </a:r>
          </a:p>
          <a:p>
            <a:pPr lvl="2"/>
            <a:r>
              <a:rPr lang="en-US" sz="2200" b="1" dirty="0">
                <a:solidFill>
                  <a:schemeClr val="accent1">
                    <a:lumMod val="50000"/>
                  </a:schemeClr>
                </a:solidFill>
              </a:rPr>
              <a:t>CONTRAST COLORS (DISHES, TABLECLOTH, FOOD)</a:t>
            </a:r>
          </a:p>
          <a:p>
            <a:pPr lvl="2"/>
            <a:r>
              <a:rPr lang="en-US" sz="2200" b="1" dirty="0">
                <a:solidFill>
                  <a:schemeClr val="accent1">
                    <a:lumMod val="50000"/>
                  </a:schemeClr>
                </a:solidFill>
              </a:rPr>
              <a:t>ELIMINATE DISTRACTIONS (TV,  OTHER NOISES, CONVERSATIONS)</a:t>
            </a:r>
          </a:p>
          <a:p>
            <a:pPr lvl="2"/>
            <a:r>
              <a:rPr lang="en-US" sz="2200" b="1" dirty="0">
                <a:solidFill>
                  <a:schemeClr val="accent1">
                    <a:lumMod val="50000"/>
                  </a:schemeClr>
                </a:solidFill>
              </a:rPr>
              <a:t>LIMIT CHOICES</a:t>
            </a:r>
          </a:p>
          <a:p>
            <a:pPr lvl="2"/>
            <a:r>
              <a:rPr lang="en-US" sz="2200" b="1" dirty="0">
                <a:solidFill>
                  <a:schemeClr val="accent1">
                    <a:lumMod val="50000"/>
                  </a:schemeClr>
                </a:solidFill>
              </a:rPr>
              <a:t>OFFER LESS FOOD MORE OFTEN</a:t>
            </a:r>
          </a:p>
          <a:p>
            <a:pPr lvl="2"/>
            <a:r>
              <a:rPr lang="en-US" sz="2200" b="1" dirty="0">
                <a:solidFill>
                  <a:schemeClr val="accent1">
                    <a:lumMod val="50000"/>
                  </a:schemeClr>
                </a:solidFill>
              </a:rPr>
              <a:t>EXCLUDE ALCOHOL, CAFFEINE, CHOCOLATE</a:t>
            </a:r>
          </a:p>
          <a:p>
            <a:pPr lvl="2"/>
            <a:r>
              <a:rPr lang="en-US" sz="2200" b="1" dirty="0">
                <a:solidFill>
                  <a:schemeClr val="accent1">
                    <a:lumMod val="50000"/>
                  </a:schemeClr>
                </a:solidFill>
              </a:rPr>
              <a:t>INCREASE FRUITS FOR SWEET TREATS</a:t>
            </a:r>
          </a:p>
          <a:p>
            <a:pPr lvl="2"/>
            <a:r>
              <a:rPr lang="en-US" sz="2200" b="1" dirty="0">
                <a:solidFill>
                  <a:schemeClr val="accent1">
                    <a:lumMod val="50000"/>
                  </a:schemeClr>
                </a:solidFill>
              </a:rPr>
              <a:t>Check mouth for sores, denture fit</a:t>
            </a:r>
          </a:p>
          <a:p>
            <a:pPr marL="411480" lvl="2" indent="0">
              <a:buNone/>
            </a:pPr>
            <a:endParaRPr lang="en-US" sz="2200" b="1" dirty="0">
              <a:solidFill>
                <a:schemeClr val="accent1">
                  <a:lumMod val="50000"/>
                </a:schemeClr>
              </a:solidFill>
            </a:endParaRPr>
          </a:p>
          <a:p>
            <a:endParaRPr lang="en-US" sz="2200" dirty="0"/>
          </a:p>
        </p:txBody>
      </p:sp>
      <p:sp>
        <p:nvSpPr>
          <p:cNvPr id="6" name="TextBox 5">
            <a:extLst>
              <a:ext uri="{FF2B5EF4-FFF2-40B4-BE49-F238E27FC236}">
                <a16:creationId xmlns:a16="http://schemas.microsoft.com/office/drawing/2014/main" id="{53F817B7-5606-4805-B545-2A3E05D3ECCC}"/>
              </a:ext>
            </a:extLst>
          </p:cNvPr>
          <p:cNvSpPr txBox="1"/>
          <p:nvPr/>
        </p:nvSpPr>
        <p:spPr>
          <a:xfrm>
            <a:off x="626579" y="4572000"/>
            <a:ext cx="7010400" cy="2277547"/>
          </a:xfrm>
          <a:prstGeom prst="rect">
            <a:avLst/>
          </a:prstGeom>
          <a:noFill/>
        </p:spPr>
        <p:txBody>
          <a:bodyPr wrap="square" rtlCol="0">
            <a:spAutoFit/>
          </a:bodyPr>
          <a:lstStyle/>
          <a:p>
            <a:pPr lvl="1" algn="ctr"/>
            <a:r>
              <a:rPr lang="en-US" sz="2200" b="1" dirty="0">
                <a:solidFill>
                  <a:schemeClr val="accent1">
                    <a:lumMod val="75000"/>
                  </a:schemeClr>
                </a:solidFill>
              </a:rPr>
              <a:t>APPETITE AFFECTED BY:</a:t>
            </a:r>
          </a:p>
          <a:p>
            <a:pPr lvl="2"/>
            <a:r>
              <a:rPr lang="en-US" sz="2200" b="1" dirty="0">
                <a:solidFill>
                  <a:schemeClr val="accent1">
                    <a:lumMod val="50000"/>
                  </a:schemeClr>
                </a:solidFill>
              </a:rPr>
              <a:t>		</a:t>
            </a:r>
            <a:r>
              <a:rPr lang="en-US" sz="2000" b="1" dirty="0">
                <a:solidFill>
                  <a:schemeClr val="accent1">
                    <a:lumMod val="50000"/>
                  </a:schemeClr>
                </a:solidFill>
              </a:rPr>
              <a:t>MEDICATION SIDE EFFECTS</a:t>
            </a:r>
          </a:p>
          <a:p>
            <a:pPr lvl="2"/>
            <a:r>
              <a:rPr lang="en-US" sz="2000" b="1" dirty="0">
                <a:solidFill>
                  <a:schemeClr val="accent1">
                    <a:lumMod val="50000"/>
                  </a:schemeClr>
                </a:solidFill>
              </a:rPr>
              <a:t>		INABILITY TO FEEL HUNGRY</a:t>
            </a:r>
          </a:p>
          <a:p>
            <a:pPr lvl="2"/>
            <a:r>
              <a:rPr lang="en-US" sz="2000" b="1" dirty="0">
                <a:solidFill>
                  <a:schemeClr val="accent1">
                    <a:lumMod val="50000"/>
                  </a:schemeClr>
                </a:solidFill>
              </a:rPr>
              <a:t>		CONSTIPATION</a:t>
            </a:r>
          </a:p>
          <a:p>
            <a:pPr lvl="2"/>
            <a:r>
              <a:rPr lang="en-US" sz="2000" b="1" dirty="0">
                <a:solidFill>
                  <a:schemeClr val="accent1">
                    <a:lumMod val="50000"/>
                  </a:schemeClr>
                </a:solidFill>
              </a:rPr>
              <a:t>		FORGET TO EAT</a:t>
            </a:r>
          </a:p>
          <a:p>
            <a:pPr lvl="2"/>
            <a:r>
              <a:rPr lang="en-US" sz="2000" b="1" dirty="0">
                <a:solidFill>
                  <a:schemeClr val="accent1">
                    <a:lumMod val="50000"/>
                  </a:schemeClr>
                </a:solidFill>
              </a:rPr>
              <a:t>		MAY NOT RECOGNIZE FOOD AS FOOD</a:t>
            </a:r>
          </a:p>
          <a:p>
            <a:endParaRPr lang="en-US" dirty="0"/>
          </a:p>
        </p:txBody>
      </p:sp>
    </p:spTree>
    <p:extLst>
      <p:ext uri="{BB962C8B-B14F-4D97-AF65-F5344CB8AC3E}">
        <p14:creationId xmlns:p14="http://schemas.microsoft.com/office/powerpoint/2010/main" val="418443814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8049" y="228600"/>
            <a:ext cx="7406640" cy="1356360"/>
          </a:xfrm>
        </p:spPr>
        <p:txBody>
          <a:bodyPr/>
          <a:lstStyle/>
          <a:p>
            <a:pPr algn="ctr"/>
            <a:r>
              <a:rPr lang="en-US" b="1" u="sng" dirty="0"/>
              <a:t>BATHING</a:t>
            </a:r>
          </a:p>
        </p:txBody>
      </p:sp>
      <p:sp>
        <p:nvSpPr>
          <p:cNvPr id="4" name="Slide Number Placeholder 3"/>
          <p:cNvSpPr>
            <a:spLocks noGrp="1"/>
          </p:cNvSpPr>
          <p:nvPr>
            <p:ph type="sldNum" sz="quarter" idx="12"/>
          </p:nvPr>
        </p:nvSpPr>
        <p:spPr/>
        <p:txBody>
          <a:bodyPr/>
          <a:lstStyle/>
          <a:p>
            <a:fld id="{BE19C0DE-C078-4586-94EC-518557DE64A2}" type="slidenum">
              <a:rPr lang="en-US" smtClean="0"/>
              <a:pPr/>
              <a:t>46</a:t>
            </a:fld>
            <a:endParaRPr lang="en-US" dirty="0"/>
          </a:p>
        </p:txBody>
      </p:sp>
      <p:sp>
        <p:nvSpPr>
          <p:cNvPr id="3" name="Subtitle 2"/>
          <p:cNvSpPr>
            <a:spLocks noGrp="1"/>
          </p:cNvSpPr>
          <p:nvPr>
            <p:ph type="subTitle" idx="4294967295"/>
          </p:nvPr>
        </p:nvSpPr>
        <p:spPr>
          <a:xfrm>
            <a:off x="0" y="1295401"/>
            <a:ext cx="8382000" cy="3124200"/>
          </a:xfrm>
        </p:spPr>
        <p:txBody>
          <a:bodyPr>
            <a:normAutofit fontScale="92500" lnSpcReduction="10000"/>
          </a:bodyPr>
          <a:lstStyle/>
          <a:p>
            <a:pPr marL="205740" lvl="1" indent="0">
              <a:buNone/>
            </a:pPr>
            <a:r>
              <a:rPr lang="en-US" sz="2000" b="1" dirty="0"/>
              <a:t>   </a:t>
            </a:r>
            <a:r>
              <a:rPr lang="en-US" sz="2000" b="1" u="sng" dirty="0"/>
              <a:t>POSSIBLE PROBLEMS:</a:t>
            </a:r>
          </a:p>
          <a:p>
            <a:pPr lvl="2"/>
            <a:r>
              <a:rPr lang="en-US" sz="2000" b="1" dirty="0">
                <a:solidFill>
                  <a:schemeClr val="accent1">
                    <a:lumMod val="50000"/>
                  </a:schemeClr>
                </a:solidFill>
              </a:rPr>
              <a:t>DEPRESSION</a:t>
            </a:r>
          </a:p>
          <a:p>
            <a:pPr lvl="2"/>
            <a:r>
              <a:rPr lang="en-US" sz="2000" b="1" dirty="0">
                <a:solidFill>
                  <a:schemeClr val="accent1">
                    <a:lumMod val="50000"/>
                  </a:schemeClr>
                </a:solidFill>
              </a:rPr>
              <a:t>NO LONGER INTERESTED IN PERSONAL CARE</a:t>
            </a:r>
          </a:p>
          <a:p>
            <a:pPr lvl="2"/>
            <a:r>
              <a:rPr lang="en-US" sz="2000" b="1" dirty="0">
                <a:solidFill>
                  <a:schemeClr val="accent1">
                    <a:lumMod val="50000"/>
                  </a:schemeClr>
                </a:solidFill>
              </a:rPr>
              <a:t>ROOM, WATER TEMPERATURE</a:t>
            </a:r>
          </a:p>
          <a:p>
            <a:pPr lvl="2"/>
            <a:r>
              <a:rPr lang="en-US" sz="2000" b="1" dirty="0">
                <a:solidFill>
                  <a:schemeClr val="accent1">
                    <a:lumMod val="50000"/>
                  </a:schemeClr>
                </a:solidFill>
              </a:rPr>
              <a:t>LACK OF COLOR CONTRAST  OF ENVIRONMENT</a:t>
            </a:r>
          </a:p>
          <a:p>
            <a:pPr lvl="2"/>
            <a:r>
              <a:rPr lang="en-US" sz="2000" b="1" dirty="0">
                <a:solidFill>
                  <a:schemeClr val="accent1">
                    <a:lumMod val="50000"/>
                  </a:schemeClr>
                </a:solidFill>
              </a:rPr>
              <a:t>LACK OF PRIVACY</a:t>
            </a:r>
          </a:p>
          <a:p>
            <a:pPr lvl="2"/>
            <a:r>
              <a:rPr lang="en-US" sz="2000" b="1" dirty="0">
                <a:solidFill>
                  <a:schemeClr val="accent1">
                    <a:lumMod val="50000"/>
                  </a:schemeClr>
                </a:solidFill>
              </a:rPr>
              <a:t>EMBARRASSMENT</a:t>
            </a:r>
          </a:p>
          <a:p>
            <a:pPr lvl="2"/>
            <a:r>
              <a:rPr lang="en-US" sz="2000" b="1" dirty="0">
                <a:solidFill>
                  <a:schemeClr val="accent1">
                    <a:lumMod val="50000"/>
                  </a:schemeClr>
                </a:solidFill>
              </a:rPr>
              <a:t>FEAR OF FALLING, WATER, SOAP ETC.</a:t>
            </a:r>
          </a:p>
          <a:p>
            <a:pPr lvl="2"/>
            <a:r>
              <a:rPr lang="en-US" sz="2000" b="1" dirty="0">
                <a:solidFill>
                  <a:schemeClr val="accent1">
                    <a:lumMod val="50000"/>
                  </a:schemeClr>
                </a:solidFill>
              </a:rPr>
              <a:t>BELIEVE ALREADY TOOK BATH</a:t>
            </a:r>
          </a:p>
          <a:p>
            <a:pPr lvl="2"/>
            <a:r>
              <a:rPr lang="en-US" sz="2000" b="1" dirty="0">
                <a:solidFill>
                  <a:schemeClr val="accent1">
                    <a:lumMod val="50000"/>
                  </a:schemeClr>
                </a:solidFill>
              </a:rPr>
              <a:t>FORGOT HOW TO PRIORITIZE &amp; PERFORM TASK</a:t>
            </a:r>
          </a:p>
          <a:p>
            <a:endParaRPr lang="en-US" dirty="0"/>
          </a:p>
        </p:txBody>
      </p:sp>
      <p:sp>
        <p:nvSpPr>
          <p:cNvPr id="5" name="TextBox 4">
            <a:extLst>
              <a:ext uri="{FF2B5EF4-FFF2-40B4-BE49-F238E27FC236}">
                <a16:creationId xmlns:a16="http://schemas.microsoft.com/office/drawing/2014/main" id="{AC51C8D6-2122-4394-8D0D-EA3E249D9484}"/>
              </a:ext>
            </a:extLst>
          </p:cNvPr>
          <p:cNvSpPr txBox="1"/>
          <p:nvPr/>
        </p:nvSpPr>
        <p:spPr>
          <a:xfrm>
            <a:off x="-59221" y="4287546"/>
            <a:ext cx="7696200" cy="2585323"/>
          </a:xfrm>
          <a:prstGeom prst="rect">
            <a:avLst/>
          </a:prstGeom>
          <a:noFill/>
        </p:spPr>
        <p:txBody>
          <a:bodyPr wrap="square" rtlCol="0">
            <a:spAutoFit/>
          </a:bodyPr>
          <a:lstStyle/>
          <a:p>
            <a:pPr lvl="1"/>
            <a:r>
              <a:rPr lang="en-US" b="1" u="sng" dirty="0">
                <a:solidFill>
                  <a:schemeClr val="accent1">
                    <a:lumMod val="75000"/>
                  </a:schemeClr>
                </a:solidFill>
              </a:rPr>
              <a:t>HELPFUL SUGGESTIONS:</a:t>
            </a:r>
          </a:p>
          <a:p>
            <a:pPr marL="742950" lvl="1" indent="-285750">
              <a:buFont typeface="Arial" panose="020B0604020202020204" pitchFamily="34" charset="0"/>
              <a:buChar char="•"/>
            </a:pPr>
            <a:r>
              <a:rPr lang="en-US" b="1" dirty="0">
                <a:solidFill>
                  <a:schemeClr val="accent1">
                    <a:lumMod val="50000"/>
                  </a:schemeClr>
                </a:solidFill>
              </a:rPr>
              <a:t>SAME TIME, SAME DAY, SAME STEPS, SAME ROUTINE</a:t>
            </a:r>
          </a:p>
          <a:p>
            <a:pPr marL="742950" lvl="1" indent="-285750">
              <a:buFont typeface="Arial" panose="020B0604020202020204" pitchFamily="34" charset="0"/>
              <a:buChar char="•"/>
            </a:pPr>
            <a:r>
              <a:rPr lang="en-US" b="1" dirty="0">
                <a:solidFill>
                  <a:schemeClr val="accent1">
                    <a:lumMod val="50000"/>
                  </a:schemeClr>
                </a:solidFill>
              </a:rPr>
              <a:t>ONE DIRECTION AT A TIME, BREAK TASK INTO MANY STEPS </a:t>
            </a:r>
          </a:p>
          <a:p>
            <a:pPr marL="742950" lvl="1" indent="-285750">
              <a:buFont typeface="Arial" panose="020B0604020202020204" pitchFamily="34" charset="0"/>
              <a:buChar char="•"/>
            </a:pPr>
            <a:r>
              <a:rPr lang="en-US" b="1" dirty="0">
                <a:solidFill>
                  <a:schemeClr val="accent1">
                    <a:lumMod val="50000"/>
                  </a:schemeClr>
                </a:solidFill>
              </a:rPr>
              <a:t>PERSONAL HISTORY SHOULD DETERMINE PREFERENCE FOR SHOWER OR TUB BATH</a:t>
            </a:r>
          </a:p>
          <a:p>
            <a:pPr marL="742950" lvl="1" indent="-285750">
              <a:buFont typeface="Arial" panose="020B0604020202020204" pitchFamily="34" charset="0"/>
              <a:buChar char="•"/>
            </a:pPr>
            <a:r>
              <a:rPr lang="en-US" b="1" dirty="0">
                <a:solidFill>
                  <a:schemeClr val="accent1">
                    <a:lumMod val="50000"/>
                  </a:schemeClr>
                </a:solidFill>
              </a:rPr>
              <a:t>GIVE THEM SOMETHING TO HOLD OR EAT TO DISTRACT</a:t>
            </a:r>
          </a:p>
          <a:p>
            <a:pPr marL="742950" lvl="1" indent="-285750">
              <a:buFont typeface="Arial" panose="020B0604020202020204" pitchFamily="34" charset="0"/>
              <a:buChar char="•"/>
            </a:pPr>
            <a:r>
              <a:rPr lang="en-US" b="1" dirty="0">
                <a:solidFill>
                  <a:schemeClr val="accent1">
                    <a:lumMod val="50000"/>
                  </a:schemeClr>
                </a:solidFill>
              </a:rPr>
              <a:t>USE “HAND OVER HAND” TECHNIQUE</a:t>
            </a:r>
          </a:p>
          <a:p>
            <a:pPr marL="742950" lvl="1" indent="-285750">
              <a:buFont typeface="Arial" panose="020B0604020202020204" pitchFamily="34" charset="0"/>
              <a:buChar char="•"/>
            </a:pPr>
            <a:r>
              <a:rPr lang="en-US" b="1" dirty="0">
                <a:solidFill>
                  <a:schemeClr val="accent1">
                    <a:lumMod val="50000"/>
                  </a:schemeClr>
                </a:solidFill>
              </a:rPr>
              <a:t>CHECK TEMPERATURE &amp; LIGHTING</a:t>
            </a:r>
          </a:p>
          <a:p>
            <a:endParaRPr lang="en-US" dirty="0"/>
          </a:p>
        </p:txBody>
      </p:sp>
    </p:spTree>
    <p:extLst>
      <p:ext uri="{BB962C8B-B14F-4D97-AF65-F5344CB8AC3E}">
        <p14:creationId xmlns:p14="http://schemas.microsoft.com/office/powerpoint/2010/main" val="97787956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05483" y="243840"/>
            <a:ext cx="7406640" cy="1356360"/>
          </a:xfrm>
        </p:spPr>
        <p:txBody>
          <a:bodyPr>
            <a:normAutofit/>
          </a:bodyPr>
          <a:lstStyle/>
          <a:p>
            <a:pPr algn="ctr"/>
            <a:r>
              <a:rPr lang="en-US" b="1" u="sng" dirty="0"/>
              <a:t>DRESSING &amp; UNDRESSING</a:t>
            </a:r>
          </a:p>
        </p:txBody>
      </p:sp>
      <p:sp>
        <p:nvSpPr>
          <p:cNvPr id="4" name="Slide Number Placeholder 3"/>
          <p:cNvSpPr>
            <a:spLocks noGrp="1"/>
          </p:cNvSpPr>
          <p:nvPr>
            <p:ph type="sldNum" sz="quarter" idx="12"/>
          </p:nvPr>
        </p:nvSpPr>
        <p:spPr/>
        <p:txBody>
          <a:bodyPr/>
          <a:lstStyle/>
          <a:p>
            <a:fld id="{BE19C0DE-C078-4586-94EC-518557DE64A2}" type="slidenum">
              <a:rPr lang="en-US" smtClean="0"/>
              <a:pPr/>
              <a:t>47</a:t>
            </a:fld>
            <a:endParaRPr lang="en-US" dirty="0"/>
          </a:p>
        </p:txBody>
      </p:sp>
      <p:sp>
        <p:nvSpPr>
          <p:cNvPr id="3" name="Subtitle 2"/>
          <p:cNvSpPr>
            <a:spLocks noGrp="1"/>
          </p:cNvSpPr>
          <p:nvPr>
            <p:ph type="subTitle" idx="4294967295"/>
          </p:nvPr>
        </p:nvSpPr>
        <p:spPr>
          <a:xfrm>
            <a:off x="152400" y="1511006"/>
            <a:ext cx="4267200" cy="5077948"/>
          </a:xfrm>
        </p:spPr>
        <p:txBody>
          <a:bodyPr>
            <a:normAutofit/>
          </a:bodyPr>
          <a:lstStyle/>
          <a:p>
            <a:pPr lvl="1"/>
            <a:r>
              <a:rPr lang="en-US" sz="2400" b="1" u="sng" dirty="0">
                <a:solidFill>
                  <a:schemeClr val="accent1">
                    <a:lumMod val="75000"/>
                  </a:schemeClr>
                </a:solidFill>
              </a:rPr>
              <a:t>POSSIBLE PROBLEMS:</a:t>
            </a:r>
          </a:p>
          <a:p>
            <a:pPr lvl="2">
              <a:lnSpc>
                <a:spcPct val="150000"/>
              </a:lnSpc>
            </a:pPr>
            <a:r>
              <a:rPr lang="en-US" sz="2000" b="1" dirty="0">
                <a:solidFill>
                  <a:schemeClr val="accent1">
                    <a:lumMod val="50000"/>
                  </a:schemeClr>
                </a:solidFill>
              </a:rPr>
              <a:t>PHYSICAL ILLNESS</a:t>
            </a:r>
            <a:endParaRPr lang="en-US" sz="400" b="1" dirty="0">
              <a:solidFill>
                <a:schemeClr val="accent1">
                  <a:lumMod val="50000"/>
                </a:schemeClr>
              </a:solidFill>
            </a:endParaRPr>
          </a:p>
          <a:p>
            <a:pPr lvl="2">
              <a:lnSpc>
                <a:spcPct val="100000"/>
              </a:lnSpc>
            </a:pPr>
            <a:r>
              <a:rPr lang="en-US" sz="2000" b="1" dirty="0">
                <a:solidFill>
                  <a:schemeClr val="accent1">
                    <a:lumMod val="50000"/>
                  </a:schemeClr>
                </a:solidFill>
              </a:rPr>
              <a:t>MOBILITY LIMITATIONS</a:t>
            </a:r>
          </a:p>
          <a:p>
            <a:pPr lvl="2"/>
            <a:r>
              <a:rPr lang="en-US" sz="2000" b="1" dirty="0">
                <a:solidFill>
                  <a:schemeClr val="accent1">
                    <a:lumMod val="50000"/>
                  </a:schemeClr>
                </a:solidFill>
              </a:rPr>
              <a:t>LOSS OF INTEREST IN PERSONAL APPEARANCE</a:t>
            </a:r>
          </a:p>
          <a:p>
            <a:pPr lvl="2"/>
            <a:endParaRPr lang="en-US" sz="400" b="1" dirty="0">
              <a:solidFill>
                <a:schemeClr val="accent1">
                  <a:lumMod val="50000"/>
                </a:schemeClr>
              </a:solidFill>
            </a:endParaRPr>
          </a:p>
          <a:p>
            <a:pPr lvl="2"/>
            <a:r>
              <a:rPr lang="en-US" sz="2000" b="1" dirty="0">
                <a:solidFill>
                  <a:schemeClr val="accent1">
                    <a:lumMod val="50000"/>
                  </a:schemeClr>
                </a:solidFill>
              </a:rPr>
              <a:t>MEDICATION SIDE EFFECTS</a:t>
            </a:r>
          </a:p>
          <a:p>
            <a:pPr lvl="2"/>
            <a:endParaRPr lang="en-US" sz="400" b="1" dirty="0">
              <a:solidFill>
                <a:schemeClr val="accent1">
                  <a:lumMod val="50000"/>
                </a:schemeClr>
              </a:solidFill>
            </a:endParaRPr>
          </a:p>
          <a:p>
            <a:pPr lvl="2"/>
            <a:r>
              <a:rPr lang="en-US" sz="2000" b="1" dirty="0">
                <a:solidFill>
                  <a:schemeClr val="accent1">
                    <a:lumMod val="50000"/>
                  </a:schemeClr>
                </a:solidFill>
              </a:rPr>
              <a:t>POOR VISION, LIGHTING</a:t>
            </a:r>
          </a:p>
          <a:p>
            <a:pPr lvl="2"/>
            <a:endParaRPr lang="en-US" sz="400" b="1" dirty="0">
              <a:solidFill>
                <a:schemeClr val="accent1">
                  <a:lumMod val="50000"/>
                </a:schemeClr>
              </a:solidFill>
            </a:endParaRPr>
          </a:p>
          <a:p>
            <a:pPr lvl="2"/>
            <a:r>
              <a:rPr lang="en-US" sz="2000" b="1" dirty="0">
                <a:solidFill>
                  <a:schemeClr val="accent1">
                    <a:lumMod val="50000"/>
                  </a:schemeClr>
                </a:solidFill>
              </a:rPr>
              <a:t>EXCESSIVE DISTRACTIONS, CLUTTER, NOISE</a:t>
            </a:r>
          </a:p>
          <a:p>
            <a:pPr lvl="2"/>
            <a:endParaRPr lang="en-US" sz="400" b="1" dirty="0">
              <a:solidFill>
                <a:schemeClr val="accent1">
                  <a:lumMod val="50000"/>
                </a:schemeClr>
              </a:solidFill>
            </a:endParaRPr>
          </a:p>
          <a:p>
            <a:pPr lvl="2"/>
            <a:r>
              <a:rPr lang="en-US" sz="2000" b="1" dirty="0">
                <a:solidFill>
                  <a:schemeClr val="accent1">
                    <a:lumMod val="50000"/>
                  </a:schemeClr>
                </a:solidFill>
              </a:rPr>
              <a:t>LOSS OF UNDERSTANDING, SHORT ATTENTION SPAN</a:t>
            </a:r>
          </a:p>
          <a:p>
            <a:pPr lvl="2"/>
            <a:endParaRPr lang="en-US" sz="400" b="1" dirty="0">
              <a:solidFill>
                <a:schemeClr val="accent1">
                  <a:lumMod val="50000"/>
                </a:schemeClr>
              </a:solidFill>
            </a:endParaRPr>
          </a:p>
          <a:p>
            <a:pPr lvl="2"/>
            <a:r>
              <a:rPr lang="en-US" sz="2000" b="1" dirty="0">
                <a:solidFill>
                  <a:schemeClr val="accent1">
                    <a:lumMod val="50000"/>
                  </a:schemeClr>
                </a:solidFill>
              </a:rPr>
              <a:t>EMBARRASSMENT, FATIGUE, ANXIETY, PRIVACY ISSUES</a:t>
            </a:r>
          </a:p>
          <a:p>
            <a:endParaRPr lang="en-US" dirty="0"/>
          </a:p>
        </p:txBody>
      </p:sp>
      <p:sp>
        <p:nvSpPr>
          <p:cNvPr id="5" name="TextBox 4">
            <a:extLst>
              <a:ext uri="{FF2B5EF4-FFF2-40B4-BE49-F238E27FC236}">
                <a16:creationId xmlns:a16="http://schemas.microsoft.com/office/drawing/2014/main" id="{82F19D58-050C-4A61-B49C-3CC9D07795CB}"/>
              </a:ext>
            </a:extLst>
          </p:cNvPr>
          <p:cNvSpPr txBox="1"/>
          <p:nvPr/>
        </p:nvSpPr>
        <p:spPr>
          <a:xfrm>
            <a:off x="3637156" y="1447800"/>
            <a:ext cx="5562600" cy="5293757"/>
          </a:xfrm>
          <a:prstGeom prst="rect">
            <a:avLst/>
          </a:prstGeom>
          <a:noFill/>
        </p:spPr>
        <p:txBody>
          <a:bodyPr wrap="square" rtlCol="0">
            <a:spAutoFit/>
          </a:bodyPr>
          <a:lstStyle/>
          <a:p>
            <a:pPr marL="800100" lvl="1" indent="-342900">
              <a:buFont typeface="Arial" panose="020B0604020202020204" pitchFamily="34" charset="0"/>
              <a:buChar char="•"/>
            </a:pPr>
            <a:r>
              <a:rPr lang="en-US" sz="2400" b="1" u="sng" dirty="0">
                <a:solidFill>
                  <a:schemeClr val="accent1">
                    <a:lumMod val="75000"/>
                  </a:schemeClr>
                </a:solidFill>
              </a:rPr>
              <a:t>HELPFUL SUGGESTIONS:</a:t>
            </a:r>
          </a:p>
          <a:p>
            <a:pPr marL="1257300" lvl="2" indent="-342900">
              <a:lnSpc>
                <a:spcPct val="150000"/>
              </a:lnSpc>
              <a:buFont typeface="Arial" panose="020B0604020202020204" pitchFamily="34" charset="0"/>
              <a:buChar char="•"/>
            </a:pPr>
            <a:r>
              <a:rPr lang="en-US" sz="2000" b="1" dirty="0">
                <a:solidFill>
                  <a:schemeClr val="accent1">
                    <a:lumMod val="50000"/>
                  </a:schemeClr>
                </a:solidFill>
              </a:rPr>
              <a:t>SIMPLIFY INSTRUCTIONS</a:t>
            </a:r>
          </a:p>
          <a:p>
            <a:pPr marL="1257300" lvl="2" indent="-342900">
              <a:lnSpc>
                <a:spcPct val="150000"/>
              </a:lnSpc>
              <a:buFont typeface="Arial" panose="020B0604020202020204" pitchFamily="34" charset="0"/>
              <a:buChar char="•"/>
            </a:pPr>
            <a:r>
              <a:rPr lang="en-US" sz="2000" b="1" dirty="0">
                <a:solidFill>
                  <a:schemeClr val="accent1">
                    <a:lumMod val="50000"/>
                  </a:schemeClr>
                </a:solidFill>
              </a:rPr>
              <a:t>ALLOW PLENTY OF TIME</a:t>
            </a:r>
          </a:p>
          <a:p>
            <a:pPr marL="1257300" lvl="2" indent="-342900">
              <a:buFont typeface="Arial" panose="020B0604020202020204" pitchFamily="34" charset="0"/>
              <a:buChar char="•"/>
            </a:pPr>
            <a:r>
              <a:rPr lang="en-US" sz="2000" b="1" dirty="0">
                <a:solidFill>
                  <a:schemeClr val="accent1">
                    <a:lumMod val="50000"/>
                  </a:schemeClr>
                </a:solidFill>
              </a:rPr>
              <a:t>DISTRACT BY SINGING, TELL FUNNY STORY</a:t>
            </a:r>
          </a:p>
          <a:p>
            <a:pPr marL="1257300" lvl="2" indent="-342900">
              <a:lnSpc>
                <a:spcPct val="150000"/>
              </a:lnSpc>
              <a:buFont typeface="Arial" panose="020B0604020202020204" pitchFamily="34" charset="0"/>
              <a:buChar char="•"/>
            </a:pPr>
            <a:r>
              <a:rPr lang="en-US" sz="2000" b="1" dirty="0">
                <a:solidFill>
                  <a:schemeClr val="accent1">
                    <a:lumMod val="50000"/>
                  </a:schemeClr>
                </a:solidFill>
              </a:rPr>
              <a:t>USE HUMOR</a:t>
            </a:r>
          </a:p>
          <a:p>
            <a:pPr marL="1257300" lvl="2" indent="-342900">
              <a:buFont typeface="Arial" panose="020B0604020202020204" pitchFamily="34" charset="0"/>
              <a:buChar char="•"/>
            </a:pPr>
            <a:endParaRPr lang="en-US" sz="400" b="1" dirty="0">
              <a:solidFill>
                <a:schemeClr val="accent1">
                  <a:lumMod val="50000"/>
                </a:schemeClr>
              </a:solidFill>
            </a:endParaRPr>
          </a:p>
          <a:p>
            <a:pPr marL="1257300" lvl="2" indent="-342900">
              <a:buFont typeface="Arial" panose="020B0604020202020204" pitchFamily="34" charset="0"/>
              <a:buChar char="•"/>
            </a:pPr>
            <a:r>
              <a:rPr lang="en-US" sz="2000" b="1" dirty="0">
                <a:solidFill>
                  <a:schemeClr val="accent1">
                    <a:lumMod val="50000"/>
                  </a:schemeClr>
                </a:solidFill>
              </a:rPr>
              <a:t>PROMISE A REWARD (ICE CREAM) WHEN TASK COMPLETED</a:t>
            </a:r>
          </a:p>
          <a:p>
            <a:pPr marL="1257300" lvl="2" indent="-342900">
              <a:lnSpc>
                <a:spcPct val="150000"/>
              </a:lnSpc>
              <a:buFont typeface="Arial" panose="020B0604020202020204" pitchFamily="34" charset="0"/>
              <a:buChar char="•"/>
            </a:pPr>
            <a:r>
              <a:rPr lang="en-US" sz="2000" b="1" dirty="0">
                <a:solidFill>
                  <a:schemeClr val="accent1">
                    <a:lumMod val="50000"/>
                  </a:schemeClr>
                </a:solidFill>
              </a:rPr>
              <a:t>REMOVE WORN CLOTHES IMMEDIATELY</a:t>
            </a:r>
          </a:p>
          <a:p>
            <a:pPr marL="1257300" lvl="2" indent="-342900">
              <a:lnSpc>
                <a:spcPct val="150000"/>
              </a:lnSpc>
              <a:buFont typeface="Arial" panose="020B0604020202020204" pitchFamily="34" charset="0"/>
              <a:buChar char="•"/>
            </a:pPr>
            <a:r>
              <a:rPr lang="en-US" sz="2000" b="1" dirty="0">
                <a:solidFill>
                  <a:schemeClr val="accent1">
                    <a:lumMod val="50000"/>
                  </a:schemeClr>
                </a:solidFill>
              </a:rPr>
              <a:t>LIMIT CHOICES</a:t>
            </a:r>
          </a:p>
          <a:p>
            <a:pPr marL="1257300" lvl="2" indent="-342900">
              <a:lnSpc>
                <a:spcPct val="150000"/>
              </a:lnSpc>
              <a:buFont typeface="Arial" panose="020B0604020202020204" pitchFamily="34" charset="0"/>
              <a:buChar char="•"/>
            </a:pPr>
            <a:r>
              <a:rPr lang="en-US" sz="2000" b="1" dirty="0">
                <a:solidFill>
                  <a:schemeClr val="accent1">
                    <a:lumMod val="50000"/>
                  </a:schemeClr>
                </a:solidFill>
              </a:rPr>
              <a:t>STAY SEATED TO PREVENT FALLS</a:t>
            </a:r>
          </a:p>
          <a:p>
            <a:pPr marL="1257300" lvl="2" indent="-342900">
              <a:buFont typeface="Arial" panose="020B0604020202020204" pitchFamily="34" charset="0"/>
              <a:buChar char="•"/>
            </a:pPr>
            <a:r>
              <a:rPr lang="en-US" sz="2000" b="1" dirty="0">
                <a:solidFill>
                  <a:schemeClr val="accent1">
                    <a:lumMod val="50000"/>
                  </a:schemeClr>
                </a:solidFill>
              </a:rPr>
              <a:t>LAY OUT IN ORDER TO BE PUT ON</a:t>
            </a:r>
            <a:endParaRPr lang="en-US" sz="2000" dirty="0">
              <a:solidFill>
                <a:schemeClr val="accent1">
                  <a:lumMod val="50000"/>
                </a:schemeClr>
              </a:solidFill>
            </a:endParaRPr>
          </a:p>
        </p:txBody>
      </p:sp>
    </p:spTree>
    <p:extLst>
      <p:ext uri="{BB962C8B-B14F-4D97-AF65-F5344CB8AC3E}">
        <p14:creationId xmlns:p14="http://schemas.microsoft.com/office/powerpoint/2010/main" val="86711832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u="sng" dirty="0"/>
              <a:t>CHOOSING CLOTHES</a:t>
            </a:r>
          </a:p>
        </p:txBody>
      </p:sp>
      <p:sp>
        <p:nvSpPr>
          <p:cNvPr id="4" name="Slide Number Placeholder 3"/>
          <p:cNvSpPr>
            <a:spLocks noGrp="1"/>
          </p:cNvSpPr>
          <p:nvPr>
            <p:ph type="sldNum" sz="quarter" idx="12"/>
          </p:nvPr>
        </p:nvSpPr>
        <p:spPr/>
        <p:txBody>
          <a:bodyPr/>
          <a:lstStyle/>
          <a:p>
            <a:fld id="{BE19C0DE-C078-4586-94EC-518557DE64A2}" type="slidenum">
              <a:rPr lang="en-US" smtClean="0"/>
              <a:pPr/>
              <a:t>48</a:t>
            </a:fld>
            <a:endParaRPr lang="en-US" dirty="0"/>
          </a:p>
        </p:txBody>
      </p:sp>
      <p:sp>
        <p:nvSpPr>
          <p:cNvPr id="3" name="Subtitle 2"/>
          <p:cNvSpPr>
            <a:spLocks noGrp="1"/>
          </p:cNvSpPr>
          <p:nvPr>
            <p:ph type="subTitle" idx="4294967295"/>
          </p:nvPr>
        </p:nvSpPr>
        <p:spPr>
          <a:xfrm>
            <a:off x="1143000" y="2438400"/>
            <a:ext cx="7620000" cy="4572000"/>
          </a:xfrm>
        </p:spPr>
        <p:txBody>
          <a:bodyPr/>
          <a:lstStyle/>
          <a:p>
            <a:pPr lvl="1"/>
            <a:r>
              <a:rPr lang="en-US" sz="2400" b="1" dirty="0">
                <a:solidFill>
                  <a:schemeClr val="accent1">
                    <a:lumMod val="50000"/>
                  </a:schemeClr>
                </a:solidFill>
              </a:rPr>
              <a:t>SLIP ON SHOES, NON-SKID, CLOSED TOE</a:t>
            </a:r>
          </a:p>
          <a:p>
            <a:pPr lvl="1"/>
            <a:r>
              <a:rPr lang="en-US" sz="2400" b="1" dirty="0">
                <a:solidFill>
                  <a:schemeClr val="accent1">
                    <a:lumMod val="50000"/>
                  </a:schemeClr>
                </a:solidFill>
              </a:rPr>
              <a:t>FAVORITE OUTFIT, (HAVE SEVERAL OF SAME ON HAND)</a:t>
            </a:r>
          </a:p>
          <a:p>
            <a:pPr lvl="1"/>
            <a:r>
              <a:rPr lang="en-US" sz="2400" b="1" dirty="0">
                <a:solidFill>
                  <a:schemeClr val="accent1">
                    <a:lumMod val="50000"/>
                  </a:schemeClr>
                </a:solidFill>
              </a:rPr>
              <a:t>OFFER CLOTHES IN SHOPPING BAG AS NEW OUTFIT</a:t>
            </a:r>
          </a:p>
          <a:p>
            <a:pPr lvl="1"/>
            <a:r>
              <a:rPr lang="en-US" sz="2400" b="1" dirty="0">
                <a:solidFill>
                  <a:schemeClr val="accent1">
                    <a:lumMod val="50000"/>
                  </a:schemeClr>
                </a:solidFill>
              </a:rPr>
              <a:t>EASY TO PUT ON, WEAR, REMOVE</a:t>
            </a:r>
          </a:p>
          <a:p>
            <a:pPr lvl="1"/>
            <a:r>
              <a:rPr lang="en-US" sz="2400" b="1" dirty="0">
                <a:solidFill>
                  <a:schemeClr val="accent1">
                    <a:lumMod val="50000"/>
                  </a:schemeClr>
                </a:solidFill>
              </a:rPr>
              <a:t>ELASTIC WAIST, VELCRO, LOOSE FITTING, SOFT FABRICS</a:t>
            </a:r>
          </a:p>
          <a:p>
            <a:endParaRPr lang="en-US" dirty="0"/>
          </a:p>
        </p:txBody>
      </p:sp>
    </p:spTree>
    <p:extLst>
      <p:ext uri="{BB962C8B-B14F-4D97-AF65-F5344CB8AC3E}">
        <p14:creationId xmlns:p14="http://schemas.microsoft.com/office/powerpoint/2010/main" val="358579662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u="sng" dirty="0"/>
              <a:t>TOILETING &amp; INCONTENENCE</a:t>
            </a:r>
          </a:p>
        </p:txBody>
      </p:sp>
      <p:sp>
        <p:nvSpPr>
          <p:cNvPr id="4" name="Slide Number Placeholder 3"/>
          <p:cNvSpPr>
            <a:spLocks noGrp="1"/>
          </p:cNvSpPr>
          <p:nvPr>
            <p:ph type="sldNum" sz="quarter" idx="12"/>
          </p:nvPr>
        </p:nvSpPr>
        <p:spPr/>
        <p:txBody>
          <a:bodyPr/>
          <a:lstStyle/>
          <a:p>
            <a:fld id="{BE19C0DE-C078-4586-94EC-518557DE64A2}" type="slidenum">
              <a:rPr lang="en-US" smtClean="0"/>
              <a:pPr/>
              <a:t>49</a:t>
            </a:fld>
            <a:endParaRPr lang="en-US" dirty="0"/>
          </a:p>
        </p:txBody>
      </p:sp>
      <p:sp>
        <p:nvSpPr>
          <p:cNvPr id="3" name="Subtitle 2"/>
          <p:cNvSpPr>
            <a:spLocks noGrp="1"/>
          </p:cNvSpPr>
          <p:nvPr>
            <p:ph type="subTitle" idx="4294967295"/>
          </p:nvPr>
        </p:nvSpPr>
        <p:spPr>
          <a:xfrm>
            <a:off x="228600" y="1969677"/>
            <a:ext cx="4648200" cy="4495800"/>
          </a:xfrm>
        </p:spPr>
        <p:txBody>
          <a:bodyPr/>
          <a:lstStyle/>
          <a:p>
            <a:pPr lvl="1"/>
            <a:r>
              <a:rPr lang="en-US" sz="2400" b="1" u="sng" dirty="0">
                <a:solidFill>
                  <a:schemeClr val="accent1">
                    <a:lumMod val="75000"/>
                  </a:schemeClr>
                </a:solidFill>
              </a:rPr>
              <a:t>POSSIBLE PROBLEMS:</a:t>
            </a:r>
          </a:p>
          <a:p>
            <a:pPr lvl="2"/>
            <a:r>
              <a:rPr lang="en-US" sz="2000" b="1" dirty="0">
                <a:solidFill>
                  <a:schemeClr val="accent1">
                    <a:lumMod val="50000"/>
                  </a:schemeClr>
                </a:solidFill>
              </a:rPr>
              <a:t>EXCESSIVE FLUID INTAKE, DEHYDRATION</a:t>
            </a:r>
          </a:p>
          <a:p>
            <a:pPr lvl="2"/>
            <a:r>
              <a:rPr lang="en-US" sz="2000" b="1" dirty="0">
                <a:solidFill>
                  <a:schemeClr val="accent1">
                    <a:lumMod val="50000"/>
                  </a:schemeClr>
                </a:solidFill>
              </a:rPr>
              <a:t>MEDICINE SIDE EFFECTS, INFECTIONS</a:t>
            </a:r>
          </a:p>
          <a:p>
            <a:pPr lvl="2"/>
            <a:r>
              <a:rPr lang="en-US" sz="2000" b="1" dirty="0">
                <a:solidFill>
                  <a:schemeClr val="accent1">
                    <a:lumMod val="50000"/>
                  </a:schemeClr>
                </a:solidFill>
              </a:rPr>
              <a:t>FAILURE TO RECOGNIZE SENSATION, URGE</a:t>
            </a:r>
          </a:p>
          <a:p>
            <a:pPr lvl="2"/>
            <a:r>
              <a:rPr lang="en-US" sz="2000" b="1" dirty="0">
                <a:solidFill>
                  <a:schemeClr val="accent1">
                    <a:lumMod val="50000"/>
                  </a:schemeClr>
                </a:solidFill>
              </a:rPr>
              <a:t>WOMEN, WEAK MUSCLES, MEN, PROSTRATE</a:t>
            </a:r>
          </a:p>
          <a:p>
            <a:pPr lvl="2"/>
            <a:r>
              <a:rPr lang="en-US" sz="2000" b="1" dirty="0">
                <a:solidFill>
                  <a:schemeClr val="accent1">
                    <a:lumMod val="50000"/>
                  </a:schemeClr>
                </a:solidFill>
              </a:rPr>
              <a:t>CAN’T FIND BATHROOM, CAN’T UNDRESS</a:t>
            </a:r>
          </a:p>
          <a:p>
            <a:pPr lvl="2"/>
            <a:r>
              <a:rPr lang="en-US" sz="2000" b="1" dirty="0">
                <a:solidFill>
                  <a:schemeClr val="accent1">
                    <a:lumMod val="50000"/>
                  </a:schemeClr>
                </a:solidFill>
              </a:rPr>
              <a:t>CAN’T GET OUT OF CHAIR, BED</a:t>
            </a:r>
          </a:p>
          <a:p>
            <a:pPr lvl="2"/>
            <a:r>
              <a:rPr lang="en-US" sz="2000" b="1" dirty="0">
                <a:solidFill>
                  <a:schemeClr val="accent1">
                    <a:lumMod val="50000"/>
                  </a:schemeClr>
                </a:solidFill>
              </a:rPr>
              <a:t>LACK OF PRIVACY, POOR LIGHTING</a:t>
            </a:r>
          </a:p>
          <a:p>
            <a:endParaRPr lang="en-US" dirty="0"/>
          </a:p>
        </p:txBody>
      </p:sp>
      <p:sp>
        <p:nvSpPr>
          <p:cNvPr id="5" name="TextBox 4">
            <a:extLst>
              <a:ext uri="{FF2B5EF4-FFF2-40B4-BE49-F238E27FC236}">
                <a16:creationId xmlns:a16="http://schemas.microsoft.com/office/drawing/2014/main" id="{1DC26AAB-0F2F-4588-B5CE-68A0C6E0479E}"/>
              </a:ext>
            </a:extLst>
          </p:cNvPr>
          <p:cNvSpPr txBox="1"/>
          <p:nvPr/>
        </p:nvSpPr>
        <p:spPr>
          <a:xfrm>
            <a:off x="3886200" y="1934365"/>
            <a:ext cx="4848114" cy="4370427"/>
          </a:xfrm>
          <a:prstGeom prst="rect">
            <a:avLst/>
          </a:prstGeom>
          <a:noFill/>
        </p:spPr>
        <p:txBody>
          <a:bodyPr wrap="square" rtlCol="0">
            <a:spAutoFit/>
          </a:bodyPr>
          <a:lstStyle/>
          <a:p>
            <a:pPr lvl="1"/>
            <a:r>
              <a:rPr lang="en-US" sz="2400" b="1" dirty="0">
                <a:solidFill>
                  <a:schemeClr val="accent1">
                    <a:lumMod val="75000"/>
                  </a:schemeClr>
                </a:solidFill>
              </a:rPr>
              <a:t>       </a:t>
            </a:r>
            <a:r>
              <a:rPr lang="en-US" sz="2400" b="1" u="sng" dirty="0">
                <a:solidFill>
                  <a:schemeClr val="accent1">
                    <a:lumMod val="75000"/>
                  </a:schemeClr>
                </a:solidFill>
              </a:rPr>
              <a:t> HELPFUL SUGGESTIONS:</a:t>
            </a:r>
          </a:p>
          <a:p>
            <a:pPr lvl="1"/>
            <a:endParaRPr lang="en-US" sz="400" b="1" u="sng" dirty="0">
              <a:solidFill>
                <a:schemeClr val="accent1">
                  <a:lumMod val="75000"/>
                </a:schemeClr>
              </a:solidFill>
            </a:endParaRPr>
          </a:p>
          <a:p>
            <a:pPr marL="1257300" lvl="2" indent="-342900">
              <a:buFont typeface="Arial" panose="020B0604020202020204" pitchFamily="34" charset="0"/>
              <a:buChar char="•"/>
            </a:pPr>
            <a:r>
              <a:rPr lang="en-US" sz="2000" b="1" dirty="0">
                <a:solidFill>
                  <a:schemeClr val="accent1">
                    <a:lumMod val="50000"/>
                  </a:schemeClr>
                </a:solidFill>
              </a:rPr>
              <a:t>SCHEDULE REGULAR TRIPS TO BATHROOM</a:t>
            </a:r>
          </a:p>
          <a:p>
            <a:pPr marL="1257300" lvl="2" indent="-342900">
              <a:buFont typeface="Arial" panose="020B0604020202020204" pitchFamily="34" charset="0"/>
              <a:buChar char="•"/>
            </a:pPr>
            <a:endParaRPr lang="en-US" sz="400" b="1" dirty="0">
              <a:solidFill>
                <a:schemeClr val="accent1">
                  <a:lumMod val="50000"/>
                </a:schemeClr>
              </a:solidFill>
            </a:endParaRPr>
          </a:p>
          <a:p>
            <a:pPr marL="1257300" lvl="2" indent="-342900">
              <a:buFont typeface="Arial" panose="020B0604020202020204" pitchFamily="34" charset="0"/>
              <a:buChar char="•"/>
            </a:pPr>
            <a:r>
              <a:rPr lang="en-US" sz="2000" b="1" dirty="0">
                <a:solidFill>
                  <a:schemeClr val="accent1">
                    <a:lumMod val="50000"/>
                  </a:schemeClr>
                </a:solidFill>
              </a:rPr>
              <a:t>RECOGNIZE SIGNALS (FIDGETING, PICKING AT CLOTHES, TUGGING AT GROIN AREA)</a:t>
            </a:r>
          </a:p>
          <a:p>
            <a:pPr marL="1257300" lvl="2" indent="-342900">
              <a:buFont typeface="Arial" panose="020B0604020202020204" pitchFamily="34" charset="0"/>
              <a:buChar char="•"/>
            </a:pPr>
            <a:endParaRPr lang="en-US" sz="400" b="1" dirty="0">
              <a:solidFill>
                <a:schemeClr val="accent1">
                  <a:lumMod val="50000"/>
                </a:schemeClr>
              </a:solidFill>
            </a:endParaRPr>
          </a:p>
          <a:p>
            <a:pPr marL="1257300" lvl="2" indent="-342900">
              <a:buFont typeface="Arial" panose="020B0604020202020204" pitchFamily="34" charset="0"/>
              <a:buChar char="•"/>
            </a:pPr>
            <a:r>
              <a:rPr lang="en-US" sz="2000" b="1" dirty="0">
                <a:solidFill>
                  <a:schemeClr val="accent1">
                    <a:lumMod val="50000"/>
                  </a:schemeClr>
                </a:solidFill>
              </a:rPr>
              <a:t>PLACE SIGNS OR PICTURES TO IDENTIFY BATHROOM</a:t>
            </a:r>
          </a:p>
          <a:p>
            <a:pPr marL="1257300" lvl="2" indent="-342900">
              <a:buFont typeface="Arial" panose="020B0604020202020204" pitchFamily="34" charset="0"/>
              <a:buChar char="•"/>
            </a:pPr>
            <a:endParaRPr lang="en-US" sz="400" b="1" dirty="0">
              <a:solidFill>
                <a:schemeClr val="accent1">
                  <a:lumMod val="50000"/>
                </a:schemeClr>
              </a:solidFill>
            </a:endParaRPr>
          </a:p>
          <a:p>
            <a:pPr marL="1257300" lvl="2" indent="-342900">
              <a:buFont typeface="Arial" panose="020B0604020202020204" pitchFamily="34" charset="0"/>
              <a:buChar char="•"/>
            </a:pPr>
            <a:r>
              <a:rPr lang="en-US" sz="2000" b="1" dirty="0">
                <a:solidFill>
                  <a:schemeClr val="accent1">
                    <a:lumMod val="50000"/>
                  </a:schemeClr>
                </a:solidFill>
              </a:rPr>
              <a:t>PROVIDE PLENTY OF FLUIDS, BUT REGULATE NEAR BEDTIME</a:t>
            </a:r>
          </a:p>
          <a:p>
            <a:endParaRPr lang="en-US" dirty="0"/>
          </a:p>
        </p:txBody>
      </p:sp>
    </p:spTree>
    <p:extLst>
      <p:ext uri="{BB962C8B-B14F-4D97-AF65-F5344CB8AC3E}">
        <p14:creationId xmlns:p14="http://schemas.microsoft.com/office/powerpoint/2010/main" val="24895707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440728"/>
            <a:ext cx="8763000" cy="3677930"/>
          </a:xfrm>
          <a:prstGeom prst="rect">
            <a:avLst/>
          </a:prstGeom>
        </p:spPr>
        <p:txBody>
          <a:bodyPr wrap="square">
            <a:spAutoFit/>
          </a:bodyPr>
          <a:lstStyle/>
          <a:p>
            <a:pPr algn="ctr">
              <a:buNone/>
            </a:pPr>
            <a:r>
              <a:rPr lang="en-US" sz="3500" b="1" dirty="0">
                <a:solidFill>
                  <a:schemeClr val="accent1">
                    <a:lumMod val="75000"/>
                  </a:schemeClr>
                </a:solidFill>
              </a:rPr>
              <a:t>Causes of Dementias that may be reversible and/or Treatable</a:t>
            </a:r>
          </a:p>
          <a:p>
            <a:pPr algn="ctr">
              <a:buNone/>
            </a:pPr>
            <a:endParaRPr lang="en-US" sz="3500" b="1" dirty="0"/>
          </a:p>
          <a:p>
            <a:pPr algn="ctr">
              <a:buNone/>
            </a:pPr>
            <a:endParaRPr lang="en-US" sz="1000" b="1" dirty="0"/>
          </a:p>
          <a:p>
            <a:pPr>
              <a:buNone/>
            </a:pPr>
            <a:r>
              <a:rPr lang="en-US" sz="3500" b="1" dirty="0">
                <a:solidFill>
                  <a:schemeClr val="accent1">
                    <a:lumMod val="50000"/>
                  </a:schemeClr>
                </a:solidFill>
              </a:rPr>
              <a:t>Pseudo dementias include:</a:t>
            </a:r>
          </a:p>
          <a:p>
            <a:pPr>
              <a:buNone/>
            </a:pPr>
            <a:endParaRPr lang="en-US" sz="3500" b="1" dirty="0"/>
          </a:p>
          <a:p>
            <a:pPr lvl="1">
              <a:buNone/>
            </a:pPr>
            <a:r>
              <a:rPr lang="en-US" b="1" dirty="0"/>
              <a:t>	</a:t>
            </a:r>
          </a:p>
          <a:p>
            <a:pPr lvl="1">
              <a:buNone/>
            </a:pPr>
            <a:r>
              <a:rPr lang="en-US" sz="3000" b="1" dirty="0"/>
              <a:t>    </a:t>
            </a:r>
          </a:p>
        </p:txBody>
      </p:sp>
      <p:sp>
        <p:nvSpPr>
          <p:cNvPr id="3" name="Slide Number Placeholder 2"/>
          <p:cNvSpPr>
            <a:spLocks noGrp="1"/>
          </p:cNvSpPr>
          <p:nvPr>
            <p:ph type="sldNum" sz="quarter" idx="12"/>
          </p:nvPr>
        </p:nvSpPr>
        <p:spPr/>
        <p:txBody>
          <a:bodyPr/>
          <a:lstStyle/>
          <a:p>
            <a:fld id="{DC40C83D-E769-49CD-A97B-6CE4F4D31969}" type="slidenum">
              <a:rPr lang="en-US" smtClean="0"/>
              <a:pPr/>
              <a:t>5</a:t>
            </a:fld>
            <a:endParaRPr lang="en-US"/>
          </a:p>
        </p:txBody>
      </p:sp>
      <p:graphicFrame>
        <p:nvGraphicFramePr>
          <p:cNvPr id="6" name="Table 5">
            <a:extLst>
              <a:ext uri="{FF2B5EF4-FFF2-40B4-BE49-F238E27FC236}">
                <a16:creationId xmlns:a16="http://schemas.microsoft.com/office/drawing/2014/main" id="{7A55B143-AC59-4767-9B24-3C1D2499085C}"/>
              </a:ext>
            </a:extLst>
          </p:cNvPr>
          <p:cNvGraphicFramePr>
            <a:graphicFrameLocks noGrp="1"/>
          </p:cNvGraphicFramePr>
          <p:nvPr>
            <p:extLst>
              <p:ext uri="{D42A27DB-BD31-4B8C-83A1-F6EECF244321}">
                <p14:modId xmlns:p14="http://schemas.microsoft.com/office/powerpoint/2010/main" val="1321362230"/>
              </p:ext>
            </p:extLst>
          </p:nvPr>
        </p:nvGraphicFramePr>
        <p:xfrm>
          <a:off x="1295400" y="3208116"/>
          <a:ext cx="6096000" cy="2034540"/>
        </p:xfrm>
        <a:graphic>
          <a:graphicData uri="http://schemas.openxmlformats.org/drawingml/2006/table">
            <a:tbl>
              <a:tblPr firstRow="1" bandRow="1">
                <a:tableStyleId>{5C22544A-7EE6-4342-B048-85BDC9FD1C3A}</a:tableStyleId>
              </a:tblPr>
              <a:tblGrid>
                <a:gridCol w="2032000">
                  <a:extLst>
                    <a:ext uri="{9D8B030D-6E8A-4147-A177-3AD203B41FA5}">
                      <a16:colId xmlns:a16="http://schemas.microsoft.com/office/drawing/2014/main" val="1039679570"/>
                    </a:ext>
                  </a:extLst>
                </a:gridCol>
                <a:gridCol w="2032000">
                  <a:extLst>
                    <a:ext uri="{9D8B030D-6E8A-4147-A177-3AD203B41FA5}">
                      <a16:colId xmlns:a16="http://schemas.microsoft.com/office/drawing/2014/main" val="2908274828"/>
                    </a:ext>
                  </a:extLst>
                </a:gridCol>
                <a:gridCol w="2032000">
                  <a:extLst>
                    <a:ext uri="{9D8B030D-6E8A-4147-A177-3AD203B41FA5}">
                      <a16:colId xmlns:a16="http://schemas.microsoft.com/office/drawing/2014/main" val="2793458486"/>
                    </a:ext>
                  </a:extLst>
                </a:gridCol>
              </a:tblGrid>
              <a:tr h="370840">
                <a:tc>
                  <a:txBody>
                    <a:bodyPr/>
                    <a:lstStyle/>
                    <a:p>
                      <a:r>
                        <a:rPr lang="en-US" sz="2400" dirty="0"/>
                        <a:t>Stroke</a:t>
                      </a:r>
                    </a:p>
                  </a:txBody>
                  <a:tcPr/>
                </a:tc>
                <a:tc>
                  <a:txBody>
                    <a:bodyPr/>
                    <a:lstStyle/>
                    <a:p>
                      <a:r>
                        <a:rPr lang="en-US" sz="2400" dirty="0">
                          <a:solidFill>
                            <a:schemeClr val="bg1"/>
                          </a:solidFill>
                        </a:rPr>
                        <a:t>Alcohol</a:t>
                      </a:r>
                    </a:p>
                  </a:txBody>
                  <a:tcPr/>
                </a:tc>
                <a:tc>
                  <a:txBody>
                    <a:bodyPr/>
                    <a:lstStyle/>
                    <a:p>
                      <a:r>
                        <a:rPr lang="en-US" sz="2400" dirty="0">
                          <a:solidFill>
                            <a:schemeClr val="bg1"/>
                          </a:solidFill>
                        </a:rPr>
                        <a:t>Stress</a:t>
                      </a:r>
                    </a:p>
                  </a:txBody>
                  <a:tcPr/>
                </a:tc>
                <a:extLst>
                  <a:ext uri="{0D108BD9-81ED-4DB2-BD59-A6C34878D82A}">
                    <a16:rowId xmlns:a16="http://schemas.microsoft.com/office/drawing/2014/main" val="383886792"/>
                  </a:ext>
                </a:extLst>
              </a:tr>
              <a:tr h="370840">
                <a:tc>
                  <a:txBody>
                    <a:bodyPr/>
                    <a:lstStyle/>
                    <a:p>
                      <a:r>
                        <a:rPr lang="en-US" sz="2400" dirty="0">
                          <a:solidFill>
                            <a:schemeClr val="accent1">
                              <a:lumMod val="50000"/>
                            </a:schemeClr>
                          </a:solidFill>
                        </a:rPr>
                        <a:t>Tumors</a:t>
                      </a:r>
                    </a:p>
                  </a:txBody>
                  <a:tcPr/>
                </a:tc>
                <a:tc>
                  <a:txBody>
                    <a:bodyPr/>
                    <a:lstStyle/>
                    <a:p>
                      <a:r>
                        <a:rPr lang="en-US" sz="2400" dirty="0">
                          <a:solidFill>
                            <a:schemeClr val="accent1">
                              <a:lumMod val="50000"/>
                            </a:schemeClr>
                          </a:solidFill>
                        </a:rPr>
                        <a:t>Thyroid</a:t>
                      </a:r>
                    </a:p>
                  </a:txBody>
                  <a:tcPr/>
                </a:tc>
                <a:tc>
                  <a:txBody>
                    <a:bodyPr/>
                    <a:lstStyle/>
                    <a:p>
                      <a:r>
                        <a:rPr lang="en-US" sz="2400" dirty="0">
                          <a:solidFill>
                            <a:schemeClr val="accent1">
                              <a:lumMod val="50000"/>
                            </a:schemeClr>
                          </a:solidFill>
                        </a:rPr>
                        <a:t>Depression</a:t>
                      </a:r>
                    </a:p>
                  </a:txBody>
                  <a:tcPr/>
                </a:tc>
                <a:extLst>
                  <a:ext uri="{0D108BD9-81ED-4DB2-BD59-A6C34878D82A}">
                    <a16:rowId xmlns:a16="http://schemas.microsoft.com/office/drawing/2014/main" val="1820499205"/>
                  </a:ext>
                </a:extLst>
              </a:tr>
              <a:tr h="370840">
                <a:tc>
                  <a:txBody>
                    <a:bodyPr/>
                    <a:lstStyle/>
                    <a:p>
                      <a:r>
                        <a:rPr lang="en-US" sz="2400" b="1" dirty="0">
                          <a:solidFill>
                            <a:schemeClr val="accent1">
                              <a:lumMod val="50000"/>
                            </a:schemeClr>
                          </a:solidFill>
                        </a:rPr>
                        <a:t>Pneumonia</a:t>
                      </a:r>
                      <a:endParaRPr lang="en-US" sz="2400" dirty="0">
                        <a:solidFill>
                          <a:schemeClr val="accent1">
                            <a:lumMod val="50000"/>
                          </a:schemeClr>
                        </a:solidFill>
                      </a:endParaRPr>
                    </a:p>
                  </a:txBody>
                  <a:tcPr/>
                </a:tc>
                <a:tc>
                  <a:txBody>
                    <a:bodyPr/>
                    <a:lstStyle/>
                    <a:p>
                      <a:r>
                        <a:rPr lang="en-US" sz="2400" dirty="0">
                          <a:solidFill>
                            <a:schemeClr val="accent1">
                              <a:lumMod val="50000"/>
                            </a:schemeClr>
                          </a:solidFill>
                        </a:rPr>
                        <a:t>Grief</a:t>
                      </a:r>
                    </a:p>
                  </a:txBody>
                  <a:tcPr/>
                </a:tc>
                <a:tc>
                  <a:txBody>
                    <a:bodyPr/>
                    <a:lstStyle/>
                    <a:p>
                      <a:r>
                        <a:rPr lang="en-US" sz="2400" dirty="0">
                          <a:solidFill>
                            <a:schemeClr val="accent1">
                              <a:lumMod val="50000"/>
                            </a:schemeClr>
                          </a:solidFill>
                        </a:rPr>
                        <a:t>Dehydration</a:t>
                      </a:r>
                    </a:p>
                  </a:txBody>
                  <a:tcPr/>
                </a:tc>
                <a:extLst>
                  <a:ext uri="{0D108BD9-81ED-4DB2-BD59-A6C34878D82A}">
                    <a16:rowId xmlns:a16="http://schemas.microsoft.com/office/drawing/2014/main" val="1774801177"/>
                  </a:ext>
                </a:extLst>
              </a:tr>
              <a:tr h="370840">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2400" dirty="0">
                          <a:solidFill>
                            <a:schemeClr val="accent1">
                              <a:lumMod val="50000"/>
                            </a:schemeClr>
                          </a:solidFill>
                        </a:rPr>
                        <a:t>Infections</a:t>
                      </a:r>
                    </a:p>
                    <a:p>
                      <a:endParaRPr lang="en-US" dirty="0"/>
                    </a:p>
                  </a:txBody>
                  <a:tcPr/>
                </a:tc>
                <a:tc>
                  <a:txBody>
                    <a:bodyPr/>
                    <a:lstStyle/>
                    <a:p>
                      <a:endParaRPr lang="en-US" sz="2400" dirty="0">
                        <a:solidFill>
                          <a:schemeClr val="accent1">
                            <a:lumMod val="50000"/>
                          </a:schemeClr>
                        </a:solidFill>
                      </a:endParaRPr>
                    </a:p>
                  </a:txBody>
                  <a:tcPr/>
                </a:tc>
                <a:tc>
                  <a:txBody>
                    <a:bodyPr/>
                    <a:lstStyle/>
                    <a:p>
                      <a:r>
                        <a:rPr lang="en-US" sz="2400" dirty="0">
                          <a:solidFill>
                            <a:schemeClr val="accent1">
                              <a:lumMod val="50000"/>
                            </a:schemeClr>
                          </a:solidFill>
                        </a:rPr>
                        <a:t>UTI</a:t>
                      </a:r>
                    </a:p>
                  </a:txBody>
                  <a:tcPr/>
                </a:tc>
                <a:extLst>
                  <a:ext uri="{0D108BD9-81ED-4DB2-BD59-A6C34878D82A}">
                    <a16:rowId xmlns:a16="http://schemas.microsoft.com/office/drawing/2014/main" val="4087523171"/>
                  </a:ext>
                </a:extLst>
              </a:tr>
            </a:tbl>
          </a:graphicData>
        </a:graphic>
      </p:graphicFrame>
      <p:graphicFrame>
        <p:nvGraphicFramePr>
          <p:cNvPr id="7" name="Table 6">
            <a:extLst>
              <a:ext uri="{FF2B5EF4-FFF2-40B4-BE49-F238E27FC236}">
                <a16:creationId xmlns:a16="http://schemas.microsoft.com/office/drawing/2014/main" id="{5DC51453-F8A8-4A93-BA8D-A81A9D8909AC}"/>
              </a:ext>
            </a:extLst>
          </p:cNvPr>
          <p:cNvGraphicFramePr>
            <a:graphicFrameLocks noGrp="1"/>
          </p:cNvGraphicFramePr>
          <p:nvPr>
            <p:extLst>
              <p:ext uri="{D42A27DB-BD31-4B8C-83A1-F6EECF244321}">
                <p14:modId xmlns:p14="http://schemas.microsoft.com/office/powerpoint/2010/main" val="3151437222"/>
              </p:ext>
            </p:extLst>
          </p:nvPr>
        </p:nvGraphicFramePr>
        <p:xfrm>
          <a:off x="1295400" y="5029200"/>
          <a:ext cx="6096000" cy="822960"/>
        </p:xfrm>
        <a:graphic>
          <a:graphicData uri="http://schemas.openxmlformats.org/drawingml/2006/table">
            <a:tbl>
              <a:tblPr firstRow="1" bandRow="1">
                <a:tableStyleId>{5C22544A-7EE6-4342-B048-85BDC9FD1C3A}</a:tableStyleId>
              </a:tblPr>
              <a:tblGrid>
                <a:gridCol w="2032000">
                  <a:extLst>
                    <a:ext uri="{9D8B030D-6E8A-4147-A177-3AD203B41FA5}">
                      <a16:colId xmlns:a16="http://schemas.microsoft.com/office/drawing/2014/main" val="1354024612"/>
                    </a:ext>
                  </a:extLst>
                </a:gridCol>
                <a:gridCol w="2032000">
                  <a:extLst>
                    <a:ext uri="{9D8B030D-6E8A-4147-A177-3AD203B41FA5}">
                      <a16:colId xmlns:a16="http://schemas.microsoft.com/office/drawing/2014/main" val="2475962715"/>
                    </a:ext>
                  </a:extLst>
                </a:gridCol>
                <a:gridCol w="2032000">
                  <a:extLst>
                    <a:ext uri="{9D8B030D-6E8A-4147-A177-3AD203B41FA5}">
                      <a16:colId xmlns:a16="http://schemas.microsoft.com/office/drawing/2014/main" val="4192784927"/>
                    </a:ext>
                  </a:extLst>
                </a:gridCol>
              </a:tblGrid>
              <a:tr h="370840">
                <a:tc>
                  <a:txBody>
                    <a:bodyPr/>
                    <a:lstStyle/>
                    <a:p>
                      <a:r>
                        <a:rPr lang="en-US" sz="2400" dirty="0"/>
                        <a:t>Medication</a:t>
                      </a:r>
                      <a:r>
                        <a:rPr lang="en-US" dirty="0"/>
                        <a:t> </a:t>
                      </a:r>
                      <a:r>
                        <a:rPr lang="en-US" sz="2400" dirty="0"/>
                        <a:t>reactions</a:t>
                      </a:r>
                    </a:p>
                  </a:txBody>
                  <a:tcPr/>
                </a:tc>
                <a:tc>
                  <a:txBody>
                    <a:bodyPr/>
                    <a:lstStyle/>
                    <a:p>
                      <a:r>
                        <a:rPr lang="en-US" sz="2400" dirty="0"/>
                        <a:t>Vitamin B12 deficiency</a:t>
                      </a:r>
                    </a:p>
                  </a:txBody>
                  <a:tcPr/>
                </a:tc>
                <a:tc>
                  <a:txBody>
                    <a:bodyPr/>
                    <a:lstStyle/>
                    <a:p>
                      <a:r>
                        <a:rPr lang="en-US" sz="2400" dirty="0"/>
                        <a:t>Nutritional deficiency</a:t>
                      </a:r>
                    </a:p>
                  </a:txBody>
                  <a:tcPr/>
                </a:tc>
                <a:extLst>
                  <a:ext uri="{0D108BD9-81ED-4DB2-BD59-A6C34878D82A}">
                    <a16:rowId xmlns:a16="http://schemas.microsoft.com/office/drawing/2014/main" val="3360702464"/>
                  </a:ext>
                </a:extLst>
              </a:tr>
            </a:tbl>
          </a:graphicData>
        </a:graphic>
      </p:graphicFrame>
    </p:spTree>
    <p:extLst>
      <p:ext uri="{BB962C8B-B14F-4D97-AF65-F5344CB8AC3E}">
        <p14:creationId xmlns:p14="http://schemas.microsoft.com/office/powerpoint/2010/main" val="336185663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b="1" u="sng" dirty="0"/>
              <a:t>BOWEL INCONTENENCE</a:t>
            </a:r>
          </a:p>
        </p:txBody>
      </p:sp>
      <p:sp>
        <p:nvSpPr>
          <p:cNvPr id="4" name="Slide Number Placeholder 3"/>
          <p:cNvSpPr>
            <a:spLocks noGrp="1"/>
          </p:cNvSpPr>
          <p:nvPr>
            <p:ph type="sldNum" sz="quarter" idx="12"/>
          </p:nvPr>
        </p:nvSpPr>
        <p:spPr/>
        <p:txBody>
          <a:bodyPr/>
          <a:lstStyle/>
          <a:p>
            <a:fld id="{BE19C0DE-C078-4586-94EC-518557DE64A2}" type="slidenum">
              <a:rPr lang="en-US" smtClean="0"/>
              <a:pPr/>
              <a:t>50</a:t>
            </a:fld>
            <a:endParaRPr lang="en-US" dirty="0"/>
          </a:p>
        </p:txBody>
      </p:sp>
      <p:sp>
        <p:nvSpPr>
          <p:cNvPr id="3" name="Subtitle 2"/>
          <p:cNvSpPr>
            <a:spLocks noGrp="1"/>
          </p:cNvSpPr>
          <p:nvPr>
            <p:ph type="subTitle" idx="4294967295"/>
          </p:nvPr>
        </p:nvSpPr>
        <p:spPr>
          <a:xfrm>
            <a:off x="750570" y="2438400"/>
            <a:ext cx="7620000" cy="4495800"/>
          </a:xfrm>
        </p:spPr>
        <p:txBody>
          <a:bodyPr/>
          <a:lstStyle/>
          <a:p>
            <a:pPr lvl="1"/>
            <a:r>
              <a:rPr lang="en-US" sz="3200" b="1" dirty="0">
                <a:solidFill>
                  <a:schemeClr val="accent1">
                    <a:lumMod val="50000"/>
                  </a:schemeClr>
                </a:solidFill>
              </a:rPr>
              <a:t>Check for fecal impaction or drug side effects</a:t>
            </a:r>
          </a:p>
          <a:p>
            <a:pPr lvl="1"/>
            <a:r>
              <a:rPr lang="en-US" sz="3200" b="1" dirty="0">
                <a:solidFill>
                  <a:schemeClr val="accent1">
                    <a:lumMod val="50000"/>
                  </a:schemeClr>
                </a:solidFill>
              </a:rPr>
              <a:t>Learn bowel schedule</a:t>
            </a:r>
          </a:p>
          <a:p>
            <a:pPr lvl="1"/>
            <a:r>
              <a:rPr lang="en-US" sz="3200" b="1" dirty="0">
                <a:solidFill>
                  <a:schemeClr val="accent1">
                    <a:lumMod val="50000"/>
                  </a:schemeClr>
                </a:solidFill>
              </a:rPr>
              <a:t>Monitor diet, reduce fruit, add fiber</a:t>
            </a:r>
          </a:p>
          <a:p>
            <a:pPr lvl="1"/>
            <a:r>
              <a:rPr lang="en-US" sz="3200" b="1" dirty="0">
                <a:solidFill>
                  <a:schemeClr val="accent1">
                    <a:lumMod val="50000"/>
                  </a:schemeClr>
                </a:solidFill>
              </a:rPr>
              <a:t>Clean carefully to avoid skin breakdown</a:t>
            </a:r>
          </a:p>
          <a:p>
            <a:endParaRPr lang="en-US" dirty="0"/>
          </a:p>
        </p:txBody>
      </p:sp>
    </p:spTree>
    <p:extLst>
      <p:ext uri="{BB962C8B-B14F-4D97-AF65-F5344CB8AC3E}">
        <p14:creationId xmlns:p14="http://schemas.microsoft.com/office/powerpoint/2010/main" val="313107754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7250" y="609600"/>
            <a:ext cx="7406640" cy="1356360"/>
          </a:xfrm>
        </p:spPr>
        <p:txBody>
          <a:bodyPr/>
          <a:lstStyle/>
          <a:p>
            <a:pPr algn="ctr"/>
            <a:r>
              <a:rPr lang="en-US" b="1" u="sng" dirty="0"/>
              <a:t>SEXUALITY</a:t>
            </a:r>
          </a:p>
        </p:txBody>
      </p:sp>
      <p:sp>
        <p:nvSpPr>
          <p:cNvPr id="4" name="Slide Number Placeholder 3"/>
          <p:cNvSpPr>
            <a:spLocks noGrp="1"/>
          </p:cNvSpPr>
          <p:nvPr>
            <p:ph type="sldNum" sz="quarter" idx="12"/>
          </p:nvPr>
        </p:nvSpPr>
        <p:spPr/>
        <p:txBody>
          <a:bodyPr/>
          <a:lstStyle/>
          <a:p>
            <a:fld id="{BE19C0DE-C078-4586-94EC-518557DE64A2}" type="slidenum">
              <a:rPr lang="en-US" smtClean="0"/>
              <a:pPr/>
              <a:t>51</a:t>
            </a:fld>
            <a:endParaRPr lang="en-US" dirty="0"/>
          </a:p>
        </p:txBody>
      </p:sp>
      <p:sp>
        <p:nvSpPr>
          <p:cNvPr id="3" name="Subtitle 2"/>
          <p:cNvSpPr>
            <a:spLocks noGrp="1"/>
          </p:cNvSpPr>
          <p:nvPr>
            <p:ph type="subTitle" idx="4294967295"/>
          </p:nvPr>
        </p:nvSpPr>
        <p:spPr>
          <a:xfrm>
            <a:off x="762000" y="1905000"/>
            <a:ext cx="7315200" cy="5638800"/>
          </a:xfrm>
        </p:spPr>
        <p:txBody>
          <a:bodyPr>
            <a:normAutofit/>
          </a:bodyPr>
          <a:lstStyle/>
          <a:p>
            <a:pPr lvl="1"/>
            <a:r>
              <a:rPr lang="en-US" sz="2400" b="1" u="sng" dirty="0"/>
              <a:t>POSSIBLE  (PERCEIVED) CAUSES:</a:t>
            </a:r>
          </a:p>
          <a:p>
            <a:pPr lvl="2"/>
            <a:r>
              <a:rPr lang="en-US" sz="2400" b="1" dirty="0">
                <a:solidFill>
                  <a:schemeClr val="accent1">
                    <a:lumMod val="50000"/>
                  </a:schemeClr>
                </a:solidFill>
              </a:rPr>
              <a:t>FATIGUE, PRIVACY ISSUES, BOREDOM</a:t>
            </a:r>
          </a:p>
          <a:p>
            <a:pPr lvl="2"/>
            <a:r>
              <a:rPr lang="en-US" sz="2400" b="1" dirty="0">
                <a:solidFill>
                  <a:schemeClr val="accent1">
                    <a:lumMod val="50000"/>
                  </a:schemeClr>
                </a:solidFill>
              </a:rPr>
              <a:t>MEDICATION SIDE EFFECTS</a:t>
            </a:r>
          </a:p>
          <a:p>
            <a:pPr lvl="2"/>
            <a:r>
              <a:rPr lang="en-US" sz="2400" b="1" dirty="0">
                <a:solidFill>
                  <a:schemeClr val="accent1">
                    <a:lumMod val="50000"/>
                  </a:schemeClr>
                </a:solidFill>
              </a:rPr>
              <a:t>NEED TO TOILET</a:t>
            </a:r>
          </a:p>
          <a:p>
            <a:pPr lvl="2"/>
            <a:r>
              <a:rPr lang="en-US" sz="2400" b="1" dirty="0">
                <a:solidFill>
                  <a:schemeClr val="accent1">
                    <a:lumMod val="50000"/>
                  </a:schemeClr>
                </a:solidFill>
              </a:rPr>
              <a:t>MISINTERPRETATION OF ENVIRONMENT</a:t>
            </a:r>
          </a:p>
          <a:p>
            <a:pPr lvl="2"/>
            <a:r>
              <a:rPr lang="en-US" sz="2400" b="1" dirty="0">
                <a:solidFill>
                  <a:schemeClr val="accent1">
                    <a:lumMod val="50000"/>
                  </a:schemeClr>
                </a:solidFill>
              </a:rPr>
              <a:t>SLEEP DISRUPTIONS, LOSS OF JUDGMENT</a:t>
            </a:r>
          </a:p>
          <a:p>
            <a:pPr lvl="2"/>
            <a:r>
              <a:rPr lang="en-US" sz="2400" b="1" dirty="0">
                <a:solidFill>
                  <a:schemeClr val="accent1">
                    <a:lumMod val="50000"/>
                  </a:schemeClr>
                </a:solidFill>
              </a:rPr>
              <a:t>ROOM TEMPERATURE, CLOTHING DISCOMFORT</a:t>
            </a:r>
          </a:p>
          <a:p>
            <a:pPr lvl="2"/>
            <a:r>
              <a:rPr lang="en-US" sz="2400" b="1" dirty="0">
                <a:solidFill>
                  <a:schemeClr val="accent1">
                    <a:lumMod val="50000"/>
                  </a:schemeClr>
                </a:solidFill>
              </a:rPr>
              <a:t>DISORIENTATION TO SURROUNDINGS</a:t>
            </a:r>
          </a:p>
          <a:p>
            <a:pPr lvl="2"/>
            <a:r>
              <a:rPr lang="en-US" sz="2400" b="1" dirty="0">
                <a:solidFill>
                  <a:schemeClr val="accent1">
                    <a:lumMod val="50000"/>
                  </a:schemeClr>
                </a:solidFill>
              </a:rPr>
              <a:t>MISINTERPRET TOUCH SENSATIONS DURING BATHING OR OTHER ACTIVITIES</a:t>
            </a:r>
          </a:p>
          <a:p>
            <a:pPr lvl="2"/>
            <a:r>
              <a:rPr lang="en-US" sz="2400" b="1" dirty="0">
                <a:solidFill>
                  <a:schemeClr val="accent1">
                    <a:lumMod val="50000"/>
                  </a:schemeClr>
                </a:solidFill>
              </a:rPr>
              <a:t>NEED FOR TOUCH OR AFFECTION</a:t>
            </a:r>
          </a:p>
          <a:p>
            <a:pPr lvl="2"/>
            <a:r>
              <a:rPr lang="en-US" sz="2400" b="1" dirty="0">
                <a:solidFill>
                  <a:schemeClr val="accent1">
                    <a:lumMod val="50000"/>
                  </a:schemeClr>
                </a:solidFill>
              </a:rPr>
              <a:t>MAY HAVE ALWAYS BEEN A “FLIRT”</a:t>
            </a:r>
          </a:p>
          <a:p>
            <a:pPr lvl="2"/>
            <a:endParaRPr lang="en-US" sz="2400" b="1" dirty="0"/>
          </a:p>
          <a:p>
            <a:pPr lvl="2"/>
            <a:endParaRPr lang="en-US" sz="2400" b="1" dirty="0"/>
          </a:p>
          <a:p>
            <a:endParaRPr lang="en-US" sz="2400" dirty="0"/>
          </a:p>
        </p:txBody>
      </p:sp>
    </p:spTree>
    <p:extLst>
      <p:ext uri="{BB962C8B-B14F-4D97-AF65-F5344CB8AC3E}">
        <p14:creationId xmlns:p14="http://schemas.microsoft.com/office/powerpoint/2010/main" val="242951412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u="sng" dirty="0"/>
              <a:t>SEXUALITY</a:t>
            </a:r>
          </a:p>
        </p:txBody>
      </p:sp>
      <p:sp>
        <p:nvSpPr>
          <p:cNvPr id="4" name="Slide Number Placeholder 3"/>
          <p:cNvSpPr>
            <a:spLocks noGrp="1"/>
          </p:cNvSpPr>
          <p:nvPr>
            <p:ph type="sldNum" sz="quarter" idx="12"/>
          </p:nvPr>
        </p:nvSpPr>
        <p:spPr/>
        <p:txBody>
          <a:bodyPr/>
          <a:lstStyle/>
          <a:p>
            <a:fld id="{BE19C0DE-C078-4586-94EC-518557DE64A2}" type="slidenum">
              <a:rPr lang="en-US" smtClean="0"/>
              <a:pPr/>
              <a:t>52</a:t>
            </a:fld>
            <a:endParaRPr lang="en-US" dirty="0"/>
          </a:p>
        </p:txBody>
      </p:sp>
      <p:sp>
        <p:nvSpPr>
          <p:cNvPr id="3" name="Subtitle 2"/>
          <p:cNvSpPr>
            <a:spLocks noGrp="1"/>
          </p:cNvSpPr>
          <p:nvPr>
            <p:ph type="subTitle" idx="4294967295"/>
          </p:nvPr>
        </p:nvSpPr>
        <p:spPr>
          <a:xfrm>
            <a:off x="643890" y="1735154"/>
            <a:ext cx="7620000" cy="4648200"/>
          </a:xfrm>
        </p:spPr>
        <p:txBody>
          <a:bodyPr/>
          <a:lstStyle/>
          <a:p>
            <a:pPr lvl="1"/>
            <a:r>
              <a:rPr lang="en-US" sz="2400" b="1" u="sng" dirty="0"/>
              <a:t>HELPFUL SUGGESTIONS:</a:t>
            </a:r>
          </a:p>
          <a:p>
            <a:pPr marL="205740" lvl="1" indent="0">
              <a:buNone/>
            </a:pPr>
            <a:endParaRPr lang="en-US" sz="2400" b="1" u="sng" dirty="0"/>
          </a:p>
          <a:p>
            <a:pPr lvl="2"/>
            <a:r>
              <a:rPr lang="en-US" sz="2400" b="1" dirty="0">
                <a:solidFill>
                  <a:schemeClr val="accent1">
                    <a:lumMod val="50000"/>
                  </a:schemeClr>
                </a:solidFill>
              </a:rPr>
              <a:t>CHECK CLOTHING, ROOM TEMPERATURE</a:t>
            </a:r>
          </a:p>
          <a:p>
            <a:pPr lvl="2"/>
            <a:r>
              <a:rPr lang="en-US" sz="2400" b="1" dirty="0">
                <a:solidFill>
                  <a:schemeClr val="accent1">
                    <a:lumMod val="50000"/>
                  </a:schemeClr>
                </a:solidFill>
              </a:rPr>
              <a:t>KEEP CONSISTANT ROUTINE &amp; ENVIRONMENT</a:t>
            </a:r>
          </a:p>
          <a:p>
            <a:pPr lvl="2"/>
            <a:r>
              <a:rPr lang="en-US" sz="2400" b="1" dirty="0">
                <a:solidFill>
                  <a:schemeClr val="accent1">
                    <a:lumMod val="50000"/>
                  </a:schemeClr>
                </a:solidFill>
              </a:rPr>
              <a:t>IGNOR REMARKS OR BEHAVIOR</a:t>
            </a:r>
          </a:p>
          <a:p>
            <a:pPr lvl="2"/>
            <a:r>
              <a:rPr lang="en-US" sz="2400" b="1" dirty="0">
                <a:solidFill>
                  <a:schemeClr val="accent1">
                    <a:lumMod val="50000"/>
                  </a:schemeClr>
                </a:solidFill>
              </a:rPr>
              <a:t>RESPOND  IN MATTER-OF-FACT TONE WHEN NECESSARY TO ESTABLISH BOUNDARY</a:t>
            </a:r>
          </a:p>
          <a:p>
            <a:pPr lvl="2"/>
            <a:r>
              <a:rPr lang="en-US" sz="2400" b="1" dirty="0">
                <a:solidFill>
                  <a:schemeClr val="accent1">
                    <a:lumMod val="50000"/>
                  </a:schemeClr>
                </a:solidFill>
              </a:rPr>
              <a:t>AVOID REPRIMANDING, REASONING, RATIONALIZING</a:t>
            </a:r>
          </a:p>
          <a:p>
            <a:pPr lvl="2"/>
            <a:r>
              <a:rPr lang="en-US" sz="2400" b="1" dirty="0">
                <a:solidFill>
                  <a:schemeClr val="accent1">
                    <a:lumMod val="50000"/>
                  </a:schemeClr>
                </a:solidFill>
              </a:rPr>
              <a:t>ASK FAMILIES TO SHOW MORE AFFECTION</a:t>
            </a:r>
          </a:p>
          <a:p>
            <a:pPr lvl="2"/>
            <a:r>
              <a:rPr lang="en-US" sz="2400" b="1" dirty="0">
                <a:solidFill>
                  <a:schemeClr val="accent1">
                    <a:lumMod val="50000"/>
                  </a:schemeClr>
                </a:solidFill>
              </a:rPr>
              <a:t>DISTRACT WITH FOOD, DRINK, ACTIVITY</a:t>
            </a:r>
          </a:p>
          <a:p>
            <a:endParaRPr lang="en-US" dirty="0"/>
          </a:p>
        </p:txBody>
      </p:sp>
    </p:spTree>
    <p:extLst>
      <p:ext uri="{BB962C8B-B14F-4D97-AF65-F5344CB8AC3E}">
        <p14:creationId xmlns:p14="http://schemas.microsoft.com/office/powerpoint/2010/main" val="98616409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41818" y="381000"/>
            <a:ext cx="7406640" cy="1356360"/>
          </a:xfrm>
        </p:spPr>
        <p:txBody>
          <a:bodyPr/>
          <a:lstStyle/>
          <a:p>
            <a:pPr algn="ctr"/>
            <a:r>
              <a:rPr lang="en-US" b="1" u="sng" dirty="0"/>
              <a:t>SLEEP</a:t>
            </a:r>
          </a:p>
        </p:txBody>
      </p:sp>
      <p:sp>
        <p:nvSpPr>
          <p:cNvPr id="4" name="Slide Number Placeholder 3"/>
          <p:cNvSpPr>
            <a:spLocks noGrp="1"/>
          </p:cNvSpPr>
          <p:nvPr>
            <p:ph type="sldNum" sz="quarter" idx="12"/>
          </p:nvPr>
        </p:nvSpPr>
        <p:spPr/>
        <p:txBody>
          <a:bodyPr/>
          <a:lstStyle/>
          <a:p>
            <a:fld id="{BE19C0DE-C078-4586-94EC-518557DE64A2}" type="slidenum">
              <a:rPr lang="en-US" smtClean="0"/>
              <a:pPr/>
              <a:t>53</a:t>
            </a:fld>
            <a:endParaRPr lang="en-US" dirty="0"/>
          </a:p>
        </p:txBody>
      </p:sp>
      <p:sp>
        <p:nvSpPr>
          <p:cNvPr id="3" name="Subtitle 2"/>
          <p:cNvSpPr>
            <a:spLocks noGrp="1"/>
          </p:cNvSpPr>
          <p:nvPr>
            <p:ph type="subTitle" idx="4294967295"/>
          </p:nvPr>
        </p:nvSpPr>
        <p:spPr>
          <a:xfrm>
            <a:off x="990600" y="1447800"/>
            <a:ext cx="7620000" cy="5257800"/>
          </a:xfrm>
        </p:spPr>
        <p:txBody>
          <a:bodyPr>
            <a:normAutofit/>
          </a:bodyPr>
          <a:lstStyle/>
          <a:p>
            <a:pPr lvl="1"/>
            <a:r>
              <a:rPr lang="en-US" sz="2400" b="1" u="sng" dirty="0"/>
              <a:t>TROUBLE SLEEPING:</a:t>
            </a:r>
          </a:p>
          <a:p>
            <a:pPr lvl="1"/>
            <a:endParaRPr lang="en-US" sz="1000" b="1" u="sng" dirty="0"/>
          </a:p>
          <a:p>
            <a:pPr lvl="2"/>
            <a:r>
              <a:rPr lang="en-US" sz="2400" b="1" dirty="0">
                <a:solidFill>
                  <a:schemeClr val="accent1">
                    <a:lumMod val="50000"/>
                  </a:schemeClr>
                </a:solidFill>
              </a:rPr>
              <a:t>REMOVE STIMULANTS FROM DIET</a:t>
            </a:r>
          </a:p>
          <a:p>
            <a:pPr lvl="2"/>
            <a:r>
              <a:rPr lang="en-US" sz="2400" b="1" dirty="0">
                <a:solidFill>
                  <a:schemeClr val="accent1">
                    <a:lumMod val="50000"/>
                  </a:schemeClr>
                </a:solidFill>
              </a:rPr>
              <a:t>KEEP BEDROOM QUIET, COMFORTABLE TEMPERATURE, LOWER LIGHTING</a:t>
            </a:r>
          </a:p>
          <a:p>
            <a:pPr lvl="2"/>
            <a:r>
              <a:rPr lang="en-US" sz="2400" b="1" dirty="0">
                <a:solidFill>
                  <a:schemeClr val="accent1">
                    <a:lumMod val="50000"/>
                  </a:schemeClr>
                </a:solidFill>
              </a:rPr>
              <a:t>DISALLOW DAYTIME NAPPING</a:t>
            </a:r>
          </a:p>
          <a:p>
            <a:pPr lvl="2"/>
            <a:r>
              <a:rPr lang="en-US" sz="2400" b="1" dirty="0">
                <a:solidFill>
                  <a:schemeClr val="accent1">
                    <a:lumMod val="50000"/>
                  </a:schemeClr>
                </a:solidFill>
              </a:rPr>
              <a:t>TRY A WALK, CAR RIDE, SNACK BEFORE BEDTIME</a:t>
            </a:r>
          </a:p>
          <a:p>
            <a:pPr lvl="2"/>
            <a:r>
              <a:rPr lang="en-US" sz="2400" b="1" dirty="0">
                <a:solidFill>
                  <a:schemeClr val="accent1">
                    <a:lumMod val="50000"/>
                  </a:schemeClr>
                </a:solidFill>
              </a:rPr>
              <a:t>MEDICATIONS SHOULD BE LAST RESORT</a:t>
            </a:r>
          </a:p>
          <a:p>
            <a:pPr lvl="2"/>
            <a:r>
              <a:rPr lang="en-US" sz="2400" b="1" dirty="0">
                <a:solidFill>
                  <a:schemeClr val="accent1">
                    <a:lumMod val="50000"/>
                  </a:schemeClr>
                </a:solidFill>
              </a:rPr>
              <a:t>CONFORM TO THEIR PREFERRED SLEEP PATTERN</a:t>
            </a:r>
          </a:p>
          <a:p>
            <a:pPr lvl="2"/>
            <a:endParaRPr lang="en-US" sz="1000" b="1" dirty="0">
              <a:solidFill>
                <a:schemeClr val="accent1">
                  <a:lumMod val="50000"/>
                </a:schemeClr>
              </a:solidFill>
            </a:endParaRPr>
          </a:p>
          <a:p>
            <a:pPr lvl="1"/>
            <a:r>
              <a:rPr lang="en-US" sz="2400" b="1" u="sng" dirty="0"/>
              <a:t>EXCESSIVE SLEEP:</a:t>
            </a:r>
          </a:p>
          <a:p>
            <a:pPr lvl="1"/>
            <a:endParaRPr lang="en-US" sz="1000" b="1" dirty="0"/>
          </a:p>
          <a:p>
            <a:pPr lvl="2"/>
            <a:r>
              <a:rPr lang="en-US" sz="2400" b="1" dirty="0">
                <a:solidFill>
                  <a:schemeClr val="accent1">
                    <a:lumMod val="50000"/>
                  </a:schemeClr>
                </a:solidFill>
              </a:rPr>
              <a:t>INCREASE EXERCISE, ACTIVITIES, USE UPBEAT MUSIC DURING DAY</a:t>
            </a:r>
          </a:p>
          <a:p>
            <a:pPr lvl="2"/>
            <a:r>
              <a:rPr lang="en-US" sz="2400" b="1" dirty="0">
                <a:solidFill>
                  <a:schemeClr val="accent1">
                    <a:lumMod val="50000"/>
                  </a:schemeClr>
                </a:solidFill>
              </a:rPr>
              <a:t>INCREASE SOCIALIZATION WITH OTHERS</a:t>
            </a:r>
          </a:p>
          <a:p>
            <a:endParaRPr lang="en-US" dirty="0"/>
          </a:p>
        </p:txBody>
      </p:sp>
    </p:spTree>
    <p:extLst>
      <p:ext uri="{BB962C8B-B14F-4D97-AF65-F5344CB8AC3E}">
        <p14:creationId xmlns:p14="http://schemas.microsoft.com/office/powerpoint/2010/main" val="646113834"/>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1080" y="304800"/>
            <a:ext cx="7406640" cy="1356360"/>
          </a:xfrm>
        </p:spPr>
        <p:txBody>
          <a:bodyPr/>
          <a:lstStyle/>
          <a:p>
            <a:pPr algn="ctr"/>
            <a:r>
              <a:rPr lang="en-US" b="1" u="sng" dirty="0"/>
              <a:t>ADULT DAY SERVICES</a:t>
            </a:r>
          </a:p>
        </p:txBody>
      </p:sp>
      <p:sp>
        <p:nvSpPr>
          <p:cNvPr id="4" name="Slide Number Placeholder 3"/>
          <p:cNvSpPr>
            <a:spLocks noGrp="1"/>
          </p:cNvSpPr>
          <p:nvPr>
            <p:ph type="sldNum" sz="quarter" idx="12"/>
          </p:nvPr>
        </p:nvSpPr>
        <p:spPr/>
        <p:txBody>
          <a:bodyPr/>
          <a:lstStyle/>
          <a:p>
            <a:fld id="{BE19C0DE-C078-4586-94EC-518557DE64A2}" type="slidenum">
              <a:rPr lang="en-US" smtClean="0"/>
              <a:pPr/>
              <a:t>54</a:t>
            </a:fld>
            <a:endParaRPr lang="en-US" dirty="0"/>
          </a:p>
        </p:txBody>
      </p:sp>
      <p:sp>
        <p:nvSpPr>
          <p:cNvPr id="3" name="Subtitle 2"/>
          <p:cNvSpPr>
            <a:spLocks noGrp="1"/>
          </p:cNvSpPr>
          <p:nvPr>
            <p:ph type="subTitle" idx="4294967295"/>
          </p:nvPr>
        </p:nvSpPr>
        <p:spPr>
          <a:xfrm>
            <a:off x="304800" y="1673565"/>
            <a:ext cx="8839200" cy="5486400"/>
          </a:xfrm>
        </p:spPr>
        <p:txBody>
          <a:bodyPr>
            <a:normAutofit lnSpcReduction="10000"/>
          </a:bodyPr>
          <a:lstStyle/>
          <a:p>
            <a:r>
              <a:rPr lang="en-US" sz="2400" b="1" dirty="0"/>
              <a:t>HISTORY:</a:t>
            </a:r>
            <a:endParaRPr lang="en-US" sz="2400" dirty="0"/>
          </a:p>
          <a:p>
            <a:pPr algn="l">
              <a:lnSpc>
                <a:spcPct val="100000"/>
              </a:lnSpc>
            </a:pPr>
            <a:r>
              <a:rPr lang="en-US" sz="2400" b="1" dirty="0">
                <a:solidFill>
                  <a:schemeClr val="accent1">
                    <a:lumMod val="50000"/>
                  </a:schemeClr>
                </a:solidFill>
              </a:rPr>
              <a:t>The Adult Day Health Care (ADHC) innovation:</a:t>
            </a:r>
          </a:p>
          <a:p>
            <a:pPr marL="34290" indent="0" algn="l">
              <a:lnSpc>
                <a:spcPct val="100000"/>
              </a:lnSpc>
              <a:buNone/>
            </a:pPr>
            <a:r>
              <a:rPr lang="en-US" sz="2400" b="1" dirty="0">
                <a:solidFill>
                  <a:schemeClr val="accent1">
                    <a:lumMod val="50000"/>
                  </a:schemeClr>
                </a:solidFill>
              </a:rPr>
              <a:t>	&gt;began in Russia in the early 1920’s</a:t>
            </a:r>
          </a:p>
          <a:p>
            <a:pPr algn="l">
              <a:lnSpc>
                <a:spcPct val="100000"/>
              </a:lnSpc>
            </a:pPr>
            <a:r>
              <a:rPr lang="en-US" sz="2400" b="1" dirty="0">
                <a:solidFill>
                  <a:schemeClr val="accent1">
                    <a:lumMod val="50000"/>
                  </a:schemeClr>
                </a:solidFill>
              </a:rPr>
              <a:t> The goal:</a:t>
            </a:r>
          </a:p>
          <a:p>
            <a:pPr marL="34290" indent="0" algn="l">
              <a:lnSpc>
                <a:spcPct val="100000"/>
              </a:lnSpc>
              <a:buNone/>
            </a:pPr>
            <a:r>
              <a:rPr lang="en-US" sz="2400" b="1" dirty="0">
                <a:solidFill>
                  <a:schemeClr val="accent1">
                    <a:lumMod val="50000"/>
                  </a:schemeClr>
                </a:solidFill>
              </a:rPr>
              <a:t>	&gt;treat patients outside the regular hospital setting 	  whenever possible. </a:t>
            </a:r>
          </a:p>
          <a:p>
            <a:pPr algn="l">
              <a:lnSpc>
                <a:spcPct val="100000"/>
              </a:lnSpc>
            </a:pPr>
            <a:r>
              <a:rPr lang="en-US" sz="2400" b="1" dirty="0">
                <a:solidFill>
                  <a:schemeClr val="accent1">
                    <a:lumMod val="50000"/>
                  </a:schemeClr>
                </a:solidFill>
              </a:rPr>
              <a:t> Great Britain in the 1930’s and 1940’s:</a:t>
            </a:r>
          </a:p>
          <a:p>
            <a:pPr marL="34290" indent="0" algn="l">
              <a:lnSpc>
                <a:spcPct val="100000"/>
              </a:lnSpc>
              <a:buNone/>
            </a:pPr>
            <a:r>
              <a:rPr lang="en-US" sz="2400" b="1" dirty="0">
                <a:solidFill>
                  <a:schemeClr val="accent1">
                    <a:lumMod val="50000"/>
                  </a:schemeClr>
                </a:solidFill>
              </a:rPr>
              <a:t> 	&gt;Created geriatric day facilities.</a:t>
            </a:r>
          </a:p>
          <a:p>
            <a:pPr algn="l">
              <a:lnSpc>
                <a:spcPct val="100000"/>
              </a:lnSpc>
            </a:pPr>
            <a:r>
              <a:rPr lang="en-US" sz="2400" b="1" dirty="0">
                <a:solidFill>
                  <a:schemeClr val="accent1">
                    <a:lumMod val="50000"/>
                  </a:schemeClr>
                </a:solidFill>
              </a:rPr>
              <a:t>  In the United States:</a:t>
            </a:r>
          </a:p>
          <a:p>
            <a:pPr marL="34290" indent="0" algn="l">
              <a:lnSpc>
                <a:spcPct val="100000"/>
              </a:lnSpc>
              <a:buNone/>
            </a:pPr>
            <a:r>
              <a:rPr lang="en-US" sz="2400" b="1" dirty="0">
                <a:solidFill>
                  <a:schemeClr val="accent1">
                    <a:lumMod val="50000"/>
                  </a:schemeClr>
                </a:solidFill>
              </a:rPr>
              <a:t>	&gt;first center opened in 1945, a second in 1959, and 10 more in the 1960’s. </a:t>
            </a:r>
          </a:p>
          <a:p>
            <a:pPr marL="34290" indent="0">
              <a:buNone/>
            </a:pPr>
            <a:r>
              <a:rPr lang="en-US" sz="2400" b="1" dirty="0"/>
              <a:t> </a:t>
            </a:r>
          </a:p>
        </p:txBody>
      </p:sp>
    </p:spTree>
    <p:extLst>
      <p:ext uri="{BB962C8B-B14F-4D97-AF65-F5344CB8AC3E}">
        <p14:creationId xmlns:p14="http://schemas.microsoft.com/office/powerpoint/2010/main" val="925853685"/>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70171" y="152400"/>
            <a:ext cx="7406640" cy="1356360"/>
          </a:xfrm>
        </p:spPr>
        <p:txBody>
          <a:bodyPr/>
          <a:lstStyle/>
          <a:p>
            <a:pPr algn="ctr"/>
            <a:r>
              <a:rPr lang="en-US" b="1" u="sng" dirty="0"/>
              <a:t>DEFINITION</a:t>
            </a:r>
          </a:p>
        </p:txBody>
      </p:sp>
      <p:sp>
        <p:nvSpPr>
          <p:cNvPr id="4" name="Slide Number Placeholder 3"/>
          <p:cNvSpPr>
            <a:spLocks noGrp="1"/>
          </p:cNvSpPr>
          <p:nvPr>
            <p:ph type="sldNum" sz="quarter" idx="12"/>
          </p:nvPr>
        </p:nvSpPr>
        <p:spPr/>
        <p:txBody>
          <a:bodyPr/>
          <a:lstStyle/>
          <a:p>
            <a:fld id="{BE19C0DE-C078-4586-94EC-518557DE64A2}" type="slidenum">
              <a:rPr lang="en-US" smtClean="0"/>
              <a:pPr/>
              <a:t>55</a:t>
            </a:fld>
            <a:endParaRPr lang="en-US" dirty="0"/>
          </a:p>
        </p:txBody>
      </p:sp>
      <p:sp>
        <p:nvSpPr>
          <p:cNvPr id="3" name="Subtitle 2"/>
          <p:cNvSpPr>
            <a:spLocks noGrp="1"/>
          </p:cNvSpPr>
          <p:nvPr>
            <p:ph type="subTitle" idx="4294967295"/>
          </p:nvPr>
        </p:nvSpPr>
        <p:spPr>
          <a:xfrm>
            <a:off x="914400" y="1219200"/>
            <a:ext cx="8229600" cy="5410200"/>
          </a:xfrm>
        </p:spPr>
        <p:txBody>
          <a:bodyPr/>
          <a:lstStyle/>
          <a:p>
            <a:pPr marL="34290" indent="0" algn="ctr">
              <a:buNone/>
            </a:pPr>
            <a:r>
              <a:rPr lang="en-US" sz="2800" b="1" dirty="0"/>
              <a:t>An adult day care center is:</a:t>
            </a:r>
          </a:p>
          <a:p>
            <a:pPr marL="34290" indent="0" algn="ctr">
              <a:buNone/>
            </a:pPr>
            <a:endParaRPr lang="en-US" sz="900" b="1" dirty="0"/>
          </a:p>
          <a:p>
            <a:pPr marL="342900" indent="-342900" algn="l">
              <a:buFont typeface="Arial" panose="020B0604020202020204" pitchFamily="34" charset="0"/>
              <a:buChar char="•"/>
            </a:pPr>
            <a:r>
              <a:rPr lang="en-US" sz="2800" b="1" dirty="0">
                <a:solidFill>
                  <a:schemeClr val="accent1">
                    <a:lumMod val="50000"/>
                  </a:schemeClr>
                </a:solidFill>
              </a:rPr>
              <a:t> a non-residential facility </a:t>
            </a:r>
          </a:p>
          <a:p>
            <a:pPr marL="342900" indent="-342900" algn="l">
              <a:buFont typeface="Arial" panose="020B0604020202020204" pitchFamily="34" charset="0"/>
              <a:buChar char="•"/>
            </a:pPr>
            <a:r>
              <a:rPr lang="en-US" sz="2800" b="1" dirty="0">
                <a:solidFill>
                  <a:schemeClr val="accent1">
                    <a:lumMod val="50000"/>
                  </a:schemeClr>
                </a:solidFill>
              </a:rPr>
              <a:t>activities for elderly and/or handicapped individuals </a:t>
            </a:r>
          </a:p>
          <a:p>
            <a:pPr marL="342900" indent="-342900" algn="l">
              <a:buFont typeface="Arial" panose="020B0604020202020204" pitchFamily="34" charset="0"/>
              <a:buChar char="•"/>
            </a:pPr>
            <a:r>
              <a:rPr lang="en-US" sz="2800" b="1" dirty="0">
                <a:solidFill>
                  <a:schemeClr val="accent1">
                    <a:lumMod val="50000"/>
                  </a:schemeClr>
                </a:solidFill>
              </a:rPr>
              <a:t>Meals/snacks </a:t>
            </a:r>
          </a:p>
          <a:p>
            <a:pPr marL="342900" indent="-342900" algn="l">
              <a:buFont typeface="Arial" panose="020B0604020202020204" pitchFamily="34" charset="0"/>
              <a:buChar char="•"/>
            </a:pPr>
            <a:r>
              <a:rPr lang="en-US" sz="2800" b="1" dirty="0">
                <a:solidFill>
                  <a:schemeClr val="accent1">
                    <a:lumMod val="50000"/>
                  </a:schemeClr>
                </a:solidFill>
              </a:rPr>
              <a:t>social interaction </a:t>
            </a:r>
          </a:p>
          <a:p>
            <a:pPr marL="342900" indent="-342900" algn="l">
              <a:buFont typeface="Arial" panose="020B0604020202020204" pitchFamily="34" charset="0"/>
              <a:buChar char="•"/>
            </a:pPr>
            <a:r>
              <a:rPr lang="en-US" sz="2800" b="1" dirty="0">
                <a:solidFill>
                  <a:schemeClr val="accent1">
                    <a:lumMod val="50000"/>
                  </a:schemeClr>
                </a:solidFill>
              </a:rPr>
              <a:t>May include recreational outings</a:t>
            </a:r>
          </a:p>
          <a:p>
            <a:pPr marL="342900" indent="-342900" algn="l">
              <a:buFont typeface="Arial" panose="020B0604020202020204" pitchFamily="34" charset="0"/>
              <a:buChar char="•"/>
            </a:pPr>
            <a:r>
              <a:rPr lang="en-US" sz="2800" b="1" dirty="0">
                <a:solidFill>
                  <a:schemeClr val="accent1">
                    <a:lumMod val="50000"/>
                  </a:schemeClr>
                </a:solidFill>
              </a:rPr>
              <a:t>May include transportation, counseling, personal care, &amp; general supervision </a:t>
            </a:r>
          </a:p>
          <a:p>
            <a:endParaRPr lang="en-US" dirty="0"/>
          </a:p>
        </p:txBody>
      </p:sp>
    </p:spTree>
    <p:extLst>
      <p:ext uri="{BB962C8B-B14F-4D97-AF65-F5344CB8AC3E}">
        <p14:creationId xmlns:p14="http://schemas.microsoft.com/office/powerpoint/2010/main" val="2162917030"/>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762000"/>
            <a:ext cx="8001000" cy="4955203"/>
          </a:xfrm>
          <a:prstGeom prst="rect">
            <a:avLst/>
          </a:prstGeom>
          <a:noFill/>
        </p:spPr>
        <p:txBody>
          <a:bodyPr wrap="square" rtlCol="0">
            <a:spAutoFit/>
          </a:bodyPr>
          <a:lstStyle/>
          <a:p>
            <a:r>
              <a:rPr lang="en-US" sz="2800" b="1" u="sng" dirty="0">
                <a:solidFill>
                  <a:schemeClr val="accent1">
                    <a:lumMod val="75000"/>
                  </a:schemeClr>
                </a:solidFill>
              </a:rPr>
              <a:t>Adult day care centers:</a:t>
            </a:r>
          </a:p>
          <a:p>
            <a:r>
              <a:rPr lang="en-US" sz="2800" b="1" u="sng" dirty="0">
                <a:solidFill>
                  <a:schemeClr val="accent1">
                    <a:lumMod val="75000"/>
                  </a:schemeClr>
                </a:solidFill>
              </a:rPr>
              <a:t> </a:t>
            </a:r>
            <a:r>
              <a:rPr lang="en-US" sz="2800" b="1" dirty="0">
                <a:solidFill>
                  <a:schemeClr val="accent1">
                    <a:lumMod val="50000"/>
                  </a:schemeClr>
                </a:solidFill>
              </a:rPr>
              <a:t>Are either a social and/or a health care model.  Provide a range of interdisciplinary professionals meeting the physical, mental, emotional, and social needs of the participants and family caregivers.  </a:t>
            </a:r>
          </a:p>
          <a:p>
            <a:endParaRPr lang="en-US" sz="2800" b="1" u="sng" dirty="0"/>
          </a:p>
          <a:p>
            <a:r>
              <a:rPr lang="en-US" sz="2800" b="1" u="sng" dirty="0">
                <a:solidFill>
                  <a:schemeClr val="accent1">
                    <a:lumMod val="75000"/>
                  </a:schemeClr>
                </a:solidFill>
              </a:rPr>
              <a:t>Adult day care centers: </a:t>
            </a:r>
          </a:p>
          <a:p>
            <a:r>
              <a:rPr lang="en-US" sz="2800" b="1" dirty="0">
                <a:solidFill>
                  <a:schemeClr val="accent1">
                    <a:lumMod val="50000"/>
                  </a:schemeClr>
                </a:solidFill>
              </a:rPr>
              <a:t>are an interactive, safe and secure environment for participants who require supervised daily care.  </a:t>
            </a:r>
          </a:p>
          <a:p>
            <a:endParaRPr lang="en-US" dirty="0"/>
          </a:p>
          <a:p>
            <a:endParaRPr lang="en-US" dirty="0"/>
          </a:p>
        </p:txBody>
      </p:sp>
      <p:sp>
        <p:nvSpPr>
          <p:cNvPr id="3" name="Slide Number Placeholder 2"/>
          <p:cNvSpPr>
            <a:spLocks noGrp="1"/>
          </p:cNvSpPr>
          <p:nvPr>
            <p:ph type="sldNum" sz="quarter" idx="12"/>
          </p:nvPr>
        </p:nvSpPr>
        <p:spPr/>
        <p:txBody>
          <a:bodyPr/>
          <a:lstStyle/>
          <a:p>
            <a:fld id="{DC40C83D-E769-49CD-A97B-6CE4F4D31969}" type="slidenum">
              <a:rPr lang="en-US" smtClean="0"/>
              <a:pPr/>
              <a:t>56</a:t>
            </a:fld>
            <a:endParaRPr lang="en-US"/>
          </a:p>
        </p:txBody>
      </p:sp>
    </p:spTree>
    <p:extLst>
      <p:ext uri="{BB962C8B-B14F-4D97-AF65-F5344CB8AC3E}">
        <p14:creationId xmlns:p14="http://schemas.microsoft.com/office/powerpoint/2010/main" val="3146013760"/>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3028" y="457200"/>
            <a:ext cx="8839200" cy="6278642"/>
          </a:xfrm>
          <a:prstGeom prst="rect">
            <a:avLst/>
          </a:prstGeom>
          <a:noFill/>
        </p:spPr>
        <p:txBody>
          <a:bodyPr wrap="square" rtlCol="0">
            <a:spAutoFit/>
          </a:bodyPr>
          <a:lstStyle/>
          <a:p>
            <a:r>
              <a:rPr lang="en-US" sz="2800" b="1" dirty="0">
                <a:solidFill>
                  <a:schemeClr val="accent1">
                    <a:lumMod val="75000"/>
                  </a:schemeClr>
                </a:solidFill>
              </a:rPr>
              <a:t>Participation in adult day care </a:t>
            </a:r>
            <a:r>
              <a:rPr lang="en-US" sz="2800" b="1">
                <a:solidFill>
                  <a:schemeClr val="accent1">
                    <a:lumMod val="75000"/>
                  </a:schemeClr>
                </a:solidFill>
              </a:rPr>
              <a:t>often reduces:</a:t>
            </a:r>
            <a:endParaRPr lang="en-US" sz="2800" b="1" dirty="0">
              <a:solidFill>
                <a:schemeClr val="accent1">
                  <a:lumMod val="75000"/>
                </a:schemeClr>
              </a:solidFill>
            </a:endParaRPr>
          </a:p>
          <a:p>
            <a:pPr marL="457200" indent="-457200">
              <a:buFont typeface="Arial" panose="020B0604020202020204" pitchFamily="34" charset="0"/>
              <a:buChar char="•"/>
            </a:pPr>
            <a:r>
              <a:rPr lang="en-US" sz="2800" b="1" dirty="0">
                <a:solidFill>
                  <a:schemeClr val="accent1">
                    <a:lumMod val="50000"/>
                  </a:schemeClr>
                </a:solidFill>
              </a:rPr>
              <a:t>Doctor &amp; Emergency room visits</a:t>
            </a:r>
          </a:p>
          <a:p>
            <a:pPr marL="457200" indent="-457200">
              <a:buFont typeface="Arial" panose="020B0604020202020204" pitchFamily="34" charset="0"/>
              <a:buChar char="•"/>
            </a:pPr>
            <a:r>
              <a:rPr lang="en-US" sz="2800" b="1" dirty="0">
                <a:solidFill>
                  <a:schemeClr val="accent1">
                    <a:lumMod val="50000"/>
                  </a:schemeClr>
                </a:solidFill>
              </a:rPr>
              <a:t>Hospitalizations &amp; re-hospitalizations</a:t>
            </a:r>
          </a:p>
          <a:p>
            <a:pPr marL="457200" indent="-457200">
              <a:buFont typeface="Arial" panose="020B0604020202020204" pitchFamily="34" charset="0"/>
              <a:buChar char="•"/>
            </a:pPr>
            <a:r>
              <a:rPr lang="en-US" sz="2800" b="1" dirty="0">
                <a:solidFill>
                  <a:schemeClr val="accent1">
                    <a:lumMod val="50000"/>
                  </a:schemeClr>
                </a:solidFill>
              </a:rPr>
              <a:t>May delay admission to residential long term care </a:t>
            </a:r>
          </a:p>
          <a:p>
            <a:endParaRPr lang="en-US" sz="1000" b="1" dirty="0">
              <a:solidFill>
                <a:schemeClr val="accent1">
                  <a:lumMod val="50000"/>
                </a:schemeClr>
              </a:solidFill>
            </a:endParaRPr>
          </a:p>
          <a:p>
            <a:r>
              <a:rPr lang="en-US" sz="2800" b="1" u="sng" dirty="0">
                <a:solidFill>
                  <a:schemeClr val="accent1">
                    <a:lumMod val="75000"/>
                  </a:schemeClr>
                </a:solidFill>
              </a:rPr>
              <a:t>For participants:  </a:t>
            </a:r>
            <a:r>
              <a:rPr lang="en-US" sz="2800" b="1" dirty="0">
                <a:solidFill>
                  <a:schemeClr val="accent1">
                    <a:lumMod val="50000"/>
                  </a:schemeClr>
                </a:solidFill>
              </a:rPr>
              <a:t>who would otherwise stay at home alone, the social stimulation and recreational activities may improve or maintain physical and cognitive function. </a:t>
            </a:r>
          </a:p>
          <a:p>
            <a:endParaRPr lang="en-US" sz="1000" b="1" dirty="0"/>
          </a:p>
          <a:p>
            <a:r>
              <a:rPr lang="en-US" sz="2800" b="1" u="sng" dirty="0">
                <a:solidFill>
                  <a:schemeClr val="accent1">
                    <a:lumMod val="75000"/>
                  </a:schemeClr>
                </a:solidFill>
              </a:rPr>
              <a:t>For caregivers:</a:t>
            </a:r>
            <a:r>
              <a:rPr lang="en-US" sz="2800" b="1" dirty="0"/>
              <a:t> </a:t>
            </a:r>
            <a:r>
              <a:rPr lang="en-US" sz="2800" b="1" dirty="0">
                <a:solidFill>
                  <a:schemeClr val="accent1">
                    <a:lumMod val="50000"/>
                  </a:schemeClr>
                </a:solidFill>
              </a:rPr>
              <a:t>ADHC provide respite care, enabling caregivers to work or have a break from caregiving responsibilities.  ADHC provides support, restore balance in times of crisis, &amp; </a:t>
            </a:r>
            <a:r>
              <a:rPr lang="en-US" sz="2800" b="1" u="sng" dirty="0">
                <a:solidFill>
                  <a:schemeClr val="accent1">
                    <a:lumMod val="50000"/>
                  </a:schemeClr>
                </a:solidFill>
              </a:rPr>
              <a:t>enhance overall quality of life for both care receivers and caregivers.</a:t>
            </a:r>
          </a:p>
          <a:p>
            <a:endParaRPr lang="en-US" b="1" dirty="0"/>
          </a:p>
        </p:txBody>
      </p:sp>
      <p:sp>
        <p:nvSpPr>
          <p:cNvPr id="3" name="Slide Number Placeholder 2"/>
          <p:cNvSpPr>
            <a:spLocks noGrp="1"/>
          </p:cNvSpPr>
          <p:nvPr>
            <p:ph type="sldNum" sz="quarter" idx="12"/>
          </p:nvPr>
        </p:nvSpPr>
        <p:spPr/>
        <p:txBody>
          <a:bodyPr/>
          <a:lstStyle/>
          <a:p>
            <a:fld id="{DC40C83D-E769-49CD-A97B-6CE4F4D31969}" type="slidenum">
              <a:rPr lang="en-US" smtClean="0"/>
              <a:pPr/>
              <a:t>57</a:t>
            </a:fld>
            <a:endParaRPr lang="en-US"/>
          </a:p>
        </p:txBody>
      </p:sp>
    </p:spTree>
    <p:extLst>
      <p:ext uri="{BB962C8B-B14F-4D97-AF65-F5344CB8AC3E}">
        <p14:creationId xmlns:p14="http://schemas.microsoft.com/office/powerpoint/2010/main" val="861611870"/>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609600"/>
            <a:ext cx="8763000" cy="1356360"/>
          </a:xfrm>
        </p:spPr>
        <p:txBody>
          <a:bodyPr>
            <a:normAutofit/>
          </a:bodyPr>
          <a:lstStyle/>
          <a:p>
            <a:r>
              <a:rPr lang="en-US" sz="3200" b="1" u="sng" dirty="0"/>
              <a:t>ACTIVITIES AND ENGAGEMENT STRATEGIES</a:t>
            </a:r>
            <a:br>
              <a:rPr lang="en-US" sz="3200" u="sng" dirty="0"/>
            </a:br>
            <a:endParaRPr lang="en-US" sz="3200" u="sng" dirty="0"/>
          </a:p>
        </p:txBody>
      </p:sp>
      <p:sp>
        <p:nvSpPr>
          <p:cNvPr id="4" name="Slide Number Placeholder 3"/>
          <p:cNvSpPr>
            <a:spLocks noGrp="1"/>
          </p:cNvSpPr>
          <p:nvPr>
            <p:ph type="sldNum" sz="quarter" idx="12"/>
          </p:nvPr>
        </p:nvSpPr>
        <p:spPr/>
        <p:txBody>
          <a:bodyPr/>
          <a:lstStyle/>
          <a:p>
            <a:fld id="{BE19C0DE-C078-4586-94EC-518557DE64A2}" type="slidenum">
              <a:rPr lang="en-US" smtClean="0"/>
              <a:pPr/>
              <a:t>58</a:t>
            </a:fld>
            <a:endParaRPr lang="en-US" dirty="0"/>
          </a:p>
        </p:txBody>
      </p:sp>
      <p:sp>
        <p:nvSpPr>
          <p:cNvPr id="3" name="Subtitle 2"/>
          <p:cNvSpPr>
            <a:spLocks noGrp="1"/>
          </p:cNvSpPr>
          <p:nvPr>
            <p:ph type="subTitle" idx="4294967295"/>
          </p:nvPr>
        </p:nvSpPr>
        <p:spPr>
          <a:xfrm>
            <a:off x="152400" y="1965960"/>
            <a:ext cx="8839200" cy="5638800"/>
          </a:xfrm>
        </p:spPr>
        <p:txBody>
          <a:bodyPr/>
          <a:lstStyle/>
          <a:p>
            <a:r>
              <a:rPr lang="en-US" sz="2800" b="1" dirty="0">
                <a:sym typeface="Wingdings" panose="05000000000000000000" pitchFamily="2" charset="2"/>
              </a:rPr>
              <a:t></a:t>
            </a:r>
            <a:r>
              <a:rPr lang="en-US" sz="2800" b="1" dirty="0"/>
              <a:t> DAY BRIGHTENERS:</a:t>
            </a:r>
            <a:endParaRPr lang="en-US" sz="2800" dirty="0"/>
          </a:p>
          <a:p>
            <a:pPr algn="l"/>
            <a:r>
              <a:rPr lang="en-US" sz="2400" dirty="0"/>
              <a:t>  </a:t>
            </a:r>
            <a:r>
              <a:rPr lang="en-US" sz="2400" b="1" dirty="0">
                <a:solidFill>
                  <a:schemeClr val="accent1">
                    <a:lumMod val="50000"/>
                  </a:schemeClr>
                </a:solidFill>
              </a:rPr>
              <a:t>Go outside:		            nature is restorative</a:t>
            </a:r>
          </a:p>
          <a:p>
            <a:pPr algn="l"/>
            <a:r>
              <a:rPr lang="en-US" sz="2400" b="1" dirty="0">
                <a:solidFill>
                  <a:schemeClr val="accent1">
                    <a:lumMod val="50000"/>
                  </a:schemeClr>
                </a:solidFill>
              </a:rPr>
              <a:t>  Bring nature indoors:       fresh flowers, sit at window</a:t>
            </a:r>
          </a:p>
          <a:p>
            <a:pPr algn="l"/>
            <a:r>
              <a:rPr lang="en-US" sz="2400" b="1" dirty="0">
                <a:solidFill>
                  <a:schemeClr val="accent1">
                    <a:lumMod val="50000"/>
                  </a:schemeClr>
                </a:solidFill>
              </a:rPr>
              <a:t>  Massage to: 		            sooth and comfort the soul</a:t>
            </a:r>
          </a:p>
          <a:p>
            <a:pPr algn="l"/>
            <a:r>
              <a:rPr lang="en-US" sz="2400" b="1" dirty="0">
                <a:solidFill>
                  <a:schemeClr val="accent1">
                    <a:lumMod val="50000"/>
                  </a:schemeClr>
                </a:solidFill>
              </a:rPr>
              <a:t>  Play favorite music: 	  can stir the emotions</a:t>
            </a:r>
          </a:p>
          <a:p>
            <a:pPr algn="l"/>
            <a:r>
              <a:rPr lang="en-US" sz="2400" b="1" dirty="0">
                <a:solidFill>
                  <a:schemeClr val="accent1">
                    <a:lumMod val="50000"/>
                  </a:schemeClr>
                </a:solidFill>
              </a:rPr>
              <a:t>  Invite a pet to visit: 	  petting, watching an animal can 				                        be therapeutic</a:t>
            </a:r>
          </a:p>
          <a:p>
            <a:pPr algn="l"/>
            <a:r>
              <a:rPr lang="en-US" sz="1800" dirty="0"/>
              <a:t>				</a:t>
            </a:r>
          </a:p>
          <a:p>
            <a:pPr algn="l"/>
            <a:endParaRPr lang="en-US" sz="1800" dirty="0"/>
          </a:p>
          <a:p>
            <a:pPr algn="l"/>
            <a:r>
              <a:rPr lang="en-US" sz="1800" dirty="0"/>
              <a:t>				     (Paula Spencer, Caring.com Senior Editor)</a:t>
            </a:r>
          </a:p>
        </p:txBody>
      </p:sp>
    </p:spTree>
    <p:extLst>
      <p:ext uri="{BB962C8B-B14F-4D97-AF65-F5344CB8AC3E}">
        <p14:creationId xmlns:p14="http://schemas.microsoft.com/office/powerpoint/2010/main" val="2607833148"/>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504402"/>
            <a:ext cx="8915400" cy="914400"/>
          </a:xfrm>
        </p:spPr>
        <p:txBody>
          <a:bodyPr>
            <a:normAutofit fontScale="90000"/>
          </a:bodyPr>
          <a:lstStyle/>
          <a:p>
            <a:pPr algn="ctr"/>
            <a:r>
              <a:rPr lang="en-US" sz="3200" b="1" u="sng" dirty="0"/>
              <a:t>ACTIVITIES AND ENGAGEMENT STRATEGIES CON’T:</a:t>
            </a:r>
            <a:br>
              <a:rPr lang="en-US" sz="3200" b="1" u="sng" dirty="0"/>
            </a:br>
            <a:br>
              <a:rPr lang="en-US" sz="3200" b="1" u="sng" dirty="0"/>
            </a:br>
            <a:endParaRPr lang="en-US" sz="3200" b="1" dirty="0"/>
          </a:p>
        </p:txBody>
      </p:sp>
      <p:sp>
        <p:nvSpPr>
          <p:cNvPr id="3" name="Content Placeholder 2"/>
          <p:cNvSpPr>
            <a:spLocks noGrp="1"/>
          </p:cNvSpPr>
          <p:nvPr>
            <p:ph sz="half" idx="1"/>
          </p:nvPr>
        </p:nvSpPr>
        <p:spPr>
          <a:xfrm>
            <a:off x="231258" y="1042229"/>
            <a:ext cx="4267200" cy="5181600"/>
          </a:xfrm>
        </p:spPr>
        <p:txBody>
          <a:bodyPr>
            <a:normAutofit fontScale="92500" lnSpcReduction="20000"/>
          </a:bodyPr>
          <a:lstStyle/>
          <a:p>
            <a:pPr>
              <a:lnSpc>
                <a:spcPct val="100000"/>
              </a:lnSpc>
            </a:pPr>
            <a:r>
              <a:rPr lang="en-US" sz="2400" b="1" u="sng" dirty="0"/>
              <a:t>ENGAGEMENT BENEFITS:</a:t>
            </a:r>
          </a:p>
          <a:p>
            <a:pPr lvl="0">
              <a:lnSpc>
                <a:spcPct val="100000"/>
              </a:lnSpc>
            </a:pPr>
            <a:r>
              <a:rPr lang="en-US" sz="2200" b="1" dirty="0">
                <a:solidFill>
                  <a:schemeClr val="accent1">
                    <a:lumMod val="50000"/>
                  </a:schemeClr>
                </a:solidFill>
              </a:rPr>
              <a:t>Increases serotonin level (reducing anxiety)</a:t>
            </a:r>
          </a:p>
          <a:p>
            <a:pPr lvl="0">
              <a:lnSpc>
                <a:spcPct val="100000"/>
              </a:lnSpc>
            </a:pPr>
            <a:r>
              <a:rPr lang="en-US" sz="2200" b="1" dirty="0">
                <a:solidFill>
                  <a:schemeClr val="accent1">
                    <a:lumMod val="50000"/>
                  </a:schemeClr>
                </a:solidFill>
              </a:rPr>
              <a:t>Augment muscle mass</a:t>
            </a:r>
          </a:p>
          <a:p>
            <a:pPr lvl="0">
              <a:lnSpc>
                <a:spcPct val="100000"/>
              </a:lnSpc>
            </a:pPr>
            <a:r>
              <a:rPr lang="en-US" sz="2200" b="1" dirty="0">
                <a:solidFill>
                  <a:schemeClr val="accent1">
                    <a:lumMod val="50000"/>
                  </a:schemeClr>
                </a:solidFill>
              </a:rPr>
              <a:t>Enhance/maintain general health</a:t>
            </a:r>
          </a:p>
          <a:p>
            <a:pPr lvl="0">
              <a:lnSpc>
                <a:spcPct val="100000"/>
              </a:lnSpc>
            </a:pPr>
            <a:r>
              <a:rPr lang="en-US" sz="2200" b="1" dirty="0">
                <a:solidFill>
                  <a:schemeClr val="accent1">
                    <a:lumMod val="50000"/>
                  </a:schemeClr>
                </a:solidFill>
              </a:rPr>
              <a:t>Decrease pacing/restlessness</a:t>
            </a:r>
          </a:p>
          <a:p>
            <a:pPr lvl="0">
              <a:lnSpc>
                <a:spcPct val="100000"/>
              </a:lnSpc>
            </a:pPr>
            <a:r>
              <a:rPr lang="en-US" sz="2200" b="1" dirty="0">
                <a:solidFill>
                  <a:schemeClr val="accent1">
                    <a:lumMod val="50000"/>
                  </a:schemeClr>
                </a:solidFill>
              </a:rPr>
              <a:t>Improve night time sleep patterns</a:t>
            </a:r>
          </a:p>
          <a:p>
            <a:pPr lvl="0">
              <a:lnSpc>
                <a:spcPct val="100000"/>
              </a:lnSpc>
            </a:pPr>
            <a:r>
              <a:rPr lang="en-US" sz="2200" b="1" dirty="0">
                <a:solidFill>
                  <a:schemeClr val="accent1">
                    <a:lumMod val="50000"/>
                  </a:schemeClr>
                </a:solidFill>
              </a:rPr>
              <a:t>Prevent boredom</a:t>
            </a:r>
          </a:p>
          <a:p>
            <a:pPr lvl="0">
              <a:lnSpc>
                <a:spcPct val="100000"/>
              </a:lnSpc>
            </a:pPr>
            <a:r>
              <a:rPr lang="en-US" sz="2200" b="1" dirty="0">
                <a:solidFill>
                  <a:schemeClr val="accent1">
                    <a:lumMod val="50000"/>
                  </a:schemeClr>
                </a:solidFill>
              </a:rPr>
              <a:t>Stimulate sensory systems</a:t>
            </a:r>
          </a:p>
          <a:p>
            <a:pPr lvl="0">
              <a:lnSpc>
                <a:spcPct val="100000"/>
              </a:lnSpc>
            </a:pPr>
            <a:r>
              <a:rPr lang="en-US" sz="2200" b="1" dirty="0">
                <a:solidFill>
                  <a:schemeClr val="accent1">
                    <a:lumMod val="50000"/>
                  </a:schemeClr>
                </a:solidFill>
              </a:rPr>
              <a:t>Encourage conversation</a:t>
            </a:r>
          </a:p>
          <a:p>
            <a:pPr lvl="0">
              <a:lnSpc>
                <a:spcPct val="100000"/>
              </a:lnSpc>
            </a:pPr>
            <a:r>
              <a:rPr lang="en-US" sz="2200" b="1" dirty="0">
                <a:solidFill>
                  <a:schemeClr val="accent1">
                    <a:lumMod val="50000"/>
                  </a:schemeClr>
                </a:solidFill>
              </a:rPr>
              <a:t>Reduce </a:t>
            </a:r>
            <a:r>
              <a:rPr lang="en-US" sz="2200" b="1" dirty="0" err="1">
                <a:solidFill>
                  <a:schemeClr val="accent1">
                    <a:lumMod val="50000"/>
                  </a:schemeClr>
                </a:solidFill>
              </a:rPr>
              <a:t>sundowning</a:t>
            </a:r>
            <a:r>
              <a:rPr lang="en-US" sz="2200" b="1" dirty="0">
                <a:solidFill>
                  <a:schemeClr val="accent1">
                    <a:lumMod val="50000"/>
                  </a:schemeClr>
                </a:solidFill>
              </a:rPr>
              <a:t>  </a:t>
            </a:r>
          </a:p>
          <a:p>
            <a:pPr marL="0" indent="0">
              <a:buNone/>
            </a:pPr>
            <a:endParaRPr lang="en-US" dirty="0"/>
          </a:p>
        </p:txBody>
      </p:sp>
      <p:sp>
        <p:nvSpPr>
          <p:cNvPr id="4" name="Content Placeholder 3"/>
          <p:cNvSpPr>
            <a:spLocks noGrp="1"/>
          </p:cNvSpPr>
          <p:nvPr>
            <p:ph sz="half" idx="2"/>
          </p:nvPr>
        </p:nvSpPr>
        <p:spPr>
          <a:xfrm>
            <a:off x="4352703" y="1042229"/>
            <a:ext cx="4724400" cy="5396345"/>
          </a:xfrm>
        </p:spPr>
        <p:txBody>
          <a:bodyPr>
            <a:normAutofit fontScale="92500" lnSpcReduction="20000"/>
          </a:bodyPr>
          <a:lstStyle/>
          <a:p>
            <a:r>
              <a:rPr lang="en-US" sz="2400" b="1" u="sng" dirty="0"/>
              <a:t>CARE GOALS:</a:t>
            </a:r>
          </a:p>
          <a:p>
            <a:pPr lvl="0">
              <a:lnSpc>
                <a:spcPct val="100000"/>
              </a:lnSpc>
            </a:pPr>
            <a:r>
              <a:rPr lang="en-US" sz="2400" b="1" dirty="0">
                <a:solidFill>
                  <a:schemeClr val="accent1">
                    <a:lumMod val="50000"/>
                  </a:schemeClr>
                </a:solidFill>
              </a:rPr>
              <a:t>Improve overall quality of life</a:t>
            </a:r>
          </a:p>
          <a:p>
            <a:pPr lvl="0">
              <a:lnSpc>
                <a:spcPct val="100000"/>
              </a:lnSpc>
            </a:pPr>
            <a:r>
              <a:rPr lang="en-US" sz="2400" b="1" dirty="0">
                <a:solidFill>
                  <a:schemeClr val="accent1">
                    <a:lumMod val="50000"/>
                  </a:schemeClr>
                </a:solidFill>
              </a:rPr>
              <a:t>Validate feelings</a:t>
            </a:r>
          </a:p>
          <a:p>
            <a:pPr lvl="0">
              <a:lnSpc>
                <a:spcPct val="100000"/>
              </a:lnSpc>
            </a:pPr>
            <a:r>
              <a:rPr lang="en-US" sz="2400" b="1" dirty="0">
                <a:solidFill>
                  <a:schemeClr val="accent1">
                    <a:lumMod val="50000"/>
                  </a:schemeClr>
                </a:solidFill>
              </a:rPr>
              <a:t>Encourage independence </a:t>
            </a:r>
          </a:p>
          <a:p>
            <a:pPr lvl="0">
              <a:lnSpc>
                <a:spcPct val="100000"/>
              </a:lnSpc>
            </a:pPr>
            <a:r>
              <a:rPr lang="en-US" sz="2400" b="1" dirty="0">
                <a:solidFill>
                  <a:schemeClr val="accent1">
                    <a:lumMod val="50000"/>
                  </a:schemeClr>
                </a:solidFill>
              </a:rPr>
              <a:t>Provide safe, supervised environment</a:t>
            </a:r>
          </a:p>
          <a:p>
            <a:pPr lvl="0">
              <a:lnSpc>
                <a:spcPct val="100000"/>
              </a:lnSpc>
            </a:pPr>
            <a:r>
              <a:rPr lang="en-US" sz="2400" b="1" dirty="0">
                <a:solidFill>
                  <a:schemeClr val="accent1">
                    <a:lumMod val="50000"/>
                  </a:schemeClr>
                </a:solidFill>
              </a:rPr>
              <a:t>Cultivate confidence, security, self esteem, </a:t>
            </a:r>
            <a:r>
              <a:rPr lang="en-US" sz="2400" b="1" dirty="0" err="1">
                <a:solidFill>
                  <a:schemeClr val="accent1">
                    <a:lumMod val="50000"/>
                  </a:schemeClr>
                </a:solidFill>
              </a:rPr>
              <a:t>w</a:t>
            </a:r>
            <a:r>
              <a:rPr lang="en-US" sz="2400" b="1" dirty="0" err="1">
                <a:solidFill>
                  <a:schemeClr val="accent1">
                    <a:lumMod val="50000"/>
                  </a:schemeClr>
                </a:solidFill>
                <a:sym typeface="Wingdings" panose="05000000000000000000" pitchFamily="2" charset="2"/>
              </a:rPr>
              <a:t></a:t>
            </a:r>
            <a:r>
              <a:rPr lang="en-US" sz="2400" b="1" dirty="0" err="1">
                <a:solidFill>
                  <a:schemeClr val="accent1">
                    <a:lumMod val="50000"/>
                  </a:schemeClr>
                </a:solidFill>
              </a:rPr>
              <a:t>ell-being</a:t>
            </a:r>
            <a:endParaRPr lang="en-US" sz="2400" b="1" dirty="0">
              <a:solidFill>
                <a:schemeClr val="accent1">
                  <a:lumMod val="50000"/>
                </a:schemeClr>
              </a:solidFill>
            </a:endParaRPr>
          </a:p>
          <a:p>
            <a:pPr lvl="0">
              <a:lnSpc>
                <a:spcPct val="100000"/>
              </a:lnSpc>
            </a:pPr>
            <a:r>
              <a:rPr lang="en-US" sz="2400" b="1" dirty="0">
                <a:solidFill>
                  <a:schemeClr val="accent1">
                    <a:lumMod val="50000"/>
                  </a:schemeClr>
                </a:solidFill>
              </a:rPr>
              <a:t>Enjoy comfortable experience</a:t>
            </a:r>
          </a:p>
          <a:p>
            <a:pPr lvl="0">
              <a:lnSpc>
                <a:spcPct val="100000"/>
              </a:lnSpc>
            </a:pPr>
            <a:r>
              <a:rPr lang="en-US" sz="2400" b="1" dirty="0">
                <a:solidFill>
                  <a:schemeClr val="accent1">
                    <a:lumMod val="50000"/>
                  </a:schemeClr>
                </a:solidFill>
              </a:rPr>
              <a:t>Allow sense of control over life</a:t>
            </a:r>
          </a:p>
          <a:p>
            <a:pPr lvl="0">
              <a:lnSpc>
                <a:spcPct val="100000"/>
              </a:lnSpc>
            </a:pPr>
            <a:r>
              <a:rPr lang="en-US" sz="2400" b="1" dirty="0">
                <a:solidFill>
                  <a:schemeClr val="accent1">
                    <a:lumMod val="50000"/>
                  </a:schemeClr>
                </a:solidFill>
              </a:rPr>
              <a:t>Minimize stress with positive stimulation</a:t>
            </a:r>
          </a:p>
          <a:p>
            <a:pPr lvl="0">
              <a:lnSpc>
                <a:spcPct val="100000"/>
              </a:lnSpc>
            </a:pPr>
            <a:r>
              <a:rPr lang="en-US" sz="2400" b="1" dirty="0">
                <a:solidFill>
                  <a:schemeClr val="accent1">
                    <a:lumMod val="50000"/>
                  </a:schemeClr>
                </a:solidFill>
              </a:rPr>
              <a:t>Provide pleasurable interaction</a:t>
            </a:r>
          </a:p>
          <a:p>
            <a:pPr lvl="0">
              <a:lnSpc>
                <a:spcPct val="100000"/>
              </a:lnSpc>
            </a:pPr>
            <a:r>
              <a:rPr lang="en-US" sz="2400" b="1" dirty="0">
                <a:solidFill>
                  <a:schemeClr val="accent1">
                    <a:lumMod val="50000"/>
                  </a:schemeClr>
                </a:solidFill>
              </a:rPr>
              <a:t>Delay and possibly prevent institutional placement</a:t>
            </a:r>
          </a:p>
          <a:p>
            <a:pPr marL="0" indent="0">
              <a:buNone/>
            </a:pPr>
            <a:endParaRPr lang="en-US" dirty="0"/>
          </a:p>
        </p:txBody>
      </p:sp>
      <p:sp>
        <p:nvSpPr>
          <p:cNvPr id="5" name="Slide Number Placeholder 4"/>
          <p:cNvSpPr>
            <a:spLocks noGrp="1"/>
          </p:cNvSpPr>
          <p:nvPr>
            <p:ph type="sldNum" sz="quarter" idx="12"/>
          </p:nvPr>
        </p:nvSpPr>
        <p:spPr/>
        <p:txBody>
          <a:bodyPr/>
          <a:lstStyle/>
          <a:p>
            <a:fld id="{B92E366D-20AC-4469-B201-4C3CE52308A9}" type="slidenum">
              <a:rPr lang="en-US" smtClean="0"/>
              <a:pPr/>
              <a:t>59</a:t>
            </a:fld>
            <a:endParaRPr lang="en-US"/>
          </a:p>
        </p:txBody>
      </p:sp>
    </p:spTree>
    <p:extLst>
      <p:ext uri="{BB962C8B-B14F-4D97-AF65-F5344CB8AC3E}">
        <p14:creationId xmlns:p14="http://schemas.microsoft.com/office/powerpoint/2010/main" val="39992053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61311"/>
            <a:ext cx="9220199" cy="1371600"/>
          </a:xfrm>
        </p:spPr>
        <p:txBody>
          <a:bodyPr>
            <a:normAutofit/>
          </a:bodyPr>
          <a:lstStyle/>
          <a:p>
            <a:r>
              <a:rPr lang="en-US" sz="2600" b="1" dirty="0">
                <a:solidFill>
                  <a:schemeClr val="accent1">
                    <a:lumMod val="75000"/>
                  </a:schemeClr>
                </a:solidFill>
                <a:latin typeface="Arial" panose="020B0604020202020204" pitchFamily="34" charset="0"/>
                <a:cs typeface="Arial" panose="020B0604020202020204" pitchFamily="34" charset="0"/>
              </a:rPr>
              <a:t>OTHER DEMENTIA NEURODEGENERATIVE DISEASES</a:t>
            </a:r>
            <a:br>
              <a:rPr lang="en-US" sz="2600" b="1" dirty="0">
                <a:solidFill>
                  <a:schemeClr val="tx1">
                    <a:lumMod val="95000"/>
                    <a:lumOff val="5000"/>
                  </a:schemeClr>
                </a:solidFill>
                <a:latin typeface="Arial" panose="020B0604020202020204" pitchFamily="34" charset="0"/>
                <a:cs typeface="Arial" panose="020B0604020202020204" pitchFamily="34" charset="0"/>
              </a:rPr>
            </a:br>
            <a:r>
              <a:rPr lang="en-US" sz="2600" b="1" dirty="0">
                <a:solidFill>
                  <a:schemeClr val="tx1">
                    <a:lumMod val="95000"/>
                    <a:lumOff val="5000"/>
                  </a:schemeClr>
                </a:solidFill>
                <a:latin typeface="Arial" panose="020B0604020202020204" pitchFamily="34" charset="0"/>
                <a:cs typeface="Arial" panose="020B0604020202020204" pitchFamily="34" charset="0"/>
              </a:rPr>
              <a:t>     </a:t>
            </a:r>
            <a:r>
              <a:rPr lang="en-US" sz="2600" b="1" dirty="0">
                <a:solidFill>
                  <a:schemeClr val="accent1">
                    <a:lumMod val="50000"/>
                  </a:schemeClr>
                </a:solidFill>
                <a:latin typeface="Arial" panose="020B0604020202020204" pitchFamily="34" charset="0"/>
                <a:cs typeface="Arial" panose="020B0604020202020204" pitchFamily="34" charset="0"/>
              </a:rPr>
              <a:t>-&gt;</a:t>
            </a:r>
            <a:r>
              <a:rPr lang="en-US" sz="2200" b="1" dirty="0">
                <a:solidFill>
                  <a:schemeClr val="accent1">
                    <a:lumMod val="50000"/>
                  </a:schemeClr>
                </a:solidFill>
                <a:latin typeface="Arial" panose="020B0604020202020204" pitchFamily="34" charset="0"/>
                <a:cs typeface="Arial" panose="020B0604020202020204" pitchFamily="34" charset="0"/>
              </a:rPr>
              <a:t>Multiple Sclerosis            -&gt;Cerebellar degeneration </a:t>
            </a:r>
          </a:p>
        </p:txBody>
      </p:sp>
      <p:sp>
        <p:nvSpPr>
          <p:cNvPr id="3" name="Content Placeholder 2"/>
          <p:cNvSpPr>
            <a:spLocks noGrp="1"/>
          </p:cNvSpPr>
          <p:nvPr>
            <p:ph idx="1"/>
          </p:nvPr>
        </p:nvSpPr>
        <p:spPr>
          <a:xfrm>
            <a:off x="609600" y="1468400"/>
            <a:ext cx="7848600" cy="2971800"/>
          </a:xfrm>
        </p:spPr>
        <p:txBody>
          <a:bodyPr>
            <a:normAutofit lnSpcReduction="10000"/>
          </a:bodyPr>
          <a:lstStyle/>
          <a:p>
            <a:pPr marL="0" indent="0">
              <a:buNone/>
            </a:pPr>
            <a:r>
              <a:rPr lang="en-US" sz="2400" b="1" u="sng" dirty="0">
                <a:solidFill>
                  <a:schemeClr val="accent1">
                    <a:lumMod val="75000"/>
                  </a:schemeClr>
                </a:solidFill>
                <a:latin typeface="Arial" panose="020B0604020202020204" pitchFamily="34" charset="0"/>
                <a:cs typeface="Arial" panose="020B0604020202020204" pitchFamily="34" charset="0"/>
              </a:rPr>
              <a:t>Central Nervous System (CNS) Infections</a:t>
            </a:r>
            <a:r>
              <a:rPr lang="en-US" sz="2400" b="1" dirty="0">
                <a:solidFill>
                  <a:schemeClr val="accent1">
                    <a:lumMod val="75000"/>
                  </a:schemeClr>
                </a:solidFill>
                <a:latin typeface="Arial" panose="020B0604020202020204" pitchFamily="34" charset="0"/>
                <a:cs typeface="Arial" panose="020B0604020202020204" pitchFamily="34" charset="0"/>
              </a:rPr>
              <a:t>:</a:t>
            </a:r>
            <a:endParaRPr lang="en-US" sz="1000" b="1" dirty="0">
              <a:solidFill>
                <a:schemeClr val="accent1">
                  <a:lumMod val="75000"/>
                </a:schemeClr>
              </a:solidFill>
              <a:latin typeface="Arial" panose="020B0604020202020204" pitchFamily="34" charset="0"/>
              <a:cs typeface="Arial" panose="020B0604020202020204" pitchFamily="34" charset="0"/>
            </a:endParaRPr>
          </a:p>
          <a:p>
            <a:pPr marL="0" indent="0">
              <a:buNone/>
            </a:pPr>
            <a:r>
              <a:rPr lang="en-US" sz="2000" b="1" dirty="0">
                <a:solidFill>
                  <a:schemeClr val="accent1">
                    <a:lumMod val="50000"/>
                  </a:schemeClr>
                </a:solidFill>
                <a:latin typeface="Arial" panose="020B0604020202020204" pitchFamily="34" charset="0"/>
                <a:cs typeface="Arial" panose="020B0604020202020204" pitchFamily="34" charset="0"/>
              </a:rPr>
              <a:t>-&gt;Tertiary Neurosyphilis</a:t>
            </a:r>
          </a:p>
          <a:p>
            <a:pPr marL="0" indent="0">
              <a:lnSpc>
                <a:spcPct val="100000"/>
              </a:lnSpc>
              <a:buNone/>
            </a:pPr>
            <a:r>
              <a:rPr lang="en-US" sz="2000" b="1" dirty="0">
                <a:solidFill>
                  <a:schemeClr val="accent1">
                    <a:lumMod val="50000"/>
                  </a:schemeClr>
                </a:solidFill>
                <a:latin typeface="Arial" panose="020B0604020202020204" pitchFamily="34" charset="0"/>
                <a:cs typeface="Arial" panose="020B0604020202020204" pitchFamily="34" charset="0"/>
              </a:rPr>
              <a:t>-&gt;Tuberculous &amp; Fungal Meningitis</a:t>
            </a:r>
          </a:p>
          <a:p>
            <a:pPr marL="0" indent="0">
              <a:lnSpc>
                <a:spcPct val="100000"/>
              </a:lnSpc>
              <a:buNone/>
            </a:pPr>
            <a:r>
              <a:rPr lang="en-US" sz="2000" b="1" dirty="0">
                <a:solidFill>
                  <a:schemeClr val="accent1">
                    <a:lumMod val="50000"/>
                  </a:schemeClr>
                </a:solidFill>
                <a:latin typeface="Arial" panose="020B0604020202020204" pitchFamily="34" charset="0"/>
                <a:cs typeface="Arial" panose="020B0604020202020204" pitchFamily="34" charset="0"/>
              </a:rPr>
              <a:t>-&gt;Viral Encephalitis</a:t>
            </a:r>
          </a:p>
          <a:p>
            <a:pPr marL="0" indent="0">
              <a:lnSpc>
                <a:spcPct val="100000"/>
              </a:lnSpc>
              <a:buNone/>
            </a:pPr>
            <a:r>
              <a:rPr lang="en-US" sz="2000" b="1" dirty="0">
                <a:solidFill>
                  <a:schemeClr val="accent1">
                    <a:lumMod val="50000"/>
                  </a:schemeClr>
                </a:solidFill>
                <a:latin typeface="Arial" panose="020B0604020202020204" pitchFamily="34" charset="0"/>
                <a:cs typeface="Arial" panose="020B0604020202020204" pitchFamily="34" charset="0"/>
              </a:rPr>
              <a:t>-&gt;Human Immunodeficiency Virus (HIV)</a:t>
            </a:r>
          </a:p>
          <a:p>
            <a:pPr marL="0" indent="0">
              <a:lnSpc>
                <a:spcPct val="100000"/>
              </a:lnSpc>
              <a:buNone/>
            </a:pPr>
            <a:r>
              <a:rPr lang="en-US" sz="2000" b="1" dirty="0">
                <a:solidFill>
                  <a:schemeClr val="accent1">
                    <a:lumMod val="50000"/>
                  </a:schemeClr>
                </a:solidFill>
                <a:latin typeface="Arial" panose="020B0604020202020204" pitchFamily="34" charset="0"/>
                <a:cs typeface="Arial" panose="020B0604020202020204" pitchFamily="34" charset="0"/>
              </a:rPr>
              <a:t>-&gt;Acquired Immune Deficiency Syndrome (AIDS)</a:t>
            </a:r>
          </a:p>
          <a:p>
            <a:pPr marL="0" indent="0">
              <a:lnSpc>
                <a:spcPct val="100000"/>
              </a:lnSpc>
              <a:buNone/>
            </a:pPr>
            <a:r>
              <a:rPr lang="en-US" sz="2000" b="1" dirty="0">
                <a:solidFill>
                  <a:schemeClr val="accent1">
                    <a:lumMod val="50000"/>
                  </a:schemeClr>
                </a:solidFill>
                <a:latin typeface="Arial" panose="020B0604020202020204" pitchFamily="34" charset="0"/>
                <a:cs typeface="Arial" panose="020B0604020202020204" pitchFamily="34" charset="0"/>
              </a:rPr>
              <a:t>-&gt;Jakob-</a:t>
            </a:r>
            <a:r>
              <a:rPr lang="en-US" sz="2000" b="1" dirty="0" err="1">
                <a:solidFill>
                  <a:schemeClr val="accent1">
                    <a:lumMod val="50000"/>
                  </a:schemeClr>
                </a:solidFill>
                <a:latin typeface="Arial" panose="020B0604020202020204" pitchFamily="34" charset="0"/>
                <a:cs typeface="Arial" panose="020B0604020202020204" pitchFamily="34" charset="0"/>
              </a:rPr>
              <a:t>Creutzeld</a:t>
            </a:r>
            <a:r>
              <a:rPr lang="en-US" sz="2000" b="1" dirty="0">
                <a:solidFill>
                  <a:schemeClr val="accent1">
                    <a:lumMod val="50000"/>
                  </a:schemeClr>
                </a:solidFill>
                <a:latin typeface="Arial" panose="020B0604020202020204" pitchFamily="34" charset="0"/>
                <a:cs typeface="Arial" panose="020B0604020202020204" pitchFamily="34" charset="0"/>
              </a:rPr>
              <a:t> disease (prion diseases)</a:t>
            </a:r>
          </a:p>
        </p:txBody>
      </p:sp>
      <p:sp>
        <p:nvSpPr>
          <p:cNvPr id="5" name="Slide Number Placeholder 4"/>
          <p:cNvSpPr>
            <a:spLocks noGrp="1"/>
          </p:cNvSpPr>
          <p:nvPr>
            <p:ph type="sldNum" sz="quarter" idx="12"/>
          </p:nvPr>
        </p:nvSpPr>
        <p:spPr/>
        <p:txBody>
          <a:bodyPr/>
          <a:lstStyle/>
          <a:p>
            <a:fld id="{C63D52EE-2EC2-4889-BE6E-7EB8E38B3EEC}" type="slidenum">
              <a:rPr lang="en-US" smtClean="0"/>
              <a:pPr/>
              <a:t>6</a:t>
            </a:fld>
            <a:endParaRPr lang="en-US"/>
          </a:p>
        </p:txBody>
      </p:sp>
      <p:sp>
        <p:nvSpPr>
          <p:cNvPr id="4" name="TextBox 3"/>
          <p:cNvSpPr txBox="1"/>
          <p:nvPr/>
        </p:nvSpPr>
        <p:spPr>
          <a:xfrm>
            <a:off x="262709" y="4267200"/>
            <a:ext cx="8756073" cy="2092881"/>
          </a:xfrm>
          <a:prstGeom prst="rect">
            <a:avLst/>
          </a:prstGeom>
          <a:noFill/>
        </p:spPr>
        <p:txBody>
          <a:bodyPr wrap="square" rtlCol="0">
            <a:spAutoFit/>
          </a:bodyPr>
          <a:lstStyle/>
          <a:p>
            <a:r>
              <a:rPr lang="en-US" sz="2400" b="1" u="sng" dirty="0">
                <a:solidFill>
                  <a:schemeClr val="accent1">
                    <a:lumMod val="75000"/>
                  </a:schemeClr>
                </a:solidFill>
              </a:rPr>
              <a:t>Brain trauma </a:t>
            </a:r>
            <a:r>
              <a:rPr lang="en-US" sz="2000" b="1" dirty="0">
                <a:solidFill>
                  <a:schemeClr val="accent1">
                    <a:lumMod val="75000"/>
                  </a:schemeClr>
                </a:solidFill>
              </a:rPr>
              <a:t>(subdural hematoma)</a:t>
            </a:r>
          </a:p>
          <a:p>
            <a:endParaRPr lang="en-US" sz="1000" b="1" dirty="0"/>
          </a:p>
          <a:p>
            <a:r>
              <a:rPr lang="en-US" sz="2400" b="1" u="sng" dirty="0">
                <a:solidFill>
                  <a:schemeClr val="accent1">
                    <a:lumMod val="75000"/>
                  </a:schemeClr>
                </a:solidFill>
              </a:rPr>
              <a:t>Toxic Metabolic Disturbances:</a:t>
            </a:r>
          </a:p>
          <a:p>
            <a:r>
              <a:rPr lang="en-US" b="1" dirty="0">
                <a:solidFill>
                  <a:schemeClr val="accent1">
                    <a:lumMod val="50000"/>
                  </a:schemeClr>
                </a:solidFill>
              </a:rPr>
              <a:t>-&gt;</a:t>
            </a:r>
            <a:r>
              <a:rPr lang="en-US" sz="2400" b="1" dirty="0">
                <a:solidFill>
                  <a:schemeClr val="accent1">
                    <a:lumMod val="50000"/>
                  </a:schemeClr>
                </a:solidFill>
              </a:rPr>
              <a:t>Pernicious Anemia	-&gt;Folic-Acid Deficiency	-&gt;Hypothyroidism</a:t>
            </a:r>
          </a:p>
          <a:p>
            <a:r>
              <a:rPr lang="en-US" sz="2400" b="1" dirty="0">
                <a:solidFill>
                  <a:schemeClr val="accent1">
                    <a:lumMod val="50000"/>
                  </a:schemeClr>
                </a:solidFill>
              </a:rPr>
              <a:t>-&gt;Bromide Intoxication	-&gt;Normal Pressure Hydrocephalus</a:t>
            </a:r>
          </a:p>
          <a:p>
            <a:r>
              <a:rPr lang="en-US" sz="2400" b="1" dirty="0">
                <a:solidFill>
                  <a:schemeClr val="accent1">
                    <a:lumMod val="50000"/>
                  </a:schemeClr>
                </a:solidFill>
              </a:rPr>
              <a:t>-&gt;</a:t>
            </a:r>
            <a:r>
              <a:rPr lang="en-US" sz="2400" b="1" dirty="0" err="1">
                <a:solidFill>
                  <a:schemeClr val="accent1">
                    <a:lumMod val="50000"/>
                  </a:schemeClr>
                </a:solidFill>
              </a:rPr>
              <a:t>Postanoxic</a:t>
            </a:r>
            <a:r>
              <a:rPr lang="en-US" sz="2400" b="1" dirty="0">
                <a:solidFill>
                  <a:schemeClr val="accent1">
                    <a:lumMod val="50000"/>
                  </a:schemeClr>
                </a:solidFill>
              </a:rPr>
              <a:t> or -&gt;</a:t>
            </a:r>
            <a:r>
              <a:rPr lang="en-US" sz="2400" b="1" dirty="0" err="1">
                <a:solidFill>
                  <a:schemeClr val="accent1">
                    <a:lumMod val="50000"/>
                  </a:schemeClr>
                </a:solidFill>
              </a:rPr>
              <a:t>Posthypoglycemic</a:t>
            </a:r>
            <a:r>
              <a:rPr lang="en-US" sz="2400" b="1" dirty="0">
                <a:solidFill>
                  <a:schemeClr val="accent1">
                    <a:lumMod val="50000"/>
                  </a:schemeClr>
                </a:solidFill>
              </a:rPr>
              <a:t> states</a:t>
            </a:r>
          </a:p>
        </p:txBody>
      </p:sp>
    </p:spTree>
    <p:extLst>
      <p:ext uri="{BB962C8B-B14F-4D97-AF65-F5344CB8AC3E}">
        <p14:creationId xmlns:p14="http://schemas.microsoft.com/office/powerpoint/2010/main" val="3802503450"/>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8098" y="304800"/>
            <a:ext cx="9067800" cy="6586418"/>
          </a:xfrm>
          <a:prstGeom prst="rect">
            <a:avLst/>
          </a:prstGeom>
          <a:noFill/>
        </p:spPr>
        <p:txBody>
          <a:bodyPr wrap="square" rtlCol="0">
            <a:spAutoFit/>
          </a:bodyPr>
          <a:lstStyle/>
          <a:p>
            <a:r>
              <a:rPr lang="en-US" sz="2400" b="1" dirty="0">
                <a:solidFill>
                  <a:schemeClr val="accent1">
                    <a:lumMod val="50000"/>
                  </a:schemeClr>
                </a:solidFill>
              </a:rPr>
              <a:t>Research documents that </a:t>
            </a:r>
            <a:r>
              <a:rPr lang="en-US" sz="2400" b="1" u="sng" dirty="0">
                <a:solidFill>
                  <a:schemeClr val="accent1">
                    <a:lumMod val="50000"/>
                  </a:schemeClr>
                </a:solidFill>
              </a:rPr>
              <a:t>SOCIALIZATION</a:t>
            </a:r>
            <a:r>
              <a:rPr lang="en-US" sz="2400" b="1" dirty="0">
                <a:solidFill>
                  <a:schemeClr val="accent1">
                    <a:lumMod val="50000"/>
                  </a:schemeClr>
                </a:solidFill>
              </a:rPr>
              <a:t>, </a:t>
            </a:r>
            <a:r>
              <a:rPr lang="en-US" sz="2400" b="1" u="sng" dirty="0">
                <a:solidFill>
                  <a:schemeClr val="accent1">
                    <a:lumMod val="50000"/>
                  </a:schemeClr>
                </a:solidFill>
              </a:rPr>
              <a:t>INTERACTION</a:t>
            </a:r>
            <a:r>
              <a:rPr lang="en-US" sz="2400" b="1" dirty="0">
                <a:solidFill>
                  <a:schemeClr val="accent1">
                    <a:lumMod val="50000"/>
                  </a:schemeClr>
                </a:solidFill>
              </a:rPr>
              <a:t>, </a:t>
            </a:r>
            <a:r>
              <a:rPr lang="en-US" sz="2400" b="1" u="sng" dirty="0">
                <a:solidFill>
                  <a:schemeClr val="accent1">
                    <a:lumMod val="50000"/>
                  </a:schemeClr>
                </a:solidFill>
              </a:rPr>
              <a:t>STIMULATION</a:t>
            </a:r>
            <a:r>
              <a:rPr lang="en-US" sz="2400" b="1" dirty="0">
                <a:solidFill>
                  <a:schemeClr val="accent1">
                    <a:lumMod val="50000"/>
                  </a:schemeClr>
                </a:solidFill>
              </a:rPr>
              <a:t> is the “best medicine” available for a person with dementia disease.</a:t>
            </a:r>
          </a:p>
          <a:p>
            <a:endParaRPr lang="en-US" sz="1000" b="1" dirty="0">
              <a:solidFill>
                <a:schemeClr val="accent1">
                  <a:lumMod val="50000"/>
                </a:schemeClr>
              </a:solidFill>
            </a:endParaRPr>
          </a:p>
          <a:p>
            <a:r>
              <a:rPr lang="en-US" sz="2000" b="1" dirty="0">
                <a:solidFill>
                  <a:schemeClr val="accent1">
                    <a:lumMod val="50000"/>
                  </a:schemeClr>
                </a:solidFill>
              </a:rPr>
              <a:t> Results of 2 studies conducted at Pennsylvania State University:</a:t>
            </a:r>
          </a:p>
          <a:p>
            <a:endParaRPr lang="en-US" sz="1000" b="1" dirty="0">
              <a:solidFill>
                <a:schemeClr val="accent1">
                  <a:lumMod val="50000"/>
                </a:schemeClr>
              </a:solidFill>
            </a:endParaRPr>
          </a:p>
          <a:p>
            <a:pPr marL="342900" indent="-342900">
              <a:buFont typeface="Wingdings" panose="05000000000000000000" pitchFamily="2" charset="2"/>
              <a:buChar char="ü"/>
            </a:pPr>
            <a:r>
              <a:rPr lang="en-US" sz="2000" b="1" dirty="0">
                <a:solidFill>
                  <a:schemeClr val="accent1">
                    <a:lumMod val="50000"/>
                  </a:schemeClr>
                </a:solidFill>
              </a:rPr>
              <a:t>Caregivers who used Adult Day Services had lower care-related stress &amp; depressive symptoms. (These benefits continued well over a year).  </a:t>
            </a:r>
          </a:p>
          <a:p>
            <a:pPr marL="342900" indent="-342900">
              <a:buFont typeface="Wingdings" panose="05000000000000000000" pitchFamily="2" charset="2"/>
              <a:buChar char="ü"/>
            </a:pPr>
            <a:r>
              <a:rPr lang="en-US" sz="2000" b="1" dirty="0">
                <a:solidFill>
                  <a:schemeClr val="accent1">
                    <a:lumMod val="50000"/>
                  </a:schemeClr>
                </a:solidFill>
              </a:rPr>
              <a:t> Participants benefited from stimulation and social interaction; were more alert &amp; easier to manage after spending the day at day care. </a:t>
            </a:r>
          </a:p>
          <a:p>
            <a:pPr marL="342900" indent="-342900">
              <a:buFont typeface="Wingdings" panose="05000000000000000000" pitchFamily="2" charset="2"/>
              <a:buChar char="ü"/>
            </a:pPr>
            <a:r>
              <a:rPr lang="en-US" sz="2000" b="1" dirty="0">
                <a:solidFill>
                  <a:schemeClr val="accent1">
                    <a:lumMod val="50000"/>
                  </a:schemeClr>
                </a:solidFill>
              </a:rPr>
              <a:t> Improvements in behavior are related to positive changes in well-being among caregivers.  </a:t>
            </a:r>
          </a:p>
          <a:p>
            <a:endParaRPr lang="en-US" sz="1000" b="1" dirty="0">
              <a:solidFill>
                <a:schemeClr val="accent1">
                  <a:lumMod val="50000"/>
                </a:schemeClr>
              </a:solidFill>
            </a:endParaRPr>
          </a:p>
          <a:p>
            <a:r>
              <a:rPr lang="en-US" sz="2000" b="1" dirty="0">
                <a:solidFill>
                  <a:schemeClr val="accent1">
                    <a:lumMod val="50000"/>
                  </a:schemeClr>
                </a:solidFill>
              </a:rPr>
              <a:t>Caregivers reported </a:t>
            </a:r>
            <a:r>
              <a:rPr lang="en-US" sz="2000" b="1" u="sng" dirty="0">
                <a:solidFill>
                  <a:schemeClr val="accent1">
                    <a:lumMod val="50000"/>
                  </a:schemeClr>
                </a:solidFill>
              </a:rPr>
              <a:t>66% less stress </a:t>
            </a:r>
            <a:r>
              <a:rPr lang="en-US" sz="2000" b="1" dirty="0">
                <a:solidFill>
                  <a:schemeClr val="accent1">
                    <a:lumMod val="50000"/>
                  </a:schemeClr>
                </a:solidFill>
              </a:rPr>
              <a:t>on days their loved ones went to day care.  </a:t>
            </a:r>
          </a:p>
          <a:p>
            <a:endParaRPr lang="en-US" sz="1000" b="1" dirty="0"/>
          </a:p>
          <a:p>
            <a:r>
              <a:rPr lang="en-US" sz="1200" dirty="0" err="1">
                <a:solidFill>
                  <a:schemeClr val="accent1">
                    <a:lumMod val="50000"/>
                  </a:schemeClr>
                </a:solidFill>
              </a:rPr>
              <a:t>Zarit</a:t>
            </a:r>
            <a:r>
              <a:rPr lang="en-US" sz="1200" dirty="0">
                <a:solidFill>
                  <a:schemeClr val="accent1">
                    <a:lumMod val="50000"/>
                  </a:schemeClr>
                </a:solidFill>
              </a:rPr>
              <a:t>, S.H., Stephens, </a:t>
            </a:r>
            <a:r>
              <a:rPr lang="en-US" sz="1200" dirty="0" err="1">
                <a:solidFill>
                  <a:schemeClr val="accent1">
                    <a:lumMod val="50000"/>
                  </a:schemeClr>
                </a:solidFill>
              </a:rPr>
              <a:t>M.A.P.,Townsend</a:t>
            </a:r>
            <a:r>
              <a:rPr lang="en-US" sz="1200" dirty="0">
                <a:solidFill>
                  <a:schemeClr val="accent1">
                    <a:lumMod val="50000"/>
                  </a:schemeClr>
                </a:solidFill>
              </a:rPr>
              <a:t>, A., &amp; Greene, R. (1998).  Stress Reduction for Family Caregivers:  Effects of day care use.  </a:t>
            </a:r>
            <a:r>
              <a:rPr lang="en-US" sz="1200" i="1" dirty="0">
                <a:solidFill>
                  <a:schemeClr val="accent1">
                    <a:lumMod val="50000"/>
                  </a:schemeClr>
                </a:solidFill>
              </a:rPr>
              <a:t>Journal of Gerontology:  Social Sciences</a:t>
            </a:r>
            <a:r>
              <a:rPr lang="en-US" sz="1200" dirty="0">
                <a:solidFill>
                  <a:schemeClr val="accent1">
                    <a:lumMod val="50000"/>
                  </a:schemeClr>
                </a:solidFill>
              </a:rPr>
              <a:t>, 53B, S267-S277. </a:t>
            </a:r>
          </a:p>
          <a:p>
            <a:r>
              <a:rPr lang="en-US" sz="1200" dirty="0">
                <a:solidFill>
                  <a:schemeClr val="accent1">
                    <a:lumMod val="50000"/>
                  </a:schemeClr>
                </a:solidFill>
              </a:rPr>
              <a:t> </a:t>
            </a:r>
          </a:p>
          <a:p>
            <a:r>
              <a:rPr lang="en-US" sz="1200" dirty="0" err="1">
                <a:solidFill>
                  <a:schemeClr val="accent1">
                    <a:lumMod val="50000"/>
                  </a:schemeClr>
                </a:solidFill>
              </a:rPr>
              <a:t>Jarrott</a:t>
            </a:r>
            <a:r>
              <a:rPr lang="en-US" sz="1200" dirty="0">
                <a:solidFill>
                  <a:schemeClr val="accent1">
                    <a:lumMod val="50000"/>
                  </a:schemeClr>
                </a:solidFill>
              </a:rPr>
              <a:t>, S. E., </a:t>
            </a:r>
            <a:r>
              <a:rPr lang="en-US" sz="1200" dirty="0" err="1">
                <a:solidFill>
                  <a:schemeClr val="accent1">
                    <a:lumMod val="50000"/>
                  </a:schemeClr>
                </a:solidFill>
              </a:rPr>
              <a:t>Zarit</a:t>
            </a:r>
            <a:r>
              <a:rPr lang="en-US" sz="1200" dirty="0">
                <a:solidFill>
                  <a:schemeClr val="accent1">
                    <a:lumMod val="50000"/>
                  </a:schemeClr>
                </a:solidFill>
              </a:rPr>
              <a:t>, S.H., Stephens, M.A.P., Townsend, A., &amp; Greene, R. (1999).  Caregiver satisfaction with Adult Day Service Programs.  American Journal of Alzheimer’s Disease, 14, 233-244.</a:t>
            </a:r>
          </a:p>
          <a:p>
            <a:r>
              <a:rPr lang="en-US" sz="1200" dirty="0">
                <a:solidFill>
                  <a:schemeClr val="accent1">
                    <a:lumMod val="50000"/>
                  </a:schemeClr>
                </a:solidFill>
              </a:rPr>
              <a:t> </a:t>
            </a:r>
          </a:p>
          <a:p>
            <a:r>
              <a:rPr lang="en-US" sz="1200" dirty="0" err="1">
                <a:solidFill>
                  <a:schemeClr val="accent1">
                    <a:lumMod val="50000"/>
                  </a:schemeClr>
                </a:solidFill>
              </a:rPr>
              <a:t>Femia</a:t>
            </a:r>
            <a:r>
              <a:rPr lang="en-US" sz="1200" dirty="0">
                <a:solidFill>
                  <a:schemeClr val="accent1">
                    <a:lumMod val="50000"/>
                  </a:schemeClr>
                </a:solidFill>
              </a:rPr>
              <a:t>, E.E., </a:t>
            </a:r>
            <a:r>
              <a:rPr lang="en-US" sz="1200" dirty="0" err="1">
                <a:solidFill>
                  <a:schemeClr val="accent1">
                    <a:lumMod val="50000"/>
                  </a:schemeClr>
                </a:solidFill>
              </a:rPr>
              <a:t>Zarit</a:t>
            </a:r>
            <a:r>
              <a:rPr lang="en-US" sz="1200" dirty="0">
                <a:solidFill>
                  <a:schemeClr val="accent1">
                    <a:lumMod val="50000"/>
                  </a:schemeClr>
                </a:solidFill>
              </a:rPr>
              <a:t>, S.H., Stephens,  M.A.P., Townsend, A., &amp; Greene, R. (2007).  Impact of Adult Day Services on Behavioral and Psychological Symptoms of Dementia</a:t>
            </a:r>
            <a:r>
              <a:rPr lang="en-US" sz="1200" i="1" dirty="0">
                <a:solidFill>
                  <a:schemeClr val="accent1">
                    <a:lumMod val="50000"/>
                  </a:schemeClr>
                </a:solidFill>
              </a:rPr>
              <a:t>.  The Gerontologist</a:t>
            </a:r>
            <a:r>
              <a:rPr lang="en-US" sz="1200" dirty="0">
                <a:solidFill>
                  <a:schemeClr val="accent1">
                    <a:lumMod val="50000"/>
                  </a:schemeClr>
                </a:solidFill>
              </a:rPr>
              <a:t>, 47,775-788.</a:t>
            </a:r>
          </a:p>
          <a:p>
            <a:r>
              <a:rPr lang="en-US" sz="1200" dirty="0">
                <a:solidFill>
                  <a:schemeClr val="accent1">
                    <a:lumMod val="50000"/>
                  </a:schemeClr>
                </a:solidFill>
              </a:rPr>
              <a:t> </a:t>
            </a:r>
          </a:p>
          <a:p>
            <a:r>
              <a:rPr lang="en-US" sz="1200" dirty="0" err="1">
                <a:solidFill>
                  <a:schemeClr val="accent1">
                    <a:lumMod val="50000"/>
                  </a:schemeClr>
                </a:solidFill>
              </a:rPr>
              <a:t>Zarit</a:t>
            </a:r>
            <a:r>
              <a:rPr lang="en-US" sz="1200" dirty="0">
                <a:solidFill>
                  <a:schemeClr val="accent1">
                    <a:lumMod val="50000"/>
                  </a:schemeClr>
                </a:solidFill>
              </a:rPr>
              <a:t>, S.H., </a:t>
            </a:r>
            <a:r>
              <a:rPr lang="en-US" sz="1200" dirty="0" err="1">
                <a:solidFill>
                  <a:schemeClr val="accent1">
                    <a:lumMod val="50000"/>
                  </a:schemeClr>
                </a:solidFill>
              </a:rPr>
              <a:t>Femia</a:t>
            </a:r>
            <a:r>
              <a:rPr lang="en-US" sz="1200" dirty="0">
                <a:solidFill>
                  <a:schemeClr val="accent1">
                    <a:lumMod val="50000"/>
                  </a:schemeClr>
                </a:solidFill>
              </a:rPr>
              <a:t>, E.E., Kim, K., &amp; </a:t>
            </a:r>
            <a:r>
              <a:rPr lang="en-US" sz="1200" dirty="0" err="1">
                <a:solidFill>
                  <a:schemeClr val="accent1">
                    <a:lumMod val="50000"/>
                  </a:schemeClr>
                </a:solidFill>
              </a:rPr>
              <a:t>Savla</a:t>
            </a:r>
            <a:r>
              <a:rPr lang="en-US" sz="1200" dirty="0">
                <a:solidFill>
                  <a:schemeClr val="accent1">
                    <a:lumMod val="50000"/>
                  </a:schemeClr>
                </a:solidFill>
              </a:rPr>
              <a:t> J.(2009), Nov.) Daily Stress and Well-being of Caregivers.  </a:t>
            </a:r>
            <a:r>
              <a:rPr lang="en-US" sz="1200" dirty="0" err="1">
                <a:solidFill>
                  <a:schemeClr val="accent1">
                    <a:lumMod val="50000"/>
                  </a:schemeClr>
                </a:solidFill>
              </a:rPr>
              <a:t>Prsented</a:t>
            </a:r>
            <a:r>
              <a:rPr lang="en-US" sz="1200" dirty="0">
                <a:solidFill>
                  <a:schemeClr val="accent1">
                    <a:lumMod val="50000"/>
                  </a:schemeClr>
                </a:solidFill>
              </a:rPr>
              <a:t> at the meetings of the </a:t>
            </a:r>
            <a:r>
              <a:rPr lang="en-US" sz="1200" dirty="0" err="1">
                <a:solidFill>
                  <a:schemeClr val="accent1">
                    <a:lumMod val="50000"/>
                  </a:schemeClr>
                </a:solidFill>
              </a:rPr>
              <a:t>Gerontological</a:t>
            </a:r>
            <a:r>
              <a:rPr lang="en-US" sz="1200" dirty="0">
                <a:solidFill>
                  <a:schemeClr val="accent1">
                    <a:lumMod val="50000"/>
                  </a:schemeClr>
                </a:solidFill>
              </a:rPr>
              <a:t> Society of America, Atlanta, GA  </a:t>
            </a:r>
          </a:p>
          <a:p>
            <a:endParaRPr lang="en-US" dirty="0"/>
          </a:p>
        </p:txBody>
      </p:sp>
      <p:sp>
        <p:nvSpPr>
          <p:cNvPr id="3" name="Slide Number Placeholder 2"/>
          <p:cNvSpPr>
            <a:spLocks noGrp="1"/>
          </p:cNvSpPr>
          <p:nvPr>
            <p:ph type="sldNum" sz="quarter" idx="12"/>
          </p:nvPr>
        </p:nvSpPr>
        <p:spPr/>
        <p:txBody>
          <a:bodyPr/>
          <a:lstStyle/>
          <a:p>
            <a:fld id="{DC40C83D-E769-49CD-A97B-6CE4F4D31969}" type="slidenum">
              <a:rPr lang="en-US" smtClean="0"/>
              <a:pPr/>
              <a:t>60</a:t>
            </a:fld>
            <a:endParaRPr lang="en-US"/>
          </a:p>
        </p:txBody>
      </p:sp>
    </p:spTree>
    <p:extLst>
      <p:ext uri="{BB962C8B-B14F-4D97-AF65-F5344CB8AC3E}">
        <p14:creationId xmlns:p14="http://schemas.microsoft.com/office/powerpoint/2010/main" val="3537842870"/>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49E301-2012-4B25-95BC-6315B5FE4C19}"/>
              </a:ext>
            </a:extLst>
          </p:cNvPr>
          <p:cNvSpPr>
            <a:spLocks noGrp="1"/>
          </p:cNvSpPr>
          <p:nvPr>
            <p:ph type="title"/>
          </p:nvPr>
        </p:nvSpPr>
        <p:spPr/>
        <p:txBody>
          <a:bodyPr/>
          <a:lstStyle/>
          <a:p>
            <a:pPr algn="ctr"/>
            <a:r>
              <a:rPr lang="en-US" b="1" u="sng" dirty="0">
                <a:latin typeface="Times New Roman" panose="02020603050405020304" pitchFamily="18" charset="0"/>
                <a:ea typeface="Calibri" panose="020F0502020204030204" pitchFamily="34" charset="0"/>
                <a:cs typeface="Times New Roman" panose="02020603050405020304" pitchFamily="18" charset="0"/>
              </a:rPr>
              <a:t>PARTICIPANT ENVIRONMENT</a:t>
            </a:r>
            <a:endParaRPr lang="en-US" dirty="0"/>
          </a:p>
        </p:txBody>
      </p:sp>
      <p:sp>
        <p:nvSpPr>
          <p:cNvPr id="3" name="Content Placeholder 2">
            <a:extLst>
              <a:ext uri="{FF2B5EF4-FFF2-40B4-BE49-F238E27FC236}">
                <a16:creationId xmlns:a16="http://schemas.microsoft.com/office/drawing/2014/main" id="{9CD7B2E3-F980-4B70-A389-C7A4419A9360}"/>
              </a:ext>
            </a:extLst>
          </p:cNvPr>
          <p:cNvSpPr>
            <a:spLocks noGrp="1"/>
          </p:cNvSpPr>
          <p:nvPr>
            <p:ph idx="1"/>
          </p:nvPr>
        </p:nvSpPr>
        <p:spPr>
          <a:xfrm>
            <a:off x="857250" y="2401245"/>
            <a:ext cx="7404653" cy="4038600"/>
          </a:xfrm>
        </p:spPr>
        <p:txBody>
          <a:bodyPr>
            <a:normAutofit lnSpcReduction="10000"/>
          </a:bodyPr>
          <a:lstStyle/>
          <a:p>
            <a:pPr marL="0" marR="0">
              <a:lnSpc>
                <a:spcPct val="115000"/>
              </a:lnSpc>
              <a:spcBef>
                <a:spcPts val="0"/>
              </a:spcBef>
              <a:spcAft>
                <a:spcPts val="1000"/>
              </a:spcAft>
            </a:pPr>
            <a:r>
              <a:rPr lang="en-US" sz="2400" b="1" dirty="0">
                <a:latin typeface="Times New Roman" panose="02020603050405020304" pitchFamily="18" charset="0"/>
                <a:ea typeface="Calibri" panose="020F0502020204030204" pitchFamily="34" charset="0"/>
                <a:cs typeface="Times New Roman" panose="02020603050405020304" pitchFamily="18" charset="0"/>
              </a:rPr>
              <a:t>Adult day care (ADC) facilities:</a:t>
            </a:r>
            <a:endParaRPr lang="en-US" sz="2400" b="1" dirty="0">
              <a:solidFill>
                <a:schemeClr val="accent1">
                  <a:lumMod val="50000"/>
                </a:schemeClr>
              </a:solidFill>
              <a:latin typeface="Times New Roman" panose="02020603050405020304" pitchFamily="18" charset="0"/>
              <a:ea typeface="Calibri" panose="020F0502020204030204" pitchFamily="34" charset="0"/>
              <a:cs typeface="Times New Roman" panose="02020603050405020304" pitchFamily="18" charset="0"/>
            </a:endParaRPr>
          </a:p>
          <a:p>
            <a:pPr marL="0" marR="0">
              <a:lnSpc>
                <a:spcPct val="115000"/>
              </a:lnSpc>
              <a:spcBef>
                <a:spcPts val="0"/>
              </a:spcBef>
              <a:spcAft>
                <a:spcPts val="1000"/>
              </a:spcAft>
            </a:pPr>
            <a:r>
              <a:rPr lang="en-US" sz="2400" b="1" dirty="0">
                <a:solidFill>
                  <a:schemeClr val="accent1">
                    <a:lumMod val="50000"/>
                  </a:schemeClr>
                </a:solidFill>
                <a:latin typeface="Times New Roman" panose="02020603050405020304" pitchFamily="18" charset="0"/>
                <a:ea typeface="Calibri" panose="020F0502020204030204" pitchFamily="34" charset="0"/>
                <a:cs typeface="Times New Roman" panose="02020603050405020304" pitchFamily="18" charset="0"/>
              </a:rPr>
              <a:t>Social model</a:t>
            </a:r>
            <a:r>
              <a:rPr lang="en-US" sz="2400" dirty="0">
                <a:solidFill>
                  <a:schemeClr val="accent1">
                    <a:lumMod val="50000"/>
                  </a:schemeClr>
                </a:solidFill>
                <a:latin typeface="Times New Roman" panose="02020603050405020304" pitchFamily="18" charset="0"/>
                <a:ea typeface="Calibri" panose="020F0502020204030204" pitchFamily="34" charset="0"/>
                <a:cs typeface="Times New Roman" panose="02020603050405020304" pitchFamily="18" charset="0"/>
              </a:rPr>
              <a:t>:  </a:t>
            </a:r>
            <a:r>
              <a:rPr lang="en-US" dirty="0">
                <a:solidFill>
                  <a:schemeClr val="accent1">
                    <a:lumMod val="50000"/>
                  </a:schemeClr>
                </a:solidFill>
                <a:latin typeface="Times New Roman" panose="02020603050405020304" pitchFamily="18" charset="0"/>
                <a:ea typeface="Calibri" panose="020F0502020204030204" pitchFamily="34" charset="0"/>
                <a:cs typeface="Times New Roman" panose="02020603050405020304" pitchFamily="18" charset="0"/>
              </a:rPr>
              <a:t>recreation, planned activities and hobbies, safety (fall prevention), opportunities for making friends, visiting, meals and snacks, exercise, (no medical assistance).     </a:t>
            </a:r>
            <a:endParaRPr lang="en-US" sz="1200" b="1" dirty="0">
              <a:solidFill>
                <a:schemeClr val="accent1">
                  <a:lumMod val="50000"/>
                </a:schemeClr>
              </a:solidFill>
              <a:latin typeface="Times New Roman" panose="02020603050405020304" pitchFamily="18" charset="0"/>
              <a:ea typeface="Calibri" panose="020F0502020204030204" pitchFamily="34" charset="0"/>
              <a:cs typeface="Times New Roman" panose="02020603050405020304" pitchFamily="18" charset="0"/>
            </a:endParaRPr>
          </a:p>
          <a:p>
            <a:pPr marL="0" marR="0">
              <a:lnSpc>
                <a:spcPct val="115000"/>
              </a:lnSpc>
              <a:spcBef>
                <a:spcPts val="0"/>
              </a:spcBef>
              <a:spcAft>
                <a:spcPts val="1000"/>
              </a:spcAft>
            </a:pPr>
            <a:endParaRPr lang="en-US" sz="800" b="1" dirty="0">
              <a:solidFill>
                <a:schemeClr val="accent1">
                  <a:lumMod val="50000"/>
                </a:schemeClr>
              </a:solidFill>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1000"/>
              </a:spcAft>
            </a:pPr>
            <a:r>
              <a:rPr lang="en-US" sz="2400" b="1" dirty="0">
                <a:solidFill>
                  <a:schemeClr val="accent1">
                    <a:lumMod val="50000"/>
                  </a:schemeClr>
                </a:solidFill>
                <a:latin typeface="Times New Roman" panose="02020603050405020304" pitchFamily="18" charset="0"/>
                <a:ea typeface="Calibri" panose="020F0502020204030204" pitchFamily="34" charset="0"/>
                <a:cs typeface="Times New Roman" panose="02020603050405020304" pitchFamily="18" charset="0"/>
              </a:rPr>
              <a:t>Medical model: </a:t>
            </a:r>
            <a:r>
              <a:rPr lang="en-US" dirty="0">
                <a:solidFill>
                  <a:schemeClr val="accent1">
                    <a:lumMod val="50000"/>
                  </a:schemeClr>
                </a:solidFill>
                <a:latin typeface="Times New Roman" panose="02020603050405020304" pitchFamily="18" charset="0"/>
                <a:ea typeface="Calibri" panose="020F0502020204030204" pitchFamily="34" charset="0"/>
                <a:cs typeface="Times New Roman" panose="02020603050405020304" pitchFamily="18" charset="0"/>
              </a:rPr>
              <a:t>provides professionals including nurses, social workers, certified nursing assistants, physical, occupational, and speech therapists, activity coordinators.  Medications can be administered; vital signs including weight are taken regularly and charted.  Personal care including toileting, bathing, nails, hair or other services. </a:t>
            </a:r>
            <a:br>
              <a:rPr lang="en-US" b="1" dirty="0">
                <a:solidFill>
                  <a:schemeClr val="accent1">
                    <a:lumMod val="50000"/>
                  </a:schemeClr>
                </a:solidFill>
                <a:latin typeface="Times New Roman" panose="02020603050405020304" pitchFamily="18" charset="0"/>
                <a:ea typeface="Calibri" panose="020F0502020204030204" pitchFamily="34" charset="0"/>
              </a:rPr>
            </a:br>
            <a:endParaRPr lang="en-US" dirty="0">
              <a:solidFill>
                <a:schemeClr val="accent1">
                  <a:lumMod val="50000"/>
                </a:schemeClr>
              </a:solidFill>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a:extLst>
              <a:ext uri="{FF2B5EF4-FFF2-40B4-BE49-F238E27FC236}">
                <a16:creationId xmlns:a16="http://schemas.microsoft.com/office/drawing/2014/main" id="{2FAFA59C-C6DD-4D50-82F6-69E9072CC35B}"/>
              </a:ext>
            </a:extLst>
          </p:cNvPr>
          <p:cNvSpPr>
            <a:spLocks noGrp="1"/>
          </p:cNvSpPr>
          <p:nvPr>
            <p:ph type="sldNum" sz="quarter" idx="12"/>
          </p:nvPr>
        </p:nvSpPr>
        <p:spPr/>
        <p:txBody>
          <a:bodyPr/>
          <a:lstStyle/>
          <a:p>
            <a:fld id="{C63D52EE-2EC2-4889-BE6E-7EB8E38B3EEC}" type="slidenum">
              <a:rPr lang="en-US" smtClean="0"/>
              <a:pPr/>
              <a:t>61</a:t>
            </a:fld>
            <a:endParaRPr lang="en-US"/>
          </a:p>
        </p:txBody>
      </p:sp>
    </p:spTree>
    <p:extLst>
      <p:ext uri="{BB962C8B-B14F-4D97-AF65-F5344CB8AC3E}">
        <p14:creationId xmlns:p14="http://schemas.microsoft.com/office/powerpoint/2010/main" val="1126455613"/>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228600" y="228600"/>
            <a:ext cx="4419600" cy="7620000"/>
          </a:xfrm>
        </p:spPr>
        <p:txBody>
          <a:bodyPr/>
          <a:lstStyle/>
          <a:p>
            <a:pPr>
              <a:lnSpc>
                <a:spcPct val="100000"/>
              </a:lnSpc>
            </a:pPr>
            <a:r>
              <a:rPr lang="en-US" sz="1800" b="1" u="sng" dirty="0"/>
              <a:t>Physical environment:</a:t>
            </a:r>
          </a:p>
          <a:p>
            <a:pPr marL="0" indent="0">
              <a:lnSpc>
                <a:spcPct val="100000"/>
              </a:lnSpc>
              <a:buNone/>
            </a:pPr>
            <a:endParaRPr lang="en-US" sz="1000" dirty="0"/>
          </a:p>
          <a:p>
            <a:pPr lvl="0">
              <a:lnSpc>
                <a:spcPct val="100000"/>
              </a:lnSpc>
            </a:pPr>
            <a:r>
              <a:rPr lang="en-US" sz="1800" dirty="0">
                <a:solidFill>
                  <a:schemeClr val="accent1">
                    <a:lumMod val="50000"/>
                  </a:schemeClr>
                </a:solidFill>
              </a:rPr>
              <a:t>The setting needs to be spacious enough to accommodate those with wheelchairs, walkers, and canes to maneuver safely.  </a:t>
            </a:r>
          </a:p>
          <a:p>
            <a:pPr lvl="0">
              <a:lnSpc>
                <a:spcPct val="100000"/>
              </a:lnSpc>
            </a:pPr>
            <a:r>
              <a:rPr lang="en-US" sz="1800" dirty="0">
                <a:solidFill>
                  <a:schemeClr val="accent1">
                    <a:lumMod val="50000"/>
                  </a:schemeClr>
                </a:solidFill>
              </a:rPr>
              <a:t>Tables should be sturdy enough to steady </a:t>
            </a:r>
            <a:r>
              <a:rPr lang="en-US" sz="1800" i="1" dirty="0">
                <a:solidFill>
                  <a:schemeClr val="accent1">
                    <a:lumMod val="50000"/>
                  </a:schemeClr>
                </a:solidFill>
              </a:rPr>
              <a:t>“balance- challenged”</a:t>
            </a:r>
            <a:r>
              <a:rPr lang="en-US" sz="1800" dirty="0">
                <a:solidFill>
                  <a:schemeClr val="accent1">
                    <a:lumMod val="50000"/>
                  </a:schemeClr>
                </a:solidFill>
              </a:rPr>
              <a:t> participants. </a:t>
            </a:r>
          </a:p>
          <a:p>
            <a:pPr lvl="0">
              <a:lnSpc>
                <a:spcPct val="100000"/>
              </a:lnSpc>
            </a:pPr>
            <a:r>
              <a:rPr lang="en-US" sz="1800" dirty="0">
                <a:solidFill>
                  <a:schemeClr val="accent1">
                    <a:lumMod val="50000"/>
                  </a:schemeClr>
                </a:solidFill>
              </a:rPr>
              <a:t> Chairs with arms and cushioned for “all day” seated comfort.  Easy slide-in and away from tables. </a:t>
            </a:r>
          </a:p>
          <a:p>
            <a:pPr lvl="0">
              <a:lnSpc>
                <a:spcPct val="100000"/>
              </a:lnSpc>
            </a:pPr>
            <a:r>
              <a:rPr lang="en-US" sz="1800" dirty="0">
                <a:solidFill>
                  <a:schemeClr val="accent1">
                    <a:lumMod val="50000"/>
                  </a:schemeClr>
                </a:solidFill>
              </a:rPr>
              <a:t>Adequate lighting in all areas.  </a:t>
            </a:r>
          </a:p>
          <a:p>
            <a:pPr lvl="0">
              <a:lnSpc>
                <a:spcPct val="100000"/>
              </a:lnSpc>
            </a:pPr>
            <a:r>
              <a:rPr lang="en-US" sz="1800" dirty="0">
                <a:solidFill>
                  <a:schemeClr val="accent1">
                    <a:lumMod val="50000"/>
                  </a:schemeClr>
                </a:solidFill>
              </a:rPr>
              <a:t>Proper wall mounted grab bars in bathrooms</a:t>
            </a:r>
          </a:p>
          <a:p>
            <a:pPr lvl="0">
              <a:lnSpc>
                <a:spcPct val="100000"/>
              </a:lnSpc>
            </a:pPr>
            <a:r>
              <a:rPr lang="en-US" sz="1800" dirty="0">
                <a:solidFill>
                  <a:schemeClr val="accent1">
                    <a:lumMod val="50000"/>
                  </a:schemeClr>
                </a:solidFill>
              </a:rPr>
              <a:t>Secure entry and exit</a:t>
            </a:r>
          </a:p>
          <a:p>
            <a:pPr lvl="0">
              <a:lnSpc>
                <a:spcPct val="100000"/>
              </a:lnSpc>
            </a:pPr>
            <a:r>
              <a:rPr lang="en-US" sz="1800" dirty="0">
                <a:solidFill>
                  <a:schemeClr val="accent1">
                    <a:lumMod val="50000"/>
                  </a:schemeClr>
                </a:solidFill>
              </a:rPr>
              <a:t>Clean surfaces – floors, tables, chairs, bathrooms, etc.  </a:t>
            </a:r>
          </a:p>
          <a:p>
            <a:pPr lvl="0">
              <a:lnSpc>
                <a:spcPct val="100000"/>
              </a:lnSpc>
            </a:pPr>
            <a:r>
              <a:rPr lang="en-US" sz="1800" dirty="0">
                <a:solidFill>
                  <a:schemeClr val="accent1">
                    <a:lumMod val="50000"/>
                  </a:schemeClr>
                </a:solidFill>
              </a:rPr>
              <a:t>Frequent use of hand sanitizer, and gloves </a:t>
            </a:r>
          </a:p>
          <a:p>
            <a:pPr lvl="0">
              <a:lnSpc>
                <a:spcPct val="100000"/>
              </a:lnSpc>
            </a:pPr>
            <a:r>
              <a:rPr lang="en-US" sz="1800" dirty="0">
                <a:solidFill>
                  <a:schemeClr val="accent1">
                    <a:lumMod val="50000"/>
                  </a:schemeClr>
                </a:solidFill>
              </a:rPr>
              <a:t>Sound control, never exceed 85 decibels  </a:t>
            </a:r>
          </a:p>
          <a:p>
            <a:pPr>
              <a:lnSpc>
                <a:spcPct val="100000"/>
              </a:lnSpc>
            </a:pPr>
            <a:endParaRPr lang="en-US" sz="1600" dirty="0"/>
          </a:p>
          <a:p>
            <a:pPr marL="0" indent="0">
              <a:lnSpc>
                <a:spcPct val="100000"/>
              </a:lnSpc>
              <a:buNone/>
            </a:pPr>
            <a:endParaRPr lang="en-US" dirty="0"/>
          </a:p>
        </p:txBody>
      </p:sp>
      <p:sp>
        <p:nvSpPr>
          <p:cNvPr id="4" name="Content Placeholder 3"/>
          <p:cNvSpPr>
            <a:spLocks noGrp="1"/>
          </p:cNvSpPr>
          <p:nvPr>
            <p:ph sz="half" idx="2"/>
          </p:nvPr>
        </p:nvSpPr>
        <p:spPr>
          <a:xfrm>
            <a:off x="4800600" y="228600"/>
            <a:ext cx="3962400" cy="6553200"/>
          </a:xfrm>
        </p:spPr>
        <p:txBody>
          <a:bodyPr/>
          <a:lstStyle/>
          <a:p>
            <a:pPr>
              <a:lnSpc>
                <a:spcPct val="100000"/>
              </a:lnSpc>
            </a:pPr>
            <a:r>
              <a:rPr lang="en-US" sz="1800" b="1" u="sng" dirty="0"/>
              <a:t>Mental environment:</a:t>
            </a:r>
          </a:p>
          <a:p>
            <a:pPr marL="34290" indent="0">
              <a:lnSpc>
                <a:spcPct val="100000"/>
              </a:lnSpc>
              <a:buNone/>
            </a:pPr>
            <a:endParaRPr lang="en-US" sz="800" b="1" u="sng" dirty="0"/>
          </a:p>
          <a:p>
            <a:pPr lvl="0">
              <a:lnSpc>
                <a:spcPct val="100000"/>
              </a:lnSpc>
            </a:pPr>
            <a:r>
              <a:rPr lang="en-US" sz="1800" dirty="0">
                <a:solidFill>
                  <a:schemeClr val="accent1">
                    <a:lumMod val="50000"/>
                  </a:schemeClr>
                </a:solidFill>
              </a:rPr>
              <a:t>Access to puzzles, magazines, picture books, games</a:t>
            </a:r>
          </a:p>
          <a:p>
            <a:pPr lvl="0">
              <a:lnSpc>
                <a:spcPct val="100000"/>
              </a:lnSpc>
            </a:pPr>
            <a:r>
              <a:rPr lang="en-US" sz="1800" dirty="0">
                <a:solidFill>
                  <a:schemeClr val="accent1">
                    <a:lumMod val="50000"/>
                  </a:schemeClr>
                </a:solidFill>
              </a:rPr>
              <a:t>Avoid clutter, it can be very distracting</a:t>
            </a:r>
          </a:p>
          <a:p>
            <a:pPr lvl="0">
              <a:lnSpc>
                <a:spcPct val="100000"/>
              </a:lnSpc>
            </a:pPr>
            <a:r>
              <a:rPr lang="en-US" sz="1800" dirty="0">
                <a:solidFill>
                  <a:schemeClr val="accent1">
                    <a:lumMod val="50000"/>
                  </a:schemeClr>
                </a:solidFill>
              </a:rPr>
              <a:t>Give clues to encourage self accomplishment</a:t>
            </a:r>
          </a:p>
          <a:p>
            <a:pPr lvl="0">
              <a:lnSpc>
                <a:spcPct val="100000"/>
              </a:lnSpc>
            </a:pPr>
            <a:r>
              <a:rPr lang="en-US" sz="1800" dirty="0">
                <a:solidFill>
                  <a:schemeClr val="accent1">
                    <a:lumMod val="50000"/>
                  </a:schemeClr>
                </a:solidFill>
              </a:rPr>
              <a:t>Engage in trivia and other word games</a:t>
            </a:r>
          </a:p>
          <a:p>
            <a:pPr lvl="0">
              <a:lnSpc>
                <a:spcPct val="100000"/>
              </a:lnSpc>
            </a:pPr>
            <a:endParaRPr lang="en-US" sz="1800" dirty="0">
              <a:solidFill>
                <a:schemeClr val="accent1">
                  <a:lumMod val="50000"/>
                </a:schemeClr>
              </a:solidFill>
            </a:endParaRPr>
          </a:p>
          <a:p>
            <a:r>
              <a:rPr lang="en-US" sz="1800" b="1" u="sng" dirty="0">
                <a:solidFill>
                  <a:schemeClr val="accent1">
                    <a:lumMod val="75000"/>
                  </a:schemeClr>
                </a:solidFill>
              </a:rPr>
              <a:t>Social environment:</a:t>
            </a:r>
          </a:p>
          <a:p>
            <a:pPr lvl="0">
              <a:lnSpc>
                <a:spcPct val="100000"/>
              </a:lnSpc>
            </a:pPr>
            <a:r>
              <a:rPr lang="en-US" sz="1800" dirty="0">
                <a:solidFill>
                  <a:schemeClr val="accent1">
                    <a:lumMod val="50000"/>
                  </a:schemeClr>
                </a:solidFill>
              </a:rPr>
              <a:t> Encourage conversation</a:t>
            </a:r>
          </a:p>
          <a:p>
            <a:pPr lvl="0">
              <a:lnSpc>
                <a:spcPct val="100000"/>
              </a:lnSpc>
            </a:pPr>
            <a:r>
              <a:rPr lang="en-US" sz="1800" dirty="0">
                <a:solidFill>
                  <a:schemeClr val="accent1">
                    <a:lumMod val="50000"/>
                  </a:schemeClr>
                </a:solidFill>
              </a:rPr>
              <a:t>Group participants with similar histories and interests together</a:t>
            </a:r>
          </a:p>
          <a:p>
            <a:pPr lvl="0">
              <a:lnSpc>
                <a:spcPct val="100000"/>
              </a:lnSpc>
            </a:pPr>
            <a:r>
              <a:rPr lang="en-US" sz="1800" dirty="0">
                <a:solidFill>
                  <a:schemeClr val="accent1">
                    <a:lumMod val="50000"/>
                  </a:schemeClr>
                </a:solidFill>
              </a:rPr>
              <a:t>Singing together - karaoke</a:t>
            </a:r>
          </a:p>
          <a:p>
            <a:pPr marL="0" lvl="0" indent="0">
              <a:lnSpc>
                <a:spcPct val="100000"/>
              </a:lnSpc>
              <a:buNone/>
            </a:pPr>
            <a:endParaRPr lang="en-US" sz="1800" dirty="0"/>
          </a:p>
        </p:txBody>
      </p:sp>
      <p:sp>
        <p:nvSpPr>
          <p:cNvPr id="2" name="Slide Number Placeholder 1"/>
          <p:cNvSpPr>
            <a:spLocks noGrp="1"/>
          </p:cNvSpPr>
          <p:nvPr>
            <p:ph type="sldNum" sz="quarter" idx="12"/>
          </p:nvPr>
        </p:nvSpPr>
        <p:spPr/>
        <p:txBody>
          <a:bodyPr/>
          <a:lstStyle/>
          <a:p>
            <a:fld id="{B92E366D-20AC-4469-B201-4C3CE52308A9}" type="slidenum">
              <a:rPr lang="en-US" smtClean="0"/>
              <a:pPr/>
              <a:t>62</a:t>
            </a:fld>
            <a:endParaRPr lang="en-US"/>
          </a:p>
        </p:txBody>
      </p:sp>
    </p:spTree>
    <p:extLst>
      <p:ext uri="{BB962C8B-B14F-4D97-AF65-F5344CB8AC3E}">
        <p14:creationId xmlns:p14="http://schemas.microsoft.com/office/powerpoint/2010/main" val="1443553572"/>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1611362"/>
            <a:ext cx="3886200" cy="3970318"/>
          </a:xfrm>
          <a:prstGeom prst="rect">
            <a:avLst/>
          </a:prstGeom>
          <a:noFill/>
        </p:spPr>
        <p:txBody>
          <a:bodyPr wrap="square" rtlCol="0">
            <a:spAutoFit/>
          </a:bodyPr>
          <a:lstStyle/>
          <a:p>
            <a:pPr marL="285750" indent="-285750">
              <a:buFont typeface="Arial" panose="020B0604020202020204" pitchFamily="34" charset="0"/>
              <a:buChar char="•"/>
            </a:pPr>
            <a:r>
              <a:rPr lang="en-US" b="1" u="sng" dirty="0">
                <a:solidFill>
                  <a:schemeClr val="accent1">
                    <a:lumMod val="75000"/>
                  </a:schemeClr>
                </a:solidFill>
              </a:rPr>
              <a:t>Emotional environment:</a:t>
            </a:r>
          </a:p>
          <a:p>
            <a:pPr marL="285750" indent="-285750">
              <a:buFont typeface="Arial" panose="020B0604020202020204" pitchFamily="34" charset="0"/>
              <a:buChar char="•"/>
            </a:pPr>
            <a:endParaRPr lang="en-US" dirty="0">
              <a:solidFill>
                <a:schemeClr val="accent1">
                  <a:lumMod val="50000"/>
                </a:schemeClr>
              </a:solidFill>
            </a:endParaRPr>
          </a:p>
          <a:p>
            <a:pPr marL="285750" lvl="0" indent="-285750">
              <a:buFont typeface="Arial" panose="020B0604020202020204" pitchFamily="34" charset="0"/>
              <a:buChar char="•"/>
            </a:pPr>
            <a:r>
              <a:rPr lang="en-US" dirty="0">
                <a:solidFill>
                  <a:schemeClr val="accent1">
                    <a:lumMod val="50000"/>
                  </a:schemeClr>
                </a:solidFill>
              </a:rPr>
              <a:t>Establish trust</a:t>
            </a:r>
          </a:p>
          <a:p>
            <a:pPr marL="285750" lvl="0" indent="-285750">
              <a:buFont typeface="Arial" panose="020B0604020202020204" pitchFamily="34" charset="0"/>
              <a:buChar char="•"/>
            </a:pPr>
            <a:r>
              <a:rPr lang="en-US" dirty="0">
                <a:solidFill>
                  <a:schemeClr val="accent1">
                    <a:lumMod val="50000"/>
                  </a:schemeClr>
                </a:solidFill>
              </a:rPr>
              <a:t>Help participants feel safe among strangers</a:t>
            </a:r>
          </a:p>
          <a:p>
            <a:pPr marL="285750" lvl="0" indent="-285750">
              <a:buFont typeface="Arial" panose="020B0604020202020204" pitchFamily="34" charset="0"/>
              <a:buChar char="•"/>
            </a:pPr>
            <a:r>
              <a:rPr lang="en-US" dirty="0">
                <a:solidFill>
                  <a:schemeClr val="accent1">
                    <a:lumMod val="50000"/>
                  </a:schemeClr>
                </a:solidFill>
              </a:rPr>
              <a:t>Allow “supervised” independence</a:t>
            </a:r>
          </a:p>
          <a:p>
            <a:pPr marL="285750" lvl="0" indent="-285750">
              <a:buFont typeface="Arial" panose="020B0604020202020204" pitchFamily="34" charset="0"/>
              <a:buChar char="•"/>
            </a:pPr>
            <a:r>
              <a:rPr lang="en-US" dirty="0">
                <a:solidFill>
                  <a:schemeClr val="accent1">
                    <a:lumMod val="50000"/>
                  </a:schemeClr>
                </a:solidFill>
              </a:rPr>
              <a:t>Validate feelings, encourage discussion</a:t>
            </a:r>
          </a:p>
          <a:p>
            <a:pPr marL="285750" lvl="0" indent="-285750">
              <a:buFont typeface="Arial" panose="020B0604020202020204" pitchFamily="34" charset="0"/>
              <a:buChar char="•"/>
            </a:pPr>
            <a:r>
              <a:rPr lang="en-US" dirty="0">
                <a:solidFill>
                  <a:schemeClr val="accent1">
                    <a:lumMod val="50000"/>
                  </a:schemeClr>
                </a:solidFill>
              </a:rPr>
              <a:t>Use” hand under hand” technique   </a:t>
            </a:r>
          </a:p>
          <a:p>
            <a:pPr marL="285750" lvl="0" indent="-285750">
              <a:buFont typeface="Arial" panose="020B0604020202020204" pitchFamily="34" charset="0"/>
              <a:buChar char="•"/>
            </a:pPr>
            <a:r>
              <a:rPr lang="en-US" dirty="0">
                <a:solidFill>
                  <a:schemeClr val="accent1">
                    <a:lumMod val="50000"/>
                  </a:schemeClr>
                </a:solidFill>
              </a:rPr>
              <a:t>Participation raises serotonin level bringing participants to a pleasanter, happier level</a:t>
            </a:r>
          </a:p>
          <a:p>
            <a:pPr marL="285750" lvl="0" indent="-285750">
              <a:buFont typeface="Arial" panose="020B0604020202020204" pitchFamily="34" charset="0"/>
              <a:buChar char="•"/>
            </a:pPr>
            <a:r>
              <a:rPr lang="en-US" dirty="0">
                <a:solidFill>
                  <a:schemeClr val="accent1">
                    <a:lumMod val="50000"/>
                  </a:schemeClr>
                </a:solidFill>
              </a:rPr>
              <a:t>Music stirs memories and emotions</a:t>
            </a:r>
          </a:p>
          <a:p>
            <a:endParaRPr lang="en-US" dirty="0"/>
          </a:p>
        </p:txBody>
      </p:sp>
      <p:sp>
        <p:nvSpPr>
          <p:cNvPr id="3" name="TextBox 2"/>
          <p:cNvSpPr txBox="1"/>
          <p:nvPr/>
        </p:nvSpPr>
        <p:spPr>
          <a:xfrm>
            <a:off x="4495800" y="1611362"/>
            <a:ext cx="4419600" cy="2308324"/>
          </a:xfrm>
          <a:prstGeom prst="rect">
            <a:avLst/>
          </a:prstGeom>
          <a:noFill/>
        </p:spPr>
        <p:txBody>
          <a:bodyPr wrap="square" rtlCol="0">
            <a:spAutoFit/>
          </a:bodyPr>
          <a:lstStyle/>
          <a:p>
            <a:pPr marL="285750" indent="-285750">
              <a:buFont typeface="Arial" panose="020B0604020202020204" pitchFamily="34" charset="0"/>
              <a:buChar char="•"/>
            </a:pPr>
            <a:r>
              <a:rPr lang="en-US" b="1" u="sng" dirty="0">
                <a:solidFill>
                  <a:schemeClr val="accent1">
                    <a:lumMod val="75000"/>
                  </a:schemeClr>
                </a:solidFill>
              </a:rPr>
              <a:t>Spiritual environment:</a:t>
            </a:r>
          </a:p>
          <a:p>
            <a:pPr marL="285750" indent="-285750">
              <a:buFont typeface="Arial" panose="020B0604020202020204" pitchFamily="34" charset="0"/>
              <a:buChar char="•"/>
            </a:pPr>
            <a:endParaRPr lang="en-US" dirty="0">
              <a:solidFill>
                <a:schemeClr val="accent1">
                  <a:lumMod val="50000"/>
                </a:schemeClr>
              </a:solidFill>
            </a:endParaRPr>
          </a:p>
          <a:p>
            <a:pPr marL="285750" lvl="0" indent="-285750">
              <a:buFont typeface="Arial" panose="020B0604020202020204" pitchFamily="34" charset="0"/>
              <a:buChar char="•"/>
            </a:pPr>
            <a:r>
              <a:rPr lang="en-US" dirty="0">
                <a:solidFill>
                  <a:schemeClr val="accent1">
                    <a:lumMod val="50000"/>
                  </a:schemeClr>
                </a:solidFill>
              </a:rPr>
              <a:t>Allow moments for meditative resolve, rest, relaxation, &amp; energy restoration</a:t>
            </a:r>
          </a:p>
          <a:p>
            <a:pPr marL="285750" lvl="0" indent="-285750">
              <a:buFont typeface="Arial" panose="020B0604020202020204" pitchFamily="34" charset="0"/>
              <a:buChar char="•"/>
            </a:pPr>
            <a:r>
              <a:rPr lang="en-US" dirty="0">
                <a:solidFill>
                  <a:schemeClr val="accent1">
                    <a:lumMod val="50000"/>
                  </a:schemeClr>
                </a:solidFill>
              </a:rPr>
              <a:t>Play hymns and gospel music</a:t>
            </a:r>
          </a:p>
          <a:p>
            <a:pPr marL="285750" lvl="0" indent="-285750">
              <a:buFont typeface="Arial" panose="020B0604020202020204" pitchFamily="34" charset="0"/>
              <a:buChar char="•"/>
            </a:pPr>
            <a:r>
              <a:rPr lang="en-US" dirty="0">
                <a:solidFill>
                  <a:schemeClr val="accent1">
                    <a:lumMod val="50000"/>
                  </a:schemeClr>
                </a:solidFill>
              </a:rPr>
              <a:t>Allow for private prayer time if needed</a:t>
            </a:r>
          </a:p>
          <a:p>
            <a:pPr marL="285750" lvl="0" indent="-285750">
              <a:buFont typeface="Arial" panose="020B0604020202020204" pitchFamily="34" charset="0"/>
              <a:buChar char="•"/>
            </a:pPr>
            <a:r>
              <a:rPr lang="en-US" dirty="0">
                <a:solidFill>
                  <a:schemeClr val="accent1">
                    <a:lumMod val="50000"/>
                  </a:schemeClr>
                </a:solidFill>
              </a:rPr>
              <a:t>Be sensitive to cultural differences </a:t>
            </a:r>
          </a:p>
          <a:p>
            <a:endParaRPr lang="en-US" dirty="0"/>
          </a:p>
        </p:txBody>
      </p:sp>
      <p:sp>
        <p:nvSpPr>
          <p:cNvPr id="4" name="Slide Number Placeholder 3"/>
          <p:cNvSpPr>
            <a:spLocks noGrp="1"/>
          </p:cNvSpPr>
          <p:nvPr>
            <p:ph type="sldNum" sz="quarter" idx="12"/>
          </p:nvPr>
        </p:nvSpPr>
        <p:spPr/>
        <p:txBody>
          <a:bodyPr/>
          <a:lstStyle/>
          <a:p>
            <a:fld id="{DC40C83D-E769-49CD-A97B-6CE4F4D31969}" type="slidenum">
              <a:rPr lang="en-US" smtClean="0"/>
              <a:pPr/>
              <a:t>63</a:t>
            </a:fld>
            <a:endParaRPr lang="en-US"/>
          </a:p>
        </p:txBody>
      </p:sp>
    </p:spTree>
    <p:extLst>
      <p:ext uri="{BB962C8B-B14F-4D97-AF65-F5344CB8AC3E}">
        <p14:creationId xmlns:p14="http://schemas.microsoft.com/office/powerpoint/2010/main" val="2231091937"/>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E19C0DE-C078-4586-94EC-518557DE64A2}" type="slidenum">
              <a:rPr lang="en-US" smtClean="0"/>
              <a:pPr/>
              <a:t>64</a:t>
            </a:fld>
            <a:endParaRPr lang="en-US" dirty="0"/>
          </a:p>
        </p:txBody>
      </p:sp>
      <p:sp>
        <p:nvSpPr>
          <p:cNvPr id="2" name="Title 1"/>
          <p:cNvSpPr>
            <a:spLocks noGrp="1"/>
          </p:cNvSpPr>
          <p:nvPr>
            <p:ph type="title" idx="4294967295"/>
          </p:nvPr>
        </p:nvSpPr>
        <p:spPr>
          <a:xfrm>
            <a:off x="914400" y="457200"/>
            <a:ext cx="7475538" cy="1508125"/>
          </a:xfrm>
        </p:spPr>
        <p:txBody>
          <a:bodyPr>
            <a:normAutofit/>
          </a:bodyPr>
          <a:lstStyle/>
          <a:p>
            <a:pPr algn="ctr"/>
            <a:r>
              <a:rPr lang="en-US" sz="3200" u="sng" dirty="0"/>
              <a:t>Guidance in the Care of Patients with Alzheimer’s Disease</a:t>
            </a:r>
            <a:br>
              <a:rPr lang="en-US" sz="3200" i="1" u="sng" dirty="0"/>
            </a:br>
            <a:endParaRPr lang="en-US" sz="3200" u="sng" dirty="0"/>
          </a:p>
        </p:txBody>
      </p:sp>
      <p:sp>
        <p:nvSpPr>
          <p:cNvPr id="3" name="Subtitle 2"/>
          <p:cNvSpPr>
            <a:spLocks noGrp="1"/>
          </p:cNvSpPr>
          <p:nvPr>
            <p:ph type="body" idx="4294967295"/>
          </p:nvPr>
        </p:nvSpPr>
        <p:spPr>
          <a:xfrm>
            <a:off x="457200" y="1676400"/>
            <a:ext cx="8381999" cy="3276600"/>
          </a:xfrm>
        </p:spPr>
        <p:txBody>
          <a:bodyPr>
            <a:normAutofit fontScale="25000" lnSpcReduction="20000"/>
          </a:bodyPr>
          <a:lstStyle/>
          <a:p>
            <a:pPr marL="342900" indent="-342900" algn="l">
              <a:buFont typeface="Wingdings" panose="05000000000000000000" pitchFamily="2" charset="2"/>
              <a:buChar char="§"/>
            </a:pPr>
            <a:r>
              <a:rPr lang="en-US" sz="8600" b="1" dirty="0"/>
              <a:t> </a:t>
            </a:r>
            <a:r>
              <a:rPr lang="en-US" sz="8600" b="1" dirty="0">
                <a:solidFill>
                  <a:schemeClr val="accent1">
                    <a:lumMod val="50000"/>
                  </a:schemeClr>
                </a:solidFill>
              </a:rPr>
              <a:t>Take one day at a time </a:t>
            </a:r>
          </a:p>
          <a:p>
            <a:pPr marL="342900" indent="-342900" algn="l">
              <a:buFont typeface="Wingdings" panose="05000000000000000000" pitchFamily="2" charset="2"/>
              <a:buChar char="§"/>
            </a:pPr>
            <a:r>
              <a:rPr lang="en-US" sz="8600" b="1" dirty="0">
                <a:solidFill>
                  <a:schemeClr val="accent1">
                    <a:lumMod val="50000"/>
                  </a:schemeClr>
                </a:solidFill>
              </a:rPr>
              <a:t>tackling each problem as it arises</a:t>
            </a:r>
          </a:p>
          <a:p>
            <a:pPr marL="342900" indent="-342900" algn="l">
              <a:buFont typeface="Wingdings" panose="05000000000000000000" pitchFamily="2" charset="2"/>
              <a:buChar char="§"/>
            </a:pPr>
            <a:r>
              <a:rPr lang="en-US" sz="8600" b="1" dirty="0">
                <a:solidFill>
                  <a:schemeClr val="accent1">
                    <a:lumMod val="50000"/>
                  </a:schemeClr>
                </a:solidFill>
              </a:rPr>
              <a:t> Acknowledge your right to feel angry and then do something constructive to control it</a:t>
            </a:r>
            <a:endParaRPr lang="en-US" sz="8600" dirty="0">
              <a:solidFill>
                <a:schemeClr val="accent1">
                  <a:lumMod val="50000"/>
                </a:schemeClr>
              </a:solidFill>
            </a:endParaRPr>
          </a:p>
          <a:p>
            <a:pPr marL="342900" indent="-342900" algn="l">
              <a:buFont typeface="Wingdings" panose="05000000000000000000" pitchFamily="2" charset="2"/>
              <a:buChar char="§"/>
            </a:pPr>
            <a:r>
              <a:rPr lang="en-US" sz="8600" b="1" dirty="0">
                <a:solidFill>
                  <a:schemeClr val="accent1">
                    <a:lumMod val="50000"/>
                  </a:schemeClr>
                </a:solidFill>
              </a:rPr>
              <a:t> Find satisfaction where you can but do not expect much from the patient</a:t>
            </a:r>
            <a:endParaRPr lang="en-US" sz="8600" i="1" dirty="0">
              <a:solidFill>
                <a:schemeClr val="accent1">
                  <a:lumMod val="50000"/>
                </a:schemeClr>
              </a:solidFill>
            </a:endParaRPr>
          </a:p>
          <a:p>
            <a:pPr marL="342900" indent="-342900" algn="l">
              <a:buFont typeface="Wingdings" panose="05000000000000000000" pitchFamily="2" charset="2"/>
              <a:buChar char="§"/>
            </a:pPr>
            <a:r>
              <a:rPr lang="en-US" sz="8600" b="1" dirty="0">
                <a:solidFill>
                  <a:schemeClr val="accent1">
                    <a:lumMod val="50000"/>
                  </a:schemeClr>
                </a:solidFill>
              </a:rPr>
              <a:t>Maintain a sense of humor</a:t>
            </a:r>
            <a:endParaRPr lang="en-US" sz="8600" i="1" dirty="0">
              <a:solidFill>
                <a:schemeClr val="accent1">
                  <a:lumMod val="50000"/>
                </a:schemeClr>
              </a:solidFill>
            </a:endParaRPr>
          </a:p>
          <a:p>
            <a:pPr marL="342900" indent="-342900" algn="l">
              <a:buFont typeface="Wingdings" panose="05000000000000000000" pitchFamily="2" charset="2"/>
              <a:buChar char="§"/>
            </a:pPr>
            <a:r>
              <a:rPr lang="en-US" sz="8600" b="1" dirty="0">
                <a:solidFill>
                  <a:schemeClr val="accent1">
                    <a:lumMod val="50000"/>
                  </a:schemeClr>
                </a:solidFill>
              </a:rPr>
              <a:t>Try to put yourself in patient’s shoes</a:t>
            </a:r>
            <a:endParaRPr lang="en-US" sz="8600" i="1" dirty="0">
              <a:solidFill>
                <a:schemeClr val="accent1">
                  <a:lumMod val="50000"/>
                </a:schemeClr>
              </a:solidFill>
            </a:endParaRPr>
          </a:p>
          <a:p>
            <a:pPr marL="342900" indent="-342900" algn="l">
              <a:buFont typeface="Wingdings" panose="05000000000000000000" pitchFamily="2" charset="2"/>
              <a:buChar char="§"/>
            </a:pPr>
            <a:r>
              <a:rPr lang="en-US" sz="8600" b="1" dirty="0">
                <a:solidFill>
                  <a:schemeClr val="accent1">
                    <a:lumMod val="50000"/>
                  </a:schemeClr>
                </a:solidFill>
              </a:rPr>
              <a:t>Do not assume that the patient does irritating things just to be mean</a:t>
            </a:r>
            <a:endParaRPr lang="en-US" sz="8600" i="1" dirty="0">
              <a:solidFill>
                <a:schemeClr val="accent1">
                  <a:lumMod val="50000"/>
                </a:schemeClr>
              </a:solidFill>
            </a:endParaRPr>
          </a:p>
          <a:p>
            <a:endParaRPr lang="en-US" dirty="0"/>
          </a:p>
        </p:txBody>
      </p:sp>
      <p:sp>
        <p:nvSpPr>
          <p:cNvPr id="5" name="TextBox 4">
            <a:extLst>
              <a:ext uri="{FF2B5EF4-FFF2-40B4-BE49-F238E27FC236}">
                <a16:creationId xmlns:a16="http://schemas.microsoft.com/office/drawing/2014/main" id="{518B204D-9DB4-4061-BF2C-BCB0D3175774}"/>
              </a:ext>
            </a:extLst>
          </p:cNvPr>
          <p:cNvSpPr txBox="1"/>
          <p:nvPr/>
        </p:nvSpPr>
        <p:spPr>
          <a:xfrm>
            <a:off x="685800" y="5105400"/>
            <a:ext cx="7848600" cy="1200329"/>
          </a:xfrm>
          <a:prstGeom prst="rect">
            <a:avLst/>
          </a:prstGeom>
          <a:noFill/>
        </p:spPr>
        <p:txBody>
          <a:bodyPr wrap="square" rtlCol="0">
            <a:spAutoFit/>
          </a:bodyPr>
          <a:lstStyle/>
          <a:p>
            <a:r>
              <a:rPr lang="en-US" sz="3600" dirty="0">
                <a:solidFill>
                  <a:schemeClr val="accent1">
                    <a:lumMod val="50000"/>
                  </a:schemeClr>
                </a:solidFill>
              </a:rPr>
              <a:t>PATIENT ISN’T </a:t>
            </a:r>
            <a:r>
              <a:rPr lang="en-US" sz="3600" u="sng" dirty="0">
                <a:solidFill>
                  <a:schemeClr val="accent1">
                    <a:lumMod val="50000"/>
                  </a:schemeClr>
                </a:solidFill>
              </a:rPr>
              <a:t>GIVING</a:t>
            </a:r>
            <a:r>
              <a:rPr lang="en-US" sz="3600" dirty="0">
                <a:solidFill>
                  <a:schemeClr val="accent1">
                    <a:lumMod val="50000"/>
                  </a:schemeClr>
                </a:solidFill>
              </a:rPr>
              <a:t> YOU A </a:t>
            </a:r>
            <a:r>
              <a:rPr lang="en-US" sz="3600" u="sng" dirty="0">
                <a:solidFill>
                  <a:schemeClr val="accent1">
                    <a:lumMod val="50000"/>
                  </a:schemeClr>
                </a:solidFill>
              </a:rPr>
              <a:t>BAD</a:t>
            </a:r>
            <a:r>
              <a:rPr lang="en-US" sz="3600" dirty="0">
                <a:solidFill>
                  <a:schemeClr val="accent1">
                    <a:lumMod val="50000"/>
                  </a:schemeClr>
                </a:solidFill>
              </a:rPr>
              <a:t> TIME</a:t>
            </a:r>
          </a:p>
          <a:p>
            <a:r>
              <a:rPr lang="en-US" sz="3600" dirty="0">
                <a:solidFill>
                  <a:schemeClr val="accent1">
                    <a:lumMod val="50000"/>
                  </a:schemeClr>
                </a:solidFill>
              </a:rPr>
              <a:t>PATIENT IS </a:t>
            </a:r>
            <a:r>
              <a:rPr lang="en-US" sz="3600" u="sng" dirty="0">
                <a:solidFill>
                  <a:schemeClr val="accent1">
                    <a:lumMod val="50000"/>
                  </a:schemeClr>
                </a:solidFill>
              </a:rPr>
              <a:t>HAVING</a:t>
            </a:r>
            <a:r>
              <a:rPr lang="en-US" sz="3600" dirty="0">
                <a:solidFill>
                  <a:schemeClr val="accent1">
                    <a:lumMod val="50000"/>
                  </a:schemeClr>
                </a:solidFill>
              </a:rPr>
              <a:t> A</a:t>
            </a:r>
            <a:r>
              <a:rPr lang="en-US" sz="3600" u="sng" dirty="0">
                <a:solidFill>
                  <a:schemeClr val="accent1">
                    <a:lumMod val="50000"/>
                  </a:schemeClr>
                </a:solidFill>
              </a:rPr>
              <a:t> BAD </a:t>
            </a:r>
            <a:r>
              <a:rPr lang="en-US" sz="3600" dirty="0">
                <a:solidFill>
                  <a:schemeClr val="accent1">
                    <a:lumMod val="50000"/>
                  </a:schemeClr>
                </a:solidFill>
              </a:rPr>
              <a:t>TIME</a:t>
            </a:r>
          </a:p>
        </p:txBody>
      </p:sp>
    </p:spTree>
    <p:extLst>
      <p:ext uri="{BB962C8B-B14F-4D97-AF65-F5344CB8AC3E}">
        <p14:creationId xmlns:p14="http://schemas.microsoft.com/office/powerpoint/2010/main" val="2705391881"/>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533400"/>
            <a:ext cx="8229600" cy="7597977"/>
          </a:xfrm>
          <a:prstGeom prst="rect">
            <a:avLst/>
          </a:prstGeom>
          <a:noFill/>
        </p:spPr>
        <p:txBody>
          <a:bodyPr wrap="square" rtlCol="0">
            <a:spAutoFit/>
          </a:bodyPr>
          <a:lstStyle/>
          <a:p>
            <a:pPr marL="0" marR="0">
              <a:lnSpc>
                <a:spcPct val="115000"/>
              </a:lnSpc>
              <a:spcBef>
                <a:spcPts val="0"/>
              </a:spcBef>
              <a:spcAft>
                <a:spcPts val="1000"/>
              </a:spcAft>
            </a:pPr>
            <a:r>
              <a:rPr lang="en-US" sz="2800" b="1" dirty="0">
                <a:solidFill>
                  <a:schemeClr val="accent1">
                    <a:lumMod val="75000"/>
                  </a:schemeClr>
                </a:solidFill>
                <a:latin typeface="Times New Roman" panose="02020603050405020304" pitchFamily="18" charset="0"/>
                <a:ea typeface="Calibri" panose="020F0502020204030204" pitchFamily="34" charset="0"/>
                <a:cs typeface="Times New Roman" panose="02020603050405020304" pitchFamily="18" charset="0"/>
              </a:rPr>
              <a:t>Objectives:</a:t>
            </a:r>
          </a:p>
          <a:p>
            <a:pPr marL="0" marR="0">
              <a:lnSpc>
                <a:spcPct val="115000"/>
              </a:lnSpc>
              <a:spcBef>
                <a:spcPts val="0"/>
              </a:spcBef>
              <a:spcAft>
                <a:spcPts val="1000"/>
              </a:spcAft>
            </a:pPr>
            <a:endParaRPr lang="en-US" sz="1400" b="1" dirty="0">
              <a:solidFill>
                <a:schemeClr val="accent1">
                  <a:lumMod val="75000"/>
                </a:schemeClr>
              </a:solidFill>
              <a:latin typeface="Calibri" panose="020F0502020204030204" pitchFamily="34" charset="0"/>
              <a:ea typeface="Calibri" panose="020F0502020204030204" pitchFamily="34" charset="0"/>
              <a:cs typeface="Times New Roman" panose="02020603050405020304" pitchFamily="18" charset="0"/>
            </a:endParaRPr>
          </a:p>
          <a:p>
            <a:pPr marL="342900" marR="0" indent="-342900">
              <a:lnSpc>
                <a:spcPct val="115000"/>
              </a:lnSpc>
              <a:spcBef>
                <a:spcPts val="0"/>
              </a:spcBef>
              <a:spcAft>
                <a:spcPts val="1000"/>
              </a:spcAft>
              <a:buFont typeface="Wingdings" panose="05000000000000000000" pitchFamily="2" charset="2"/>
              <a:buChar char="§"/>
            </a:pPr>
            <a:r>
              <a:rPr lang="en-US" sz="2400" dirty="0">
                <a:solidFill>
                  <a:schemeClr val="accent1">
                    <a:lumMod val="50000"/>
                  </a:schemeClr>
                </a:solidFill>
                <a:latin typeface="Times New Roman" panose="02020603050405020304" pitchFamily="18" charset="0"/>
                <a:ea typeface="Calibri" panose="020F0502020204030204" pitchFamily="34" charset="0"/>
                <a:cs typeface="Times New Roman" panose="02020603050405020304" pitchFamily="18" charset="0"/>
              </a:rPr>
              <a:t>ADC improves overall quality of life  </a:t>
            </a:r>
          </a:p>
          <a:p>
            <a:pPr marL="342900" marR="0" indent="-342900">
              <a:lnSpc>
                <a:spcPct val="115000"/>
              </a:lnSpc>
              <a:spcBef>
                <a:spcPts val="0"/>
              </a:spcBef>
              <a:spcAft>
                <a:spcPts val="1000"/>
              </a:spcAft>
              <a:buFont typeface="Wingdings" panose="05000000000000000000" pitchFamily="2" charset="2"/>
              <a:buChar char="§"/>
            </a:pPr>
            <a:r>
              <a:rPr lang="en-US" sz="2400" dirty="0">
                <a:solidFill>
                  <a:schemeClr val="accent1">
                    <a:lumMod val="50000"/>
                  </a:schemeClr>
                </a:solidFill>
                <a:latin typeface="Times New Roman" panose="02020603050405020304" pitchFamily="18" charset="0"/>
                <a:ea typeface="Calibri" panose="020F0502020204030204" pitchFamily="34" charset="0"/>
                <a:cs typeface="Times New Roman" panose="02020603050405020304" pitchFamily="18" charset="0"/>
              </a:rPr>
              <a:t>Provides a safe, supervised, trusting environment </a:t>
            </a:r>
          </a:p>
          <a:p>
            <a:pPr marL="342900" marR="0" indent="-342900">
              <a:lnSpc>
                <a:spcPct val="115000"/>
              </a:lnSpc>
              <a:spcBef>
                <a:spcPts val="0"/>
              </a:spcBef>
              <a:spcAft>
                <a:spcPts val="1000"/>
              </a:spcAft>
              <a:buFont typeface="Wingdings" panose="05000000000000000000" pitchFamily="2" charset="2"/>
              <a:buChar char="§"/>
            </a:pPr>
            <a:r>
              <a:rPr lang="en-US" sz="2400" dirty="0">
                <a:solidFill>
                  <a:schemeClr val="accent1">
                    <a:lumMod val="50000"/>
                  </a:schemeClr>
                </a:solidFill>
                <a:latin typeface="Times New Roman" panose="02020603050405020304" pitchFamily="18" charset="0"/>
                <a:ea typeface="Calibri" panose="020F0502020204030204" pitchFamily="34" charset="0"/>
                <a:cs typeface="Times New Roman" panose="02020603050405020304" pitchFamily="18" charset="0"/>
              </a:rPr>
              <a:t>Emphasis on health, self esteem, well-being &amp; quality of life. </a:t>
            </a:r>
          </a:p>
          <a:p>
            <a:pPr marL="342900" marR="0" indent="-342900">
              <a:lnSpc>
                <a:spcPct val="115000"/>
              </a:lnSpc>
              <a:spcBef>
                <a:spcPts val="0"/>
              </a:spcBef>
              <a:spcAft>
                <a:spcPts val="1000"/>
              </a:spcAft>
              <a:buFont typeface="Wingdings" panose="05000000000000000000" pitchFamily="2" charset="2"/>
              <a:buChar char="§"/>
            </a:pPr>
            <a:r>
              <a:rPr lang="en-US" sz="2400" dirty="0">
                <a:solidFill>
                  <a:schemeClr val="accent1">
                    <a:lumMod val="50000"/>
                  </a:schemeClr>
                </a:solidFill>
                <a:latin typeface="Times New Roman" panose="02020603050405020304" pitchFamily="18" charset="0"/>
                <a:ea typeface="Calibri" panose="020F0502020204030204" pitchFamily="34" charset="0"/>
                <a:cs typeface="Times New Roman" panose="02020603050405020304" pitchFamily="18" charset="0"/>
              </a:rPr>
              <a:t>Participants are respected for their individuality, wisdom, and breadth of experience.   </a:t>
            </a:r>
          </a:p>
          <a:p>
            <a:pPr marL="342900" marR="0" indent="-342900">
              <a:lnSpc>
                <a:spcPct val="115000"/>
              </a:lnSpc>
              <a:spcBef>
                <a:spcPts val="0"/>
              </a:spcBef>
              <a:spcAft>
                <a:spcPts val="1000"/>
              </a:spcAft>
              <a:buFont typeface="Wingdings" panose="05000000000000000000" pitchFamily="2" charset="2"/>
              <a:buChar char="§"/>
            </a:pPr>
            <a:r>
              <a:rPr lang="en-US" sz="2400" dirty="0">
                <a:solidFill>
                  <a:schemeClr val="accent1">
                    <a:lumMod val="50000"/>
                  </a:schemeClr>
                </a:solidFill>
                <a:latin typeface="Times New Roman" panose="02020603050405020304" pitchFamily="18" charset="0"/>
                <a:ea typeface="Calibri" panose="020F0502020204030204" pitchFamily="34" charset="0"/>
                <a:cs typeface="Times New Roman" panose="02020603050405020304" pitchFamily="18" charset="0"/>
              </a:rPr>
              <a:t>Hours of operation are usually designed to accommodate working caregivers.</a:t>
            </a:r>
            <a:endParaRPr lang="en-US" sz="2400" dirty="0">
              <a:solidFill>
                <a:schemeClr val="accent1">
                  <a:lumMod val="50000"/>
                </a:schemeClr>
              </a:solidFill>
              <a:latin typeface="Calibri" panose="020F0502020204030204" pitchFamily="34" charset="0"/>
              <a:ea typeface="Calibri" panose="020F0502020204030204" pitchFamily="34" charset="0"/>
              <a:cs typeface="Times New Roman" panose="02020603050405020304" pitchFamily="18" charset="0"/>
            </a:endParaRPr>
          </a:p>
          <a:p>
            <a:pPr marL="342900" marR="0" indent="-342900">
              <a:lnSpc>
                <a:spcPct val="115000"/>
              </a:lnSpc>
              <a:spcBef>
                <a:spcPts val="0"/>
              </a:spcBef>
              <a:spcAft>
                <a:spcPts val="1000"/>
              </a:spcAft>
              <a:buFont typeface="Wingdings" panose="05000000000000000000" pitchFamily="2" charset="2"/>
              <a:buChar char="§"/>
            </a:pPr>
            <a:r>
              <a:rPr lang="en-US" sz="2400" dirty="0">
                <a:solidFill>
                  <a:schemeClr val="accent1">
                    <a:lumMod val="50000"/>
                  </a:schemeClr>
                </a:solidFill>
                <a:latin typeface="Times New Roman" panose="02020603050405020304" pitchFamily="18" charset="0"/>
                <a:ea typeface="Calibri" panose="020F0502020204030204" pitchFamily="34" charset="0"/>
                <a:cs typeface="Times New Roman" panose="02020603050405020304" pitchFamily="18" charset="0"/>
              </a:rPr>
              <a:t>Service aides provide direction, supervision, smiles, loving attention, humor, laughter, and personal touch when needed to reassure participants.</a:t>
            </a:r>
            <a:endParaRPr lang="en-US" sz="2400" dirty="0">
              <a:solidFill>
                <a:schemeClr val="accent1">
                  <a:lumMod val="50000"/>
                </a:schemeClr>
              </a:solidFill>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1000"/>
              </a:spcAft>
            </a:pPr>
            <a:endParaRPr lang="en-US" sz="2000" b="1" dirty="0">
              <a:solidFill>
                <a:schemeClr val="accent1">
                  <a:lumMod val="50000"/>
                </a:schemeClr>
              </a:solidFill>
              <a:latin typeface="Times New Roman" panose="02020603050405020304" pitchFamily="18" charset="0"/>
              <a:ea typeface="Calibri" panose="020F0502020204030204" pitchFamily="34" charset="0"/>
              <a:cs typeface="Times New Roman" panose="02020603050405020304" pitchFamily="18" charset="0"/>
            </a:endParaRPr>
          </a:p>
          <a:p>
            <a:pPr marL="0" marR="0">
              <a:lnSpc>
                <a:spcPct val="115000"/>
              </a:lnSpc>
              <a:spcBef>
                <a:spcPts val="0"/>
              </a:spcBef>
              <a:spcAft>
                <a:spcPts val="1000"/>
              </a:spcAft>
            </a:pPr>
            <a:endParaRPr lang="en-US" sz="2000" b="1" dirty="0">
              <a:solidFill>
                <a:schemeClr val="accent1">
                  <a:lumMod val="50000"/>
                </a:schemeClr>
              </a:solidFill>
              <a:latin typeface="Times New Roman" panose="02020603050405020304" pitchFamily="18" charset="0"/>
              <a:ea typeface="Calibri" panose="020F0502020204030204" pitchFamily="34" charset="0"/>
              <a:cs typeface="Times New Roman" panose="02020603050405020304" pitchFamily="18" charset="0"/>
            </a:endParaRPr>
          </a:p>
          <a:p>
            <a:endParaRPr lang="en-US" dirty="0"/>
          </a:p>
        </p:txBody>
      </p:sp>
      <p:sp>
        <p:nvSpPr>
          <p:cNvPr id="3" name="Slide Number Placeholder 2"/>
          <p:cNvSpPr>
            <a:spLocks noGrp="1"/>
          </p:cNvSpPr>
          <p:nvPr>
            <p:ph type="sldNum" sz="quarter" idx="12"/>
          </p:nvPr>
        </p:nvSpPr>
        <p:spPr/>
        <p:txBody>
          <a:bodyPr/>
          <a:lstStyle/>
          <a:p>
            <a:fld id="{DC40C83D-E769-49CD-A97B-6CE4F4D31969}" type="slidenum">
              <a:rPr lang="en-US" smtClean="0"/>
              <a:pPr/>
              <a:t>65</a:t>
            </a:fld>
            <a:endParaRPr lang="en-US"/>
          </a:p>
        </p:txBody>
      </p:sp>
    </p:spTree>
    <p:extLst>
      <p:ext uri="{BB962C8B-B14F-4D97-AF65-F5344CB8AC3E}">
        <p14:creationId xmlns:p14="http://schemas.microsoft.com/office/powerpoint/2010/main" val="1201819167"/>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5800" y="304462"/>
            <a:ext cx="7772400" cy="2585323"/>
          </a:xfrm>
          <a:prstGeom prst="rect">
            <a:avLst/>
          </a:prstGeom>
          <a:noFill/>
        </p:spPr>
        <p:txBody>
          <a:bodyPr wrap="square" rtlCol="0">
            <a:spAutoFit/>
          </a:bodyPr>
          <a:lstStyle/>
          <a:p>
            <a:r>
              <a:rPr lang="en-US" sz="3600" b="1" dirty="0">
                <a:solidFill>
                  <a:schemeClr val="accent1">
                    <a:lumMod val="75000"/>
                  </a:schemeClr>
                </a:solidFill>
                <a:latin typeface="Times New Roman" panose="02020603050405020304" pitchFamily="18" charset="0"/>
                <a:ea typeface="Calibri" panose="020F0502020204030204" pitchFamily="34" charset="0"/>
                <a:cs typeface="Times New Roman" panose="02020603050405020304" pitchFamily="18" charset="0"/>
              </a:rPr>
              <a:t>ADC maximizes the functioning level of participants for as long as possible including physical, mental, social, emotional, and spiritual well being.  </a:t>
            </a:r>
            <a:endParaRPr lang="en-US" sz="3600" b="1" dirty="0">
              <a:solidFill>
                <a:schemeClr val="accent1">
                  <a:lumMod val="75000"/>
                </a:schemeClr>
              </a:solidFill>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3" name="TextBox 2"/>
          <p:cNvSpPr txBox="1"/>
          <p:nvPr/>
        </p:nvSpPr>
        <p:spPr>
          <a:xfrm>
            <a:off x="914400" y="2667000"/>
            <a:ext cx="7848600" cy="3939540"/>
          </a:xfrm>
          <a:prstGeom prst="rect">
            <a:avLst/>
          </a:prstGeom>
          <a:noFill/>
        </p:spPr>
        <p:txBody>
          <a:bodyPr wrap="square" rtlCol="0">
            <a:spAutoFit/>
          </a:bodyPr>
          <a:lstStyle/>
          <a:p>
            <a:r>
              <a:rPr lang="en-US" sz="2400" b="1" dirty="0">
                <a:solidFill>
                  <a:schemeClr val="accent1">
                    <a:lumMod val="50000"/>
                  </a:schemeClr>
                </a:solidFill>
              </a:rPr>
              <a:t>The goal:</a:t>
            </a:r>
          </a:p>
          <a:p>
            <a:pPr marL="342900" indent="-342900">
              <a:buFont typeface="Wingdings" panose="05000000000000000000" pitchFamily="2" charset="2"/>
              <a:buChar char="Ø"/>
            </a:pPr>
            <a:r>
              <a:rPr lang="en-US" sz="2400" dirty="0">
                <a:solidFill>
                  <a:schemeClr val="accent1">
                    <a:lumMod val="50000"/>
                  </a:schemeClr>
                </a:solidFill>
              </a:rPr>
              <a:t> Delay or prevent nursing home placement </a:t>
            </a:r>
          </a:p>
          <a:p>
            <a:pPr marL="342900" indent="-342900">
              <a:buFont typeface="Wingdings" panose="05000000000000000000" pitchFamily="2" charset="2"/>
              <a:buChar char="Ø"/>
            </a:pPr>
            <a:r>
              <a:rPr lang="en-US" sz="2400" dirty="0">
                <a:solidFill>
                  <a:schemeClr val="accent1">
                    <a:lumMod val="50000"/>
                  </a:schemeClr>
                </a:solidFill>
              </a:rPr>
              <a:t> Keep them out of: </a:t>
            </a:r>
          </a:p>
          <a:p>
            <a:r>
              <a:rPr lang="en-US" sz="2400" dirty="0">
                <a:solidFill>
                  <a:schemeClr val="accent1">
                    <a:lumMod val="50000"/>
                  </a:schemeClr>
                </a:solidFill>
              </a:rPr>
              <a:t>		Emergency rooms </a:t>
            </a:r>
          </a:p>
          <a:p>
            <a:r>
              <a:rPr lang="en-US" sz="2400" dirty="0">
                <a:solidFill>
                  <a:schemeClr val="accent1">
                    <a:lumMod val="50000"/>
                  </a:schemeClr>
                </a:solidFill>
              </a:rPr>
              <a:t>		 Doctors offices</a:t>
            </a:r>
          </a:p>
          <a:p>
            <a:r>
              <a:rPr lang="en-US" sz="2400" dirty="0">
                <a:solidFill>
                  <a:schemeClr val="accent1">
                    <a:lumMod val="50000"/>
                  </a:schemeClr>
                </a:solidFill>
              </a:rPr>
              <a:t> 	 	Hospitals </a:t>
            </a:r>
          </a:p>
          <a:p>
            <a:r>
              <a:rPr lang="en-US" sz="2400" dirty="0">
                <a:solidFill>
                  <a:schemeClr val="accent1">
                    <a:lumMod val="50000"/>
                  </a:schemeClr>
                </a:solidFill>
              </a:rPr>
              <a:t>	 	Re-hospitalizations  </a:t>
            </a:r>
          </a:p>
          <a:p>
            <a:endParaRPr lang="en-US" sz="1000" dirty="0">
              <a:solidFill>
                <a:schemeClr val="accent1">
                  <a:lumMod val="50000"/>
                </a:schemeClr>
              </a:solidFill>
            </a:endParaRPr>
          </a:p>
          <a:p>
            <a:r>
              <a:rPr lang="en-US" sz="2400" dirty="0">
                <a:solidFill>
                  <a:schemeClr val="accent1">
                    <a:lumMod val="50000"/>
                  </a:schemeClr>
                </a:solidFill>
              </a:rPr>
              <a:t>The </a:t>
            </a:r>
            <a:r>
              <a:rPr lang="en-US" sz="2400" i="1" dirty="0">
                <a:solidFill>
                  <a:schemeClr val="accent1">
                    <a:lumMod val="50000"/>
                  </a:schemeClr>
                </a:solidFill>
              </a:rPr>
              <a:t>“best medicine”</a:t>
            </a:r>
            <a:r>
              <a:rPr lang="en-US" sz="2400" dirty="0">
                <a:solidFill>
                  <a:schemeClr val="accent1">
                    <a:lumMod val="50000"/>
                  </a:schemeClr>
                </a:solidFill>
              </a:rPr>
              <a:t> available for declining, frail elders is having </a:t>
            </a:r>
            <a:r>
              <a:rPr lang="en-US" sz="2400" i="1" dirty="0">
                <a:solidFill>
                  <a:schemeClr val="accent1">
                    <a:lumMod val="50000"/>
                  </a:schemeClr>
                </a:solidFill>
              </a:rPr>
              <a:t>“fun”!</a:t>
            </a:r>
            <a:r>
              <a:rPr lang="en-US" sz="2400" dirty="0">
                <a:solidFill>
                  <a:schemeClr val="accent1">
                    <a:lumMod val="50000"/>
                  </a:schemeClr>
                </a:solidFill>
              </a:rPr>
              <a:t> There cannot be a healthier environment than to see smiles, hear laughter, and touch hearts everyday. </a:t>
            </a:r>
            <a:endParaRPr lang="en-US" dirty="0">
              <a:solidFill>
                <a:schemeClr val="accent1">
                  <a:lumMod val="50000"/>
                </a:schemeClr>
              </a:solidFill>
            </a:endParaRPr>
          </a:p>
        </p:txBody>
      </p:sp>
      <p:sp>
        <p:nvSpPr>
          <p:cNvPr id="4" name="Slide Number Placeholder 3"/>
          <p:cNvSpPr>
            <a:spLocks noGrp="1"/>
          </p:cNvSpPr>
          <p:nvPr>
            <p:ph type="sldNum" sz="quarter" idx="12"/>
          </p:nvPr>
        </p:nvSpPr>
        <p:spPr>
          <a:xfrm>
            <a:off x="7559537" y="6675437"/>
            <a:ext cx="1279663" cy="365125"/>
          </a:xfrm>
        </p:spPr>
        <p:txBody>
          <a:bodyPr/>
          <a:lstStyle/>
          <a:p>
            <a:endParaRPr lang="en-US" dirty="0"/>
          </a:p>
        </p:txBody>
      </p:sp>
    </p:spTree>
    <p:extLst>
      <p:ext uri="{BB962C8B-B14F-4D97-AF65-F5344CB8AC3E}">
        <p14:creationId xmlns:p14="http://schemas.microsoft.com/office/powerpoint/2010/main" val="3127840061"/>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5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69456" y="3602436"/>
            <a:ext cx="1707356" cy="1788319"/>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84639" y="1748419"/>
            <a:ext cx="1557338" cy="1585913"/>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6"/>
          <p:cNvSpPr>
            <a:spLocks noChangeArrowheads="1"/>
          </p:cNvSpPr>
          <p:nvPr/>
        </p:nvSpPr>
        <p:spPr bwMode="auto">
          <a:xfrm>
            <a:off x="1257300" y="1314450"/>
            <a:ext cx="0" cy="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68580" tIns="34290" rIns="68580" bIns="34290" numCol="1" anchor="t" anchorCtr="0" compatLnSpc="1">
            <a:prstTxWarp prst="textNoShape">
              <a:avLst/>
            </a:prstTxWarp>
          </a:bodyPr>
          <a:lstStyle/>
          <a:p>
            <a:pPr defTabSz="342900"/>
            <a:endParaRPr lang="en-US" sz="1350">
              <a:solidFill>
                <a:prstClr val="black"/>
              </a:solidFill>
              <a:latin typeface="Corbel" panose="020B0503020204020204"/>
            </a:endParaRPr>
          </a:p>
        </p:txBody>
      </p:sp>
      <p:sp>
        <p:nvSpPr>
          <p:cNvPr id="8" name="TextBox 7"/>
          <p:cNvSpPr txBox="1"/>
          <p:nvPr/>
        </p:nvSpPr>
        <p:spPr>
          <a:xfrm>
            <a:off x="200449" y="1633428"/>
            <a:ext cx="3200400" cy="369332"/>
          </a:xfrm>
          <a:prstGeom prst="rect">
            <a:avLst/>
          </a:prstGeom>
          <a:noFill/>
        </p:spPr>
        <p:txBody>
          <a:bodyPr wrap="square" rtlCol="0">
            <a:spAutoFit/>
          </a:bodyPr>
          <a:lstStyle/>
          <a:p>
            <a:pPr algn="ctr" defTabSz="342900"/>
            <a:r>
              <a:rPr lang="en-US" b="1" u="sng" dirty="0">
                <a:solidFill>
                  <a:srgbClr val="AD84C6">
                    <a:lumMod val="75000"/>
                  </a:srgbClr>
                </a:solidFill>
                <a:latin typeface="Corbel" panose="020B0503020204020204"/>
              </a:rPr>
              <a:t>Types of Groups</a:t>
            </a:r>
            <a:r>
              <a:rPr lang="en-US" b="1" u="sng" dirty="0">
                <a:solidFill>
                  <a:srgbClr val="AD84C6">
                    <a:lumMod val="75000"/>
                  </a:srgbClr>
                </a:solidFill>
              </a:rPr>
              <a:t> Activities</a:t>
            </a:r>
            <a:r>
              <a:rPr lang="en-US" b="1" u="sng" dirty="0">
                <a:solidFill>
                  <a:srgbClr val="AD84C6">
                    <a:lumMod val="75000"/>
                  </a:srgbClr>
                </a:solidFill>
                <a:latin typeface="Corbel" panose="020B0503020204020204"/>
              </a:rPr>
              <a:t> </a:t>
            </a:r>
          </a:p>
        </p:txBody>
      </p:sp>
      <p:sp>
        <p:nvSpPr>
          <p:cNvPr id="9" name="TextBox 8"/>
          <p:cNvSpPr txBox="1"/>
          <p:nvPr/>
        </p:nvSpPr>
        <p:spPr>
          <a:xfrm>
            <a:off x="553740" y="2110755"/>
            <a:ext cx="2493818" cy="1592744"/>
          </a:xfrm>
          <a:prstGeom prst="rect">
            <a:avLst/>
          </a:prstGeom>
          <a:noFill/>
        </p:spPr>
        <p:txBody>
          <a:bodyPr wrap="square" rtlCol="0">
            <a:spAutoFit/>
          </a:bodyPr>
          <a:lstStyle/>
          <a:p>
            <a:pPr marL="214313" indent="-214313" defTabSz="342900">
              <a:buFont typeface="Wingdings" panose="05000000000000000000" pitchFamily="2" charset="2"/>
              <a:buChar char="Ø"/>
            </a:pPr>
            <a:r>
              <a:rPr lang="en-US" sz="1200" dirty="0">
                <a:solidFill>
                  <a:srgbClr val="AD84C6">
                    <a:lumMod val="50000"/>
                  </a:srgbClr>
                </a:solidFill>
                <a:latin typeface="Corbel" panose="020B0503020204020204"/>
              </a:rPr>
              <a:t>Dancing			</a:t>
            </a:r>
          </a:p>
          <a:p>
            <a:pPr marL="214313" indent="-214313" defTabSz="342900">
              <a:buFont typeface="Wingdings" panose="05000000000000000000" pitchFamily="2" charset="2"/>
              <a:buChar char="Ø"/>
            </a:pPr>
            <a:r>
              <a:rPr lang="en-US" sz="1200" dirty="0">
                <a:solidFill>
                  <a:srgbClr val="AD84C6">
                    <a:lumMod val="50000"/>
                  </a:srgbClr>
                </a:solidFill>
                <a:latin typeface="Corbel" panose="020B0503020204020204"/>
              </a:rPr>
              <a:t>Walking			</a:t>
            </a:r>
          </a:p>
          <a:p>
            <a:pPr marL="214313" indent="-214313" defTabSz="342900">
              <a:buFont typeface="Wingdings" panose="05000000000000000000" pitchFamily="2" charset="2"/>
              <a:buChar char="Ø"/>
            </a:pPr>
            <a:r>
              <a:rPr lang="en-US" sz="1200" dirty="0">
                <a:solidFill>
                  <a:srgbClr val="AD84C6">
                    <a:lumMod val="50000"/>
                  </a:srgbClr>
                </a:solidFill>
                <a:latin typeface="Corbel" panose="020B0503020204020204"/>
              </a:rPr>
              <a:t>Swimming or water exercise</a:t>
            </a:r>
          </a:p>
          <a:p>
            <a:pPr marL="214313" indent="-214313" defTabSz="342900">
              <a:buFont typeface="Wingdings" panose="05000000000000000000" pitchFamily="2" charset="2"/>
              <a:buChar char="Ø"/>
            </a:pPr>
            <a:r>
              <a:rPr lang="en-US" sz="1200" dirty="0">
                <a:solidFill>
                  <a:srgbClr val="AD84C6">
                    <a:lumMod val="50000"/>
                  </a:srgbClr>
                </a:solidFill>
                <a:latin typeface="Corbel" panose="020B0503020204020204"/>
              </a:rPr>
              <a:t>Movement to music	</a:t>
            </a:r>
          </a:p>
          <a:p>
            <a:pPr marL="214313" indent="-214313" defTabSz="342900">
              <a:buFont typeface="Wingdings" panose="05000000000000000000" pitchFamily="2" charset="2"/>
              <a:buChar char="Ø"/>
            </a:pPr>
            <a:r>
              <a:rPr lang="en-US" sz="1200" dirty="0">
                <a:solidFill>
                  <a:srgbClr val="AD84C6">
                    <a:lumMod val="50000"/>
                  </a:srgbClr>
                </a:solidFill>
                <a:latin typeface="Corbel" panose="020B0503020204020204"/>
              </a:rPr>
              <a:t>Calisthenics			</a:t>
            </a:r>
          </a:p>
          <a:p>
            <a:pPr marL="214313" indent="-214313" defTabSz="342900">
              <a:buFont typeface="Wingdings" panose="05000000000000000000" pitchFamily="2" charset="2"/>
              <a:buChar char="Ø"/>
            </a:pPr>
            <a:r>
              <a:rPr lang="en-US" sz="1200" dirty="0">
                <a:solidFill>
                  <a:srgbClr val="AD84C6">
                    <a:lumMod val="50000"/>
                  </a:srgbClr>
                </a:solidFill>
                <a:latin typeface="Corbel" panose="020B0503020204020204"/>
              </a:rPr>
              <a:t>Chair or bed exercises	</a:t>
            </a:r>
            <a:endParaRPr lang="en-US" sz="1200" dirty="0">
              <a:solidFill>
                <a:prstClr val="black"/>
              </a:solidFill>
              <a:latin typeface="Corbel" panose="020B0503020204020204"/>
            </a:endParaRPr>
          </a:p>
          <a:p>
            <a:pPr marL="214313" indent="-214313" defTabSz="342900">
              <a:buFont typeface="Wingdings" panose="05000000000000000000" pitchFamily="2" charset="2"/>
              <a:buChar char="Ø"/>
            </a:pPr>
            <a:r>
              <a:rPr lang="en-US" sz="1200" dirty="0">
                <a:solidFill>
                  <a:srgbClr val="AD84C6">
                    <a:lumMod val="50000"/>
                  </a:srgbClr>
                </a:solidFill>
                <a:latin typeface="Corbel" panose="020B0503020204020204"/>
              </a:rPr>
              <a:t>Simplified "Trivial Pursuit“  </a:t>
            </a:r>
            <a:br>
              <a:rPr lang="en-US" sz="1350" dirty="0">
                <a:solidFill>
                  <a:srgbClr val="AD84C6">
                    <a:lumMod val="50000"/>
                  </a:srgbClr>
                </a:solidFill>
                <a:latin typeface="Corbel" panose="020B0503020204020204"/>
              </a:rPr>
            </a:br>
            <a:endParaRPr lang="en-US" sz="1350" dirty="0">
              <a:solidFill>
                <a:srgbClr val="AD84C6">
                  <a:lumMod val="50000"/>
                </a:srgbClr>
              </a:solidFill>
              <a:latin typeface="Corbel" panose="020B0503020204020204"/>
            </a:endParaRPr>
          </a:p>
        </p:txBody>
      </p:sp>
      <p:sp>
        <p:nvSpPr>
          <p:cNvPr id="10" name="TextBox 9"/>
          <p:cNvSpPr txBox="1"/>
          <p:nvPr/>
        </p:nvSpPr>
        <p:spPr>
          <a:xfrm>
            <a:off x="553740" y="3429346"/>
            <a:ext cx="2418484" cy="1938992"/>
          </a:xfrm>
          <a:prstGeom prst="rect">
            <a:avLst/>
          </a:prstGeom>
          <a:noFill/>
        </p:spPr>
        <p:txBody>
          <a:bodyPr wrap="square" rtlCol="0">
            <a:spAutoFit/>
          </a:bodyPr>
          <a:lstStyle/>
          <a:p>
            <a:pPr marL="214313" indent="-214313" defTabSz="342900">
              <a:buFont typeface="Wingdings" panose="05000000000000000000" pitchFamily="2" charset="2"/>
              <a:buChar char="Ø"/>
            </a:pPr>
            <a:r>
              <a:rPr lang="en-US" sz="1200" dirty="0">
                <a:solidFill>
                  <a:srgbClr val="AD84C6">
                    <a:lumMod val="50000"/>
                  </a:srgbClr>
                </a:solidFill>
                <a:latin typeface="Corbel" panose="020B0503020204020204"/>
              </a:rPr>
              <a:t>CDs/other music devices	Audio-visual tapes of dance instructions				Singing				</a:t>
            </a:r>
          </a:p>
          <a:p>
            <a:pPr marL="214313" indent="-214313" defTabSz="342900">
              <a:buFont typeface="Wingdings" panose="05000000000000000000" pitchFamily="2" charset="2"/>
              <a:buChar char="Ø"/>
            </a:pPr>
            <a:r>
              <a:rPr lang="en-US" sz="1200" dirty="0">
                <a:solidFill>
                  <a:srgbClr val="AD84C6">
                    <a:lumMod val="50000"/>
                  </a:srgbClr>
                </a:solidFill>
                <a:latin typeface="Corbel" panose="020B0503020204020204"/>
              </a:rPr>
              <a:t>Exercising to music		</a:t>
            </a:r>
            <a:endParaRPr lang="en-US" sz="1200" b="1" dirty="0">
              <a:solidFill>
                <a:prstClr val="black"/>
              </a:solidFill>
              <a:latin typeface="Corbel" panose="020B0503020204020204"/>
            </a:endParaRPr>
          </a:p>
          <a:p>
            <a:pPr marL="214313" indent="-214313" defTabSz="342900">
              <a:buFont typeface="Wingdings" panose="05000000000000000000" pitchFamily="2" charset="2"/>
              <a:buChar char="Ø"/>
            </a:pPr>
            <a:r>
              <a:rPr lang="en-US" sz="1200" dirty="0">
                <a:solidFill>
                  <a:srgbClr val="AD84C6">
                    <a:lumMod val="50000"/>
                  </a:srgbClr>
                </a:solidFill>
                <a:latin typeface="Corbel" panose="020B0503020204020204"/>
              </a:rPr>
              <a:t>Working with non-toxic clay	Making collages			Painting with water colors	"Round robin" drawing		</a:t>
            </a:r>
          </a:p>
        </p:txBody>
      </p:sp>
      <p:sp>
        <p:nvSpPr>
          <p:cNvPr id="2" name="Slide Number Placeholder 1"/>
          <p:cNvSpPr>
            <a:spLocks noGrp="1"/>
          </p:cNvSpPr>
          <p:nvPr>
            <p:ph type="sldNum" sz="quarter" idx="12"/>
          </p:nvPr>
        </p:nvSpPr>
        <p:spPr/>
        <p:txBody>
          <a:bodyPr/>
          <a:lstStyle/>
          <a:p>
            <a:pPr defTabSz="342900"/>
            <a:fld id="{DC40C83D-E769-49CD-A97B-6CE4F4D31969}" type="slidenum">
              <a:rPr lang="en-US">
                <a:solidFill>
                  <a:srgbClr val="AD84C6"/>
                </a:solidFill>
                <a:latin typeface="Corbel" panose="020B0503020204020204"/>
              </a:rPr>
              <a:pPr defTabSz="342900"/>
              <a:t>67</a:t>
            </a:fld>
            <a:endParaRPr lang="en-US">
              <a:solidFill>
                <a:srgbClr val="AD84C6"/>
              </a:solidFill>
              <a:latin typeface="Corbel" panose="020B0503020204020204"/>
            </a:endParaRPr>
          </a:p>
        </p:txBody>
      </p:sp>
      <p:sp>
        <p:nvSpPr>
          <p:cNvPr id="3" name="TextBox 2">
            <a:extLst>
              <a:ext uri="{FF2B5EF4-FFF2-40B4-BE49-F238E27FC236}">
                <a16:creationId xmlns:a16="http://schemas.microsoft.com/office/drawing/2014/main" id="{C8399147-30A4-4437-8FBB-E1D192A28DDD}"/>
              </a:ext>
            </a:extLst>
          </p:cNvPr>
          <p:cNvSpPr txBox="1"/>
          <p:nvPr/>
        </p:nvSpPr>
        <p:spPr>
          <a:xfrm>
            <a:off x="3658680" y="2159101"/>
            <a:ext cx="2295304" cy="3439403"/>
          </a:xfrm>
          <a:prstGeom prst="rect">
            <a:avLst/>
          </a:prstGeom>
          <a:noFill/>
        </p:spPr>
        <p:txBody>
          <a:bodyPr wrap="square" rtlCol="0">
            <a:spAutoFit/>
          </a:bodyPr>
          <a:lstStyle/>
          <a:p>
            <a:pPr marL="214313" indent="-214313" defTabSz="342900">
              <a:buFont typeface="Wingdings" panose="05000000000000000000" pitchFamily="2" charset="2"/>
              <a:buChar char="Ø"/>
            </a:pPr>
            <a:r>
              <a:rPr lang="en-US" sz="1200" dirty="0">
                <a:solidFill>
                  <a:srgbClr val="AD84C6">
                    <a:lumMod val="50000"/>
                  </a:srgbClr>
                </a:solidFill>
              </a:rPr>
              <a:t>Sorting and separating different objects	</a:t>
            </a:r>
          </a:p>
          <a:p>
            <a:pPr marL="214313" indent="-214313" defTabSz="342900">
              <a:buFont typeface="Wingdings" panose="05000000000000000000" pitchFamily="2" charset="2"/>
              <a:buChar char="Ø"/>
            </a:pPr>
            <a:r>
              <a:rPr lang="en-US" sz="1200" dirty="0">
                <a:solidFill>
                  <a:srgbClr val="AD84C6">
                    <a:lumMod val="50000"/>
                  </a:srgbClr>
                </a:solidFill>
              </a:rPr>
              <a:t>simplified Alphabet or category games</a:t>
            </a:r>
          </a:p>
          <a:p>
            <a:pPr marL="214313" indent="-214313" defTabSz="342900">
              <a:buFont typeface="Wingdings" panose="05000000000000000000" pitchFamily="2" charset="2"/>
              <a:buChar char="Ø"/>
            </a:pPr>
            <a:r>
              <a:rPr lang="en-US" sz="1200" dirty="0">
                <a:solidFill>
                  <a:srgbClr val="AD84C6">
                    <a:lumMod val="50000"/>
                  </a:srgbClr>
                </a:solidFill>
              </a:rPr>
              <a:t>Simplified jigsaw puzzles  </a:t>
            </a:r>
          </a:p>
          <a:p>
            <a:pPr marL="214313" indent="-214313" defTabSz="342900">
              <a:buFont typeface="Wingdings" panose="05000000000000000000" pitchFamily="2" charset="2"/>
              <a:buChar char="Ø"/>
            </a:pPr>
            <a:r>
              <a:rPr lang="en-US" sz="1200" dirty="0">
                <a:solidFill>
                  <a:srgbClr val="AD84C6">
                    <a:lumMod val="50000"/>
                  </a:srgbClr>
                </a:solidFill>
              </a:rPr>
              <a:t>version of "Concentration“</a:t>
            </a:r>
          </a:p>
          <a:p>
            <a:pPr marL="214313" indent="-214313" defTabSz="342900">
              <a:buFont typeface="Wingdings" panose="05000000000000000000" pitchFamily="2" charset="2"/>
              <a:buChar char="Ø"/>
            </a:pPr>
            <a:r>
              <a:rPr lang="en-US" sz="1200" dirty="0">
                <a:solidFill>
                  <a:srgbClr val="AD84C6">
                    <a:lumMod val="50000"/>
                  </a:srgbClr>
                </a:solidFill>
              </a:rPr>
              <a:t>Stringing beads			</a:t>
            </a:r>
          </a:p>
          <a:p>
            <a:pPr marL="214313" indent="-214313" defTabSz="342900">
              <a:buFont typeface="Wingdings" panose="05000000000000000000" pitchFamily="2" charset="2"/>
              <a:buChar char="Ø"/>
            </a:pPr>
            <a:r>
              <a:rPr lang="en-US" sz="1200" dirty="0">
                <a:solidFill>
                  <a:srgbClr val="AD84C6">
                    <a:lumMod val="50000"/>
                  </a:srgbClr>
                </a:solidFill>
              </a:rPr>
              <a:t>Personal playlist, head-phones</a:t>
            </a:r>
          </a:p>
          <a:p>
            <a:pPr marL="214313" indent="-214313" defTabSz="342900">
              <a:buFont typeface="Wingdings" panose="05000000000000000000" pitchFamily="2" charset="2"/>
              <a:buChar char="Ø"/>
            </a:pPr>
            <a:r>
              <a:rPr lang="en-US" sz="1200" dirty="0">
                <a:solidFill>
                  <a:srgbClr val="AD84C6">
                    <a:lumMod val="50000"/>
                  </a:srgbClr>
                </a:solidFill>
              </a:rPr>
              <a:t>Holding and stroking a dog, cat or rabbit (living or robotic)</a:t>
            </a:r>
          </a:p>
          <a:p>
            <a:pPr marL="214313" indent="-214313" defTabSz="342900">
              <a:buFont typeface="Wingdings" panose="05000000000000000000" pitchFamily="2" charset="2"/>
              <a:buChar char="Ø"/>
            </a:pPr>
            <a:r>
              <a:rPr lang="en-US" sz="1200" dirty="0">
                <a:solidFill>
                  <a:srgbClr val="AD84C6">
                    <a:lumMod val="50000"/>
                  </a:srgbClr>
                </a:solidFill>
              </a:rPr>
              <a:t>Attending religious services</a:t>
            </a:r>
          </a:p>
          <a:p>
            <a:pPr marL="214313" indent="-214313" defTabSz="342900">
              <a:buFont typeface="Wingdings" panose="05000000000000000000" pitchFamily="2" charset="2"/>
              <a:buChar char="Ø"/>
            </a:pPr>
            <a:r>
              <a:rPr lang="en-US" sz="1200" dirty="0">
                <a:solidFill>
                  <a:srgbClr val="AD84C6">
                    <a:lumMod val="50000"/>
                  </a:srgbClr>
                </a:solidFill>
              </a:rPr>
              <a:t>Reminiscing about childhood (experiences such as attend­ing church or having Pass-over dinner with family)</a:t>
            </a:r>
          </a:p>
          <a:p>
            <a:pPr defTabSz="342900"/>
            <a:r>
              <a:rPr lang="en-US" sz="1200" dirty="0">
                <a:solidFill>
                  <a:srgbClr val="AD84C6">
                    <a:lumMod val="50000"/>
                  </a:srgbClr>
                </a:solidFill>
              </a:rPr>
              <a:t>	</a:t>
            </a:r>
          </a:p>
          <a:p>
            <a:pPr defTabSz="342900"/>
            <a:endParaRPr lang="en-US" sz="1350" dirty="0">
              <a:solidFill>
                <a:srgbClr val="AD84C6">
                  <a:lumMod val="50000"/>
                </a:srgbClr>
              </a:solidFill>
            </a:endParaRPr>
          </a:p>
        </p:txBody>
      </p:sp>
      <p:sp>
        <p:nvSpPr>
          <p:cNvPr id="4" name="TextBox 3">
            <a:extLst>
              <a:ext uri="{FF2B5EF4-FFF2-40B4-BE49-F238E27FC236}">
                <a16:creationId xmlns:a16="http://schemas.microsoft.com/office/drawing/2014/main" id="{29C11D0F-7F6B-4F07-846A-ED938C043D6B}"/>
              </a:ext>
            </a:extLst>
          </p:cNvPr>
          <p:cNvSpPr txBox="1"/>
          <p:nvPr/>
        </p:nvSpPr>
        <p:spPr>
          <a:xfrm>
            <a:off x="3515315" y="1633428"/>
            <a:ext cx="2962837" cy="646331"/>
          </a:xfrm>
          <a:prstGeom prst="rect">
            <a:avLst/>
          </a:prstGeom>
          <a:noFill/>
        </p:spPr>
        <p:txBody>
          <a:bodyPr wrap="square" rtlCol="0">
            <a:spAutoFit/>
          </a:bodyPr>
          <a:lstStyle/>
          <a:p>
            <a:r>
              <a:rPr lang="en-US" b="1" u="sng" dirty="0">
                <a:solidFill>
                  <a:schemeClr val="accent1">
                    <a:lumMod val="75000"/>
                  </a:schemeClr>
                </a:solidFill>
                <a:latin typeface="+mj-lt"/>
              </a:rPr>
              <a:t>Types of Individual Activities</a:t>
            </a:r>
          </a:p>
        </p:txBody>
      </p:sp>
    </p:spTree>
    <p:extLst>
      <p:ext uri="{BB962C8B-B14F-4D97-AF65-F5344CB8AC3E}">
        <p14:creationId xmlns:p14="http://schemas.microsoft.com/office/powerpoint/2010/main" val="1884834152"/>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53263" y="1616988"/>
            <a:ext cx="2010641" cy="2585323"/>
          </a:xfrm>
          <a:prstGeom prst="rect">
            <a:avLst/>
          </a:prstGeom>
          <a:noFill/>
        </p:spPr>
        <p:txBody>
          <a:bodyPr wrap="square" rtlCol="0">
            <a:spAutoFit/>
          </a:bodyPr>
          <a:lstStyle/>
          <a:p>
            <a:pPr defTabSz="342900"/>
            <a:r>
              <a:rPr lang="en-US" sz="1350" dirty="0">
                <a:solidFill>
                  <a:srgbClr val="AD84C6">
                    <a:lumMod val="50000"/>
                  </a:srgbClr>
                </a:solidFill>
                <a:latin typeface="Corbel" panose="020B0503020204020204"/>
              </a:rPr>
              <a:t>         </a:t>
            </a:r>
          </a:p>
          <a:p>
            <a:pPr marL="214313" indent="-214313" defTabSz="342900">
              <a:buFont typeface="Wingdings" panose="05000000000000000000" pitchFamily="2" charset="2"/>
              <a:buChar char="Ø"/>
            </a:pPr>
            <a:r>
              <a:rPr lang="en-US" sz="1350" dirty="0">
                <a:solidFill>
                  <a:srgbClr val="AD84C6">
                    <a:lumMod val="50000"/>
                  </a:srgbClr>
                </a:solidFill>
                <a:latin typeface="Corbel" panose="020B0503020204020204"/>
              </a:rPr>
              <a:t>Watching a hamster or gerbil in its cage           Watching birds or squirrels at a feeder placed outside a window                           </a:t>
            </a:r>
          </a:p>
          <a:p>
            <a:pPr marL="214313" indent="-214313" defTabSz="342900">
              <a:buFont typeface="Wingdings" panose="05000000000000000000" pitchFamily="2" charset="2"/>
              <a:buChar char="Ø"/>
            </a:pPr>
            <a:r>
              <a:rPr lang="en-US" sz="1350" dirty="0">
                <a:solidFill>
                  <a:srgbClr val="AD84C6">
                    <a:lumMod val="50000"/>
                  </a:srgbClr>
                </a:solidFill>
                <a:latin typeface="Corbel" panose="020B0503020204020204"/>
              </a:rPr>
              <a:t>Listening to a canary or parakeet  		          </a:t>
            </a:r>
          </a:p>
          <a:p>
            <a:pPr marL="214313" indent="-214313" defTabSz="342900">
              <a:buFont typeface="Wingdings" panose="05000000000000000000" pitchFamily="2" charset="2"/>
              <a:buChar char="Ø"/>
            </a:pPr>
            <a:r>
              <a:rPr lang="en-US" sz="1350" dirty="0">
                <a:solidFill>
                  <a:srgbClr val="AD84C6">
                    <a:lumMod val="50000"/>
                  </a:srgbClr>
                </a:solidFill>
                <a:latin typeface="Corbel" panose="020B0503020204020204"/>
              </a:rPr>
              <a:t>Caring for fish in an aquarium		</a:t>
            </a:r>
          </a:p>
          <a:p>
            <a:pPr defTabSz="342900"/>
            <a:endParaRPr lang="en-US" sz="1350" dirty="0">
              <a:solidFill>
                <a:prstClr val="black"/>
              </a:solidFill>
              <a:latin typeface="Corbel" panose="020B0503020204020204"/>
            </a:endParaRPr>
          </a:p>
        </p:txBody>
      </p:sp>
      <p:sp>
        <p:nvSpPr>
          <p:cNvPr id="8" name="TextBox 7"/>
          <p:cNvSpPr txBox="1"/>
          <p:nvPr/>
        </p:nvSpPr>
        <p:spPr>
          <a:xfrm>
            <a:off x="853263" y="3884309"/>
            <a:ext cx="1943100" cy="1754326"/>
          </a:xfrm>
          <a:prstGeom prst="rect">
            <a:avLst/>
          </a:prstGeom>
          <a:noFill/>
        </p:spPr>
        <p:txBody>
          <a:bodyPr wrap="square" rtlCol="0">
            <a:spAutoFit/>
          </a:bodyPr>
          <a:lstStyle/>
          <a:p>
            <a:pPr marL="214313" indent="-214313" defTabSz="342900">
              <a:buFont typeface="Wingdings" panose="05000000000000000000" pitchFamily="2" charset="2"/>
              <a:buChar char="Ø"/>
            </a:pPr>
            <a:r>
              <a:rPr lang="en-US" sz="1350" dirty="0">
                <a:solidFill>
                  <a:srgbClr val="AD84C6">
                    <a:lumMod val="50000"/>
                  </a:srgbClr>
                </a:solidFill>
                <a:latin typeface="Corbel" panose="020B0503020204020204"/>
              </a:rPr>
              <a:t>Travel films		</a:t>
            </a:r>
          </a:p>
          <a:p>
            <a:pPr marL="214313" indent="-214313" defTabSz="342900">
              <a:buFont typeface="Wingdings" panose="05000000000000000000" pitchFamily="2" charset="2"/>
              <a:buChar char="Ø"/>
            </a:pPr>
            <a:r>
              <a:rPr lang="en-US" sz="1350" dirty="0">
                <a:solidFill>
                  <a:srgbClr val="AD84C6">
                    <a:lumMod val="50000"/>
                  </a:srgbClr>
                </a:solidFill>
                <a:latin typeface="Corbel" panose="020B0503020204020204"/>
              </a:rPr>
              <a:t>Classic television shows			</a:t>
            </a:r>
          </a:p>
          <a:p>
            <a:pPr marL="214313" indent="-214313" defTabSz="342900">
              <a:buFont typeface="Wingdings" panose="05000000000000000000" pitchFamily="2" charset="2"/>
              <a:buChar char="Ø"/>
            </a:pPr>
            <a:r>
              <a:rPr lang="en-US" sz="1350" dirty="0">
                <a:solidFill>
                  <a:srgbClr val="AD84C6">
                    <a:lumMod val="50000"/>
                  </a:srgbClr>
                </a:solidFill>
                <a:latin typeface="Corbel" panose="020B0503020204020204"/>
              </a:rPr>
              <a:t>Wildlife shows    </a:t>
            </a:r>
          </a:p>
          <a:p>
            <a:pPr marL="214313" indent="-214313" defTabSz="342900">
              <a:buFont typeface="Wingdings" panose="05000000000000000000" pitchFamily="2" charset="2"/>
              <a:buChar char="Ø"/>
            </a:pPr>
            <a:r>
              <a:rPr lang="en-US" sz="1350" dirty="0">
                <a:solidFill>
                  <a:srgbClr val="AD84C6">
                    <a:lumMod val="50000"/>
                  </a:srgbClr>
                </a:solidFill>
                <a:latin typeface="Corbel" panose="020B0503020204020204"/>
              </a:rPr>
              <a:t>Documentaries   </a:t>
            </a:r>
          </a:p>
          <a:p>
            <a:pPr marL="214313" indent="-214313" defTabSz="342900">
              <a:buFont typeface="Wingdings" panose="05000000000000000000" pitchFamily="2" charset="2"/>
              <a:buChar char="Ø"/>
            </a:pPr>
            <a:r>
              <a:rPr lang="en-US" sz="1350" dirty="0">
                <a:solidFill>
                  <a:srgbClr val="AD84C6">
                    <a:lumMod val="50000"/>
                  </a:srgbClr>
                </a:solidFill>
                <a:latin typeface="Corbel" panose="020B0503020204020204"/>
              </a:rPr>
              <a:t>Poetry, short stories  </a:t>
            </a:r>
          </a:p>
          <a:p>
            <a:pPr marL="214313" indent="-214313" defTabSz="342900">
              <a:buFont typeface="Wingdings" panose="05000000000000000000" pitchFamily="2" charset="2"/>
              <a:buChar char="Ø"/>
            </a:pPr>
            <a:r>
              <a:rPr lang="en-US" sz="1350" dirty="0">
                <a:solidFill>
                  <a:srgbClr val="AD84C6">
                    <a:lumMod val="50000"/>
                  </a:srgbClr>
                </a:solidFill>
                <a:latin typeface="Corbel" panose="020B0503020204020204"/>
              </a:rPr>
              <a:t>Painting		</a:t>
            </a:r>
            <a:br>
              <a:rPr lang="en-US" sz="1350" dirty="0">
                <a:solidFill>
                  <a:prstClr val="black"/>
                </a:solidFill>
                <a:latin typeface="Corbel" panose="020B0503020204020204"/>
              </a:rPr>
            </a:br>
            <a:endParaRPr lang="en-US" sz="1350" dirty="0">
              <a:solidFill>
                <a:prstClr val="black"/>
              </a:solidFill>
              <a:latin typeface="Corbel" panose="020B0503020204020204"/>
            </a:endParaRPr>
          </a:p>
        </p:txBody>
      </p:sp>
      <p:sp>
        <p:nvSpPr>
          <p:cNvPr id="10" name="TextBox 9"/>
          <p:cNvSpPr txBox="1"/>
          <p:nvPr/>
        </p:nvSpPr>
        <p:spPr>
          <a:xfrm>
            <a:off x="4852030" y="2360816"/>
            <a:ext cx="3086100" cy="1546577"/>
          </a:xfrm>
          <a:prstGeom prst="rect">
            <a:avLst/>
          </a:prstGeom>
          <a:noFill/>
        </p:spPr>
        <p:txBody>
          <a:bodyPr wrap="square" rtlCol="0">
            <a:spAutoFit/>
          </a:bodyPr>
          <a:lstStyle/>
          <a:p>
            <a:pPr marL="214313" indent="-214313" defTabSz="342900">
              <a:buFont typeface="Wingdings" panose="05000000000000000000" pitchFamily="2" charset="2"/>
              <a:buChar char="Ø"/>
            </a:pPr>
            <a:r>
              <a:rPr lang="en-US" sz="1350" dirty="0">
                <a:solidFill>
                  <a:srgbClr val="AD84C6">
                    <a:lumMod val="50000"/>
                  </a:srgbClr>
                </a:solidFill>
                <a:latin typeface="Corbel" panose="020B0503020204020204"/>
              </a:rPr>
              <a:t>Planting small plants, bulbs or seeds in inside containers				</a:t>
            </a:r>
          </a:p>
          <a:p>
            <a:pPr marL="214313" indent="-214313" defTabSz="342900">
              <a:buFont typeface="Wingdings" panose="05000000000000000000" pitchFamily="2" charset="2"/>
              <a:buChar char="Ø"/>
            </a:pPr>
            <a:r>
              <a:rPr lang="en-US" sz="1350" dirty="0">
                <a:solidFill>
                  <a:srgbClr val="AD84C6">
                    <a:lumMod val="50000"/>
                  </a:srgbClr>
                </a:solidFill>
                <a:latin typeface="Corbel" panose="020B0503020204020204"/>
              </a:rPr>
              <a:t>Planting in outside planters, beds or a garden					</a:t>
            </a:r>
          </a:p>
          <a:p>
            <a:pPr marL="214313" indent="-214313" defTabSz="342900">
              <a:buFont typeface="Wingdings" panose="05000000000000000000" pitchFamily="2" charset="2"/>
              <a:buChar char="Ø"/>
            </a:pPr>
            <a:r>
              <a:rPr lang="en-US" sz="1350" dirty="0">
                <a:solidFill>
                  <a:srgbClr val="AD84C6">
                    <a:lumMod val="50000"/>
                  </a:srgbClr>
                </a:solidFill>
                <a:latin typeface="Corbel" panose="020B0503020204020204"/>
              </a:rPr>
              <a:t>Arranging cut flowers in vases or bowls						</a:t>
            </a:r>
          </a:p>
          <a:p>
            <a:pPr defTabSz="342900"/>
            <a:endParaRPr lang="en-US" sz="1350" dirty="0">
              <a:solidFill>
                <a:prstClr val="black"/>
              </a:solidFill>
              <a:latin typeface="Corbel" panose="020B0503020204020204"/>
            </a:endParaRPr>
          </a:p>
        </p:txBody>
      </p:sp>
      <p:sp>
        <p:nvSpPr>
          <p:cNvPr id="11" name="TextBox 10"/>
          <p:cNvSpPr txBox="1"/>
          <p:nvPr/>
        </p:nvSpPr>
        <p:spPr>
          <a:xfrm>
            <a:off x="4840068" y="3669046"/>
            <a:ext cx="3143250" cy="1131079"/>
          </a:xfrm>
          <a:prstGeom prst="rect">
            <a:avLst/>
          </a:prstGeom>
          <a:noFill/>
        </p:spPr>
        <p:txBody>
          <a:bodyPr wrap="square" rtlCol="0">
            <a:spAutoFit/>
          </a:bodyPr>
          <a:lstStyle/>
          <a:p>
            <a:pPr marL="214313" indent="-214313" defTabSz="342900">
              <a:buFont typeface="Wingdings" panose="05000000000000000000" pitchFamily="2" charset="2"/>
              <a:buChar char="Ø"/>
            </a:pPr>
            <a:r>
              <a:rPr lang="en-US" sz="1350" dirty="0">
                <a:solidFill>
                  <a:srgbClr val="AD84C6">
                    <a:lumMod val="50000"/>
                  </a:srgbClr>
                </a:solidFill>
                <a:latin typeface="Corbel" panose="020B0503020204020204"/>
              </a:rPr>
              <a:t>Singing hymns or Christmas carols  </a:t>
            </a:r>
          </a:p>
          <a:p>
            <a:pPr marL="214313" indent="-214313" defTabSz="342900">
              <a:buFont typeface="Wingdings" panose="05000000000000000000" pitchFamily="2" charset="2"/>
              <a:buChar char="Ø"/>
            </a:pPr>
            <a:r>
              <a:rPr lang="en-US" sz="1350" dirty="0">
                <a:solidFill>
                  <a:srgbClr val="AD84C6">
                    <a:lumMod val="50000"/>
                  </a:srgbClr>
                </a:solidFill>
                <a:latin typeface="Corbel" panose="020B0503020204020204"/>
              </a:rPr>
              <a:t>Having Bible passages or other religious works read to them	  </a:t>
            </a:r>
          </a:p>
          <a:p>
            <a:pPr defTabSz="342900"/>
            <a:r>
              <a:rPr lang="en-US" sz="1350" b="1" dirty="0">
                <a:solidFill>
                  <a:prstClr val="black"/>
                </a:solidFill>
                <a:latin typeface="Corbel" panose="020B0503020204020204"/>
              </a:rPr>
              <a:t> </a:t>
            </a:r>
            <a:endParaRPr lang="en-US" sz="1350" dirty="0">
              <a:solidFill>
                <a:prstClr val="black"/>
              </a:solidFill>
              <a:latin typeface="Corbel" panose="020B0503020204020204"/>
            </a:endParaRPr>
          </a:p>
          <a:p>
            <a:pPr defTabSz="342900"/>
            <a:endParaRPr lang="en-US" sz="1350" dirty="0">
              <a:solidFill>
                <a:prstClr val="black"/>
              </a:solidFill>
              <a:latin typeface="Corbel" panose="020B0503020204020204"/>
            </a:endParaRPr>
          </a:p>
        </p:txBody>
      </p:sp>
      <p:pic>
        <p:nvPicPr>
          <p:cNvPr id="34" name="Picture 33"/>
          <p:cNvPicPr/>
          <p:nvPr/>
        </p:nvPicPr>
        <p:blipFill>
          <a:blip r:embed="rId2"/>
          <a:srcRect/>
          <a:stretch>
            <a:fillRect/>
          </a:stretch>
        </p:blipFill>
        <p:spPr bwMode="auto">
          <a:xfrm>
            <a:off x="3155796" y="2363164"/>
            <a:ext cx="1324840" cy="1239116"/>
          </a:xfrm>
          <a:prstGeom prst="rect">
            <a:avLst/>
          </a:prstGeom>
          <a:noFill/>
          <a:ln w="9525">
            <a:noFill/>
            <a:miter lim="800000"/>
            <a:headEnd/>
            <a:tailEnd/>
          </a:ln>
        </p:spPr>
      </p:pic>
      <p:pic>
        <p:nvPicPr>
          <p:cNvPr id="35" name="Picture 34"/>
          <p:cNvPicPr/>
          <p:nvPr/>
        </p:nvPicPr>
        <p:blipFill>
          <a:blip r:embed="rId3" cstate="print"/>
          <a:srcRect/>
          <a:stretch>
            <a:fillRect/>
          </a:stretch>
        </p:blipFill>
        <p:spPr bwMode="auto">
          <a:xfrm>
            <a:off x="3007281" y="4179228"/>
            <a:ext cx="1621869" cy="1195626"/>
          </a:xfrm>
          <a:prstGeom prst="rect">
            <a:avLst/>
          </a:prstGeom>
          <a:noFill/>
        </p:spPr>
      </p:pic>
      <p:sp>
        <p:nvSpPr>
          <p:cNvPr id="3" name="Slide Number Placeholder 2"/>
          <p:cNvSpPr>
            <a:spLocks noGrp="1"/>
          </p:cNvSpPr>
          <p:nvPr>
            <p:ph type="sldNum" sz="quarter" idx="12"/>
          </p:nvPr>
        </p:nvSpPr>
        <p:spPr/>
        <p:txBody>
          <a:bodyPr/>
          <a:lstStyle/>
          <a:p>
            <a:pPr defTabSz="342900"/>
            <a:fld id="{DC40C83D-E769-49CD-A97B-6CE4F4D31969}" type="slidenum">
              <a:rPr lang="en-US">
                <a:solidFill>
                  <a:srgbClr val="AD84C6"/>
                </a:solidFill>
                <a:latin typeface="Corbel" panose="020B0503020204020204"/>
              </a:rPr>
              <a:pPr defTabSz="342900"/>
              <a:t>68</a:t>
            </a:fld>
            <a:endParaRPr lang="en-US">
              <a:solidFill>
                <a:srgbClr val="AD84C6"/>
              </a:solidFill>
              <a:latin typeface="Corbel" panose="020B0503020204020204"/>
            </a:endParaRPr>
          </a:p>
        </p:txBody>
      </p:sp>
      <p:sp>
        <p:nvSpPr>
          <p:cNvPr id="5" name="TextBox 4">
            <a:extLst>
              <a:ext uri="{FF2B5EF4-FFF2-40B4-BE49-F238E27FC236}">
                <a16:creationId xmlns:a16="http://schemas.microsoft.com/office/drawing/2014/main" id="{6C17E085-6F79-4658-B4E0-27C517E231BD}"/>
              </a:ext>
            </a:extLst>
          </p:cNvPr>
          <p:cNvSpPr txBox="1"/>
          <p:nvPr/>
        </p:nvSpPr>
        <p:spPr>
          <a:xfrm>
            <a:off x="853263" y="1266485"/>
            <a:ext cx="7854803" cy="369332"/>
          </a:xfrm>
          <a:prstGeom prst="rect">
            <a:avLst/>
          </a:prstGeom>
          <a:noFill/>
        </p:spPr>
        <p:txBody>
          <a:bodyPr wrap="square" rtlCol="0">
            <a:spAutoFit/>
          </a:bodyPr>
          <a:lstStyle/>
          <a:p>
            <a:r>
              <a:rPr lang="en-US" b="1" u="sng" dirty="0">
                <a:solidFill>
                  <a:schemeClr val="accent1">
                    <a:lumMod val="75000"/>
                  </a:schemeClr>
                </a:solidFill>
              </a:rPr>
              <a:t>Types of Group Activities </a:t>
            </a:r>
            <a:r>
              <a:rPr lang="en-US" b="1" u="sng" dirty="0" err="1">
                <a:solidFill>
                  <a:schemeClr val="accent1">
                    <a:lumMod val="75000"/>
                  </a:schemeClr>
                </a:solidFill>
              </a:rPr>
              <a:t>Con’t</a:t>
            </a:r>
            <a:r>
              <a:rPr lang="en-US" b="1" u="sng" dirty="0">
                <a:solidFill>
                  <a:schemeClr val="accent1">
                    <a:lumMod val="75000"/>
                  </a:schemeClr>
                </a:solidFill>
              </a:rPr>
              <a:t>:</a:t>
            </a:r>
          </a:p>
        </p:txBody>
      </p:sp>
    </p:spTree>
    <p:extLst>
      <p:ext uri="{BB962C8B-B14F-4D97-AF65-F5344CB8AC3E}">
        <p14:creationId xmlns:p14="http://schemas.microsoft.com/office/powerpoint/2010/main" val="2765307247"/>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200534"/>
            <a:ext cx="3124200" cy="5355312"/>
          </a:xfrm>
          <a:prstGeom prst="rect">
            <a:avLst/>
          </a:prstGeom>
          <a:noFill/>
        </p:spPr>
        <p:txBody>
          <a:bodyPr wrap="square" rtlCol="0">
            <a:spAutoFit/>
          </a:bodyPr>
          <a:lstStyle/>
          <a:p>
            <a:r>
              <a:rPr lang="en-US" sz="2400" b="1" u="sng" dirty="0">
                <a:solidFill>
                  <a:schemeClr val="accent1">
                    <a:lumMod val="75000"/>
                  </a:schemeClr>
                </a:solidFill>
              </a:rPr>
              <a:t>REMINISCING:</a:t>
            </a:r>
          </a:p>
          <a:p>
            <a:pPr marL="285750" lvl="0" indent="-285750">
              <a:buFont typeface="Wingdings" panose="05000000000000000000" pitchFamily="2" charset="2"/>
              <a:buChar char="Ø"/>
            </a:pPr>
            <a:r>
              <a:rPr lang="en-US" sz="2000" dirty="0">
                <a:solidFill>
                  <a:schemeClr val="accent1">
                    <a:lumMod val="50000"/>
                  </a:schemeClr>
                </a:solidFill>
              </a:rPr>
              <a:t>Scrapbooks and photo albums</a:t>
            </a:r>
          </a:p>
          <a:p>
            <a:pPr marL="285750" lvl="0" indent="-285750">
              <a:buFont typeface="Wingdings" panose="05000000000000000000" pitchFamily="2" charset="2"/>
              <a:buChar char="Ø"/>
            </a:pPr>
            <a:r>
              <a:rPr lang="en-US" sz="2000" dirty="0">
                <a:solidFill>
                  <a:schemeClr val="accent1">
                    <a:lumMod val="50000"/>
                  </a:schemeClr>
                </a:solidFill>
              </a:rPr>
              <a:t>Recall historical events using pictures</a:t>
            </a:r>
          </a:p>
          <a:p>
            <a:pPr marL="285750" lvl="0" indent="-285750">
              <a:buFont typeface="Wingdings" panose="05000000000000000000" pitchFamily="2" charset="2"/>
              <a:buChar char="Ø"/>
            </a:pPr>
            <a:r>
              <a:rPr lang="en-US" sz="2000" dirty="0">
                <a:solidFill>
                  <a:schemeClr val="accent1">
                    <a:lumMod val="50000"/>
                  </a:schemeClr>
                </a:solidFill>
              </a:rPr>
              <a:t>Recall past pleasant activities such as travel, food or entertainment</a:t>
            </a:r>
          </a:p>
          <a:p>
            <a:pPr marL="285750" lvl="0" indent="-285750">
              <a:buFont typeface="Wingdings" panose="05000000000000000000" pitchFamily="2" charset="2"/>
              <a:buChar char="Ø"/>
            </a:pPr>
            <a:r>
              <a:rPr lang="en-US" sz="2000" dirty="0">
                <a:solidFill>
                  <a:schemeClr val="accent1">
                    <a:lumMod val="50000"/>
                  </a:schemeClr>
                </a:solidFill>
              </a:rPr>
              <a:t>Develop memory chains (Pick a particular topic, then ask each person in a small group to share a memory about that topic.)</a:t>
            </a:r>
          </a:p>
          <a:p>
            <a:pPr marL="285750" lvl="0" indent="-285750">
              <a:buFont typeface="Wingdings" panose="05000000000000000000" pitchFamily="2" charset="2"/>
              <a:buChar char="Ø"/>
            </a:pPr>
            <a:r>
              <a:rPr lang="en-US" sz="2000" dirty="0">
                <a:solidFill>
                  <a:schemeClr val="accent1">
                    <a:lumMod val="50000"/>
                  </a:schemeClr>
                </a:solidFill>
              </a:rPr>
              <a:t>Recall religious aspects of person's past</a:t>
            </a:r>
          </a:p>
          <a:p>
            <a:endParaRPr lang="en-US" dirty="0"/>
          </a:p>
        </p:txBody>
      </p:sp>
      <p:sp>
        <p:nvSpPr>
          <p:cNvPr id="3" name="TextBox 2"/>
          <p:cNvSpPr txBox="1"/>
          <p:nvPr/>
        </p:nvSpPr>
        <p:spPr>
          <a:xfrm>
            <a:off x="4224032" y="457199"/>
            <a:ext cx="4114800" cy="3600986"/>
          </a:xfrm>
          <a:prstGeom prst="rect">
            <a:avLst/>
          </a:prstGeom>
          <a:noFill/>
        </p:spPr>
        <p:txBody>
          <a:bodyPr wrap="square" rtlCol="0">
            <a:spAutoFit/>
          </a:bodyPr>
          <a:lstStyle/>
          <a:p>
            <a:r>
              <a:rPr lang="en-US" sz="2400" i="1" dirty="0">
                <a:solidFill>
                  <a:schemeClr val="accent1">
                    <a:lumMod val="50000"/>
                  </a:schemeClr>
                </a:solidFill>
              </a:rPr>
              <a:t>Do not use reminiscing therapy unless you know a person's background is comfortable and happy. During reminiscing therapy, unpleasant events and memories from the person's past may resurface and cause emotional and physi­cal distress.</a:t>
            </a:r>
            <a:endParaRPr lang="en-US" sz="2400" dirty="0">
              <a:solidFill>
                <a:schemeClr val="accent1">
                  <a:lumMod val="50000"/>
                </a:schemeClr>
              </a:solidFill>
            </a:endParaRPr>
          </a:p>
          <a:p>
            <a:br>
              <a:rPr lang="en-US" dirty="0">
                <a:solidFill>
                  <a:schemeClr val="accent1">
                    <a:lumMod val="50000"/>
                  </a:schemeClr>
                </a:solidFill>
              </a:rPr>
            </a:br>
            <a:endParaRPr lang="en-US" dirty="0">
              <a:solidFill>
                <a:schemeClr val="accent1">
                  <a:lumMod val="50000"/>
                </a:schemeClr>
              </a:solidFill>
            </a:endParaRPr>
          </a:p>
        </p:txBody>
      </p:sp>
      <p:sp>
        <p:nvSpPr>
          <p:cNvPr id="4" name="TextBox 3"/>
          <p:cNvSpPr txBox="1"/>
          <p:nvPr/>
        </p:nvSpPr>
        <p:spPr>
          <a:xfrm>
            <a:off x="3478055" y="3777082"/>
            <a:ext cx="5482712" cy="3539430"/>
          </a:xfrm>
          <a:prstGeom prst="rect">
            <a:avLst/>
          </a:prstGeom>
          <a:noFill/>
        </p:spPr>
        <p:txBody>
          <a:bodyPr wrap="square" rtlCol="0">
            <a:spAutoFit/>
          </a:bodyPr>
          <a:lstStyle/>
          <a:p>
            <a:pPr lvl="0" eaLnBrk="0" hangingPunct="0">
              <a:tabLst>
                <a:tab pos="228600" algn="l"/>
              </a:tabLst>
            </a:pPr>
            <a:r>
              <a:rPr lang="en-US" altLang="en-US" b="1" u="sng" dirty="0">
                <a:solidFill>
                  <a:schemeClr val="accent1">
                    <a:lumMod val="75000"/>
                  </a:schemeClr>
                </a:solidFill>
                <a:latin typeface="Arial" panose="020B0604020202020204" pitchFamily="34" charset="0"/>
                <a:ea typeface="Times New Roman" panose="02020603050405020304" pitchFamily="18" charset="0"/>
                <a:cs typeface="Arial" panose="020B0604020202020204" pitchFamily="34" charset="0"/>
              </a:rPr>
              <a:t>TIPS &amp; TECHNIQUES:</a:t>
            </a:r>
          </a:p>
          <a:p>
            <a:pPr lvl="0" eaLnBrk="0" hangingPunct="0">
              <a:tabLst>
                <a:tab pos="228600" algn="l"/>
              </a:tabLst>
            </a:pPr>
            <a:r>
              <a:rPr lang="en-US" altLang="en-US" dirty="0">
                <a:latin typeface="Arial Narrow" panose="020B0606020202030204" pitchFamily="34" charset="0"/>
                <a:ea typeface="Times New Roman" panose="02020603050405020304" pitchFamily="18" charset="0"/>
                <a:cs typeface="Garamond" panose="02020404030301010803" pitchFamily="18" charset="0"/>
              </a:rPr>
              <a:t>•</a:t>
            </a:r>
            <a:r>
              <a:rPr lang="en-US" altLang="en-US" sz="2000" dirty="0">
                <a:solidFill>
                  <a:schemeClr val="accent1">
                    <a:lumMod val="50000"/>
                  </a:schemeClr>
                </a:solidFill>
                <a:latin typeface="Arial Narrow" panose="020B0606020202030204" pitchFamily="34" charset="0"/>
                <a:ea typeface="Times New Roman" panose="02020603050405020304" pitchFamily="18" charset="0"/>
                <a:cs typeface="Garamond" panose="02020404030301010803" pitchFamily="18" charset="0"/>
              </a:rPr>
              <a:t>Provide consistency and structure for people who have dementia. Plan &amp; schedule activities, adjust routine to suit client. Schedule should remain constant, simple and predictable. </a:t>
            </a:r>
          </a:p>
          <a:p>
            <a:pPr lvl="0" eaLnBrk="0" hangingPunct="0">
              <a:tabLst>
                <a:tab pos="228600" algn="l"/>
              </a:tabLst>
            </a:pPr>
            <a:r>
              <a:rPr lang="en-US" altLang="en-US" sz="2000" dirty="0">
                <a:solidFill>
                  <a:schemeClr val="accent1">
                    <a:lumMod val="50000"/>
                  </a:schemeClr>
                </a:solidFill>
                <a:latin typeface="Arial Narrow" panose="020B0606020202030204" pitchFamily="34" charset="0"/>
                <a:ea typeface="Times New Roman" panose="02020603050405020304" pitchFamily="18" charset="0"/>
                <a:cs typeface="Garamond" panose="02020404030301010803" pitchFamily="18" charset="0"/>
              </a:rPr>
              <a:t>•People with dementia will enjoy doing the same activity over and over without getting bored. However, they may enjoy an activity one day, but be disinterested or unable to do it the next day.</a:t>
            </a:r>
            <a:endParaRPr lang="en-US" altLang="en-US" sz="2000" dirty="0">
              <a:solidFill>
                <a:schemeClr val="accent1">
                  <a:lumMod val="50000"/>
                </a:schemeClr>
              </a:solidFill>
              <a:latin typeface="Arial Narrow" panose="020B0606020202030204" pitchFamily="34" charset="0"/>
              <a:ea typeface="Times New Roman" panose="02020603050405020304" pitchFamily="18" charset="0"/>
              <a:cs typeface="Times New Roman" panose="02020603050405020304" pitchFamily="18" charset="0"/>
            </a:endParaRPr>
          </a:p>
          <a:p>
            <a:pPr lvl="0" eaLnBrk="0" hangingPunct="0">
              <a:tabLst>
                <a:tab pos="228600" algn="l"/>
              </a:tabLst>
            </a:pPr>
            <a:br>
              <a:rPr lang="en-US" altLang="en-US" sz="1400" dirty="0">
                <a:latin typeface="Arial Narrow" panose="020B0606020202030204" pitchFamily="34" charset="0"/>
                <a:ea typeface="Times New Roman" panose="02020603050405020304" pitchFamily="18" charset="0"/>
                <a:cs typeface="Times New Roman" panose="02020603050405020304" pitchFamily="18" charset="0"/>
              </a:rPr>
            </a:br>
            <a:endParaRPr lang="en-US" altLang="en-US" sz="3200" dirty="0">
              <a:latin typeface="Arial" panose="020B0604020202020204" pitchFamily="34" charset="0"/>
            </a:endParaRPr>
          </a:p>
        </p:txBody>
      </p:sp>
      <p:sp>
        <p:nvSpPr>
          <p:cNvPr id="5"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460230" tIns="380880" rIns="1248969" bIns="704628"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cxnSp>
        <p:nvCxnSpPr>
          <p:cNvPr id="9" name="Straight Connector 8"/>
          <p:cNvCxnSpPr/>
          <p:nvPr/>
        </p:nvCxnSpPr>
        <p:spPr>
          <a:xfrm>
            <a:off x="4162011" y="457200"/>
            <a:ext cx="41148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8276811" y="457200"/>
            <a:ext cx="0" cy="31242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flipH="1">
            <a:off x="4162011" y="3551274"/>
            <a:ext cx="41148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4144290" y="457200"/>
            <a:ext cx="0" cy="32766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 name="Slide Number Placeholder 5"/>
          <p:cNvSpPr>
            <a:spLocks noGrp="1"/>
          </p:cNvSpPr>
          <p:nvPr>
            <p:ph type="sldNum" sz="quarter" idx="12"/>
          </p:nvPr>
        </p:nvSpPr>
        <p:spPr/>
        <p:txBody>
          <a:bodyPr/>
          <a:lstStyle/>
          <a:p>
            <a:fld id="{DC40C83D-E769-49CD-A97B-6CE4F4D31969}" type="slidenum">
              <a:rPr lang="en-US" smtClean="0"/>
              <a:pPr/>
              <a:t>69</a:t>
            </a:fld>
            <a:endParaRPr lang="en-US"/>
          </a:p>
        </p:txBody>
      </p:sp>
    </p:spTree>
    <p:extLst>
      <p:ext uri="{BB962C8B-B14F-4D97-AF65-F5344CB8AC3E}">
        <p14:creationId xmlns:p14="http://schemas.microsoft.com/office/powerpoint/2010/main" val="29533269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b="1" dirty="0"/>
              <a:t>DIAGNOSTIC TECHNIQUES FOR ALZHEIMER’S DISEASE</a:t>
            </a:r>
          </a:p>
        </p:txBody>
      </p:sp>
      <p:sp>
        <p:nvSpPr>
          <p:cNvPr id="3" name="Content Placeholder 2"/>
          <p:cNvSpPr>
            <a:spLocks noGrp="1"/>
          </p:cNvSpPr>
          <p:nvPr>
            <p:ph idx="1"/>
          </p:nvPr>
        </p:nvSpPr>
        <p:spPr>
          <a:xfrm>
            <a:off x="102870" y="2438400"/>
            <a:ext cx="8915400" cy="4800600"/>
          </a:xfrm>
        </p:spPr>
        <p:txBody>
          <a:bodyPr/>
          <a:lstStyle/>
          <a:p>
            <a:pPr marL="0" indent="0">
              <a:buNone/>
            </a:pPr>
            <a:r>
              <a:rPr lang="en-US" sz="2800" dirty="0">
                <a:solidFill>
                  <a:schemeClr val="accent1">
                    <a:lumMod val="50000"/>
                  </a:schemeClr>
                </a:solidFill>
              </a:rPr>
              <a:t>The current approach involves ruling out potential causes &amp; finding evidence to confirm presences of others.  Autopsy is the only conclusive proof of the presence of AD.  Examiner investigates all aspects of the patient’s </a:t>
            </a:r>
            <a:r>
              <a:rPr lang="en-US" sz="2800" u="sng" dirty="0">
                <a:solidFill>
                  <a:schemeClr val="accent1">
                    <a:lumMod val="50000"/>
                  </a:schemeClr>
                </a:solidFill>
              </a:rPr>
              <a:t>physical</a:t>
            </a:r>
            <a:r>
              <a:rPr lang="en-US" sz="2800" dirty="0">
                <a:solidFill>
                  <a:schemeClr val="accent1">
                    <a:lumMod val="50000"/>
                  </a:schemeClr>
                </a:solidFill>
              </a:rPr>
              <a:t>, </a:t>
            </a:r>
            <a:r>
              <a:rPr lang="en-US" sz="2800" u="sng" dirty="0">
                <a:solidFill>
                  <a:schemeClr val="accent1">
                    <a:lumMod val="50000"/>
                  </a:schemeClr>
                </a:solidFill>
              </a:rPr>
              <a:t>mental</a:t>
            </a:r>
            <a:r>
              <a:rPr lang="en-US" sz="2800" dirty="0">
                <a:solidFill>
                  <a:schemeClr val="accent1">
                    <a:lumMod val="50000"/>
                  </a:schemeClr>
                </a:solidFill>
              </a:rPr>
              <a:t>, and </a:t>
            </a:r>
            <a:r>
              <a:rPr lang="en-US" sz="2800" u="sng" dirty="0">
                <a:solidFill>
                  <a:schemeClr val="accent1">
                    <a:lumMod val="50000"/>
                  </a:schemeClr>
                </a:solidFill>
              </a:rPr>
              <a:t>emotional</a:t>
            </a:r>
            <a:r>
              <a:rPr lang="en-US" sz="2800" dirty="0">
                <a:solidFill>
                  <a:schemeClr val="accent1">
                    <a:lumMod val="50000"/>
                  </a:schemeClr>
                </a:solidFill>
              </a:rPr>
              <a:t> well-being.  As other conditions are ruled out,(example: depression) the examiner is left with a diagnosis of “probable” Alzheimer’s disease or related dementia disease.</a:t>
            </a:r>
          </a:p>
        </p:txBody>
      </p:sp>
      <p:sp>
        <p:nvSpPr>
          <p:cNvPr id="4" name="Slide Number Placeholder 3"/>
          <p:cNvSpPr>
            <a:spLocks noGrp="1"/>
          </p:cNvSpPr>
          <p:nvPr>
            <p:ph type="sldNum" sz="quarter" idx="12"/>
          </p:nvPr>
        </p:nvSpPr>
        <p:spPr/>
        <p:txBody>
          <a:bodyPr/>
          <a:lstStyle/>
          <a:p>
            <a:fld id="{C63D52EE-2EC2-4889-BE6E-7EB8E38B3EEC}" type="slidenum">
              <a:rPr lang="en-US" smtClean="0"/>
              <a:pPr/>
              <a:t>7</a:t>
            </a:fld>
            <a:endParaRPr lang="en-US"/>
          </a:p>
        </p:txBody>
      </p:sp>
    </p:spTree>
    <p:extLst>
      <p:ext uri="{BB962C8B-B14F-4D97-AF65-F5344CB8AC3E}">
        <p14:creationId xmlns:p14="http://schemas.microsoft.com/office/powerpoint/2010/main" val="1912007125"/>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990600"/>
            <a:ext cx="7467600" cy="5539978"/>
          </a:xfrm>
          <a:prstGeom prst="rect">
            <a:avLst/>
          </a:prstGeom>
          <a:noFill/>
        </p:spPr>
        <p:txBody>
          <a:bodyPr wrap="square" rtlCol="0">
            <a:spAutoFit/>
          </a:bodyPr>
          <a:lstStyle/>
          <a:p>
            <a:r>
              <a:rPr lang="en-US" sz="2800" b="1" u="sng" dirty="0">
                <a:solidFill>
                  <a:schemeClr val="accent1">
                    <a:lumMod val="75000"/>
                  </a:schemeClr>
                </a:solidFill>
              </a:rPr>
              <a:t>More Tips:</a:t>
            </a:r>
            <a:endParaRPr lang="en-US" sz="1000" b="1" u="sng" dirty="0">
              <a:solidFill>
                <a:schemeClr val="accent1">
                  <a:lumMod val="75000"/>
                </a:schemeClr>
              </a:solidFill>
            </a:endParaRPr>
          </a:p>
          <a:p>
            <a:endParaRPr lang="en-US" sz="2400" b="1" dirty="0">
              <a:solidFill>
                <a:schemeClr val="accent1">
                  <a:lumMod val="50000"/>
                </a:schemeClr>
              </a:solidFill>
            </a:endParaRPr>
          </a:p>
          <a:p>
            <a:pPr marL="342900" indent="-342900">
              <a:buFont typeface="Arial" panose="020B0604020202020204" pitchFamily="34" charset="0"/>
              <a:buChar char="•"/>
            </a:pPr>
            <a:r>
              <a:rPr lang="en-US" sz="2400" b="1" dirty="0">
                <a:solidFill>
                  <a:schemeClr val="accent1">
                    <a:lumMod val="50000"/>
                  </a:schemeClr>
                </a:solidFill>
              </a:rPr>
              <a:t>Evaluate the value of activities. </a:t>
            </a:r>
          </a:p>
          <a:p>
            <a:endParaRPr lang="en-US" sz="1000" b="1" u="sng" dirty="0">
              <a:solidFill>
                <a:schemeClr val="accent1">
                  <a:lumMod val="75000"/>
                </a:schemeClr>
              </a:solidFill>
            </a:endParaRPr>
          </a:p>
          <a:p>
            <a:pPr marL="285750" lvl="0" indent="-285750">
              <a:buFont typeface="Arial" panose="020B0604020202020204" pitchFamily="34" charset="0"/>
              <a:buChar char="•"/>
            </a:pPr>
            <a:r>
              <a:rPr lang="en-US" sz="2400" b="1" dirty="0">
                <a:solidFill>
                  <a:schemeClr val="accent1">
                    <a:lumMod val="50000"/>
                  </a:schemeClr>
                </a:solidFill>
              </a:rPr>
              <a:t>Activities should suit remaining abilities, knowledge and functional level.  Know what the person enjoyed in the past and adapt those activities to present functional level.</a:t>
            </a:r>
          </a:p>
          <a:p>
            <a:pPr marL="285750" lvl="0" indent="-285750">
              <a:buFont typeface="Arial" panose="020B0604020202020204" pitchFamily="34" charset="0"/>
              <a:buChar char="•"/>
            </a:pPr>
            <a:r>
              <a:rPr lang="en-US" sz="2400" b="1" dirty="0">
                <a:solidFill>
                  <a:schemeClr val="accent1">
                    <a:lumMod val="50000"/>
                  </a:schemeClr>
                </a:solidFill>
              </a:rPr>
              <a:t>"Busy work" can be appropriate, such as folding the same towels or sorting the same cards.</a:t>
            </a:r>
          </a:p>
          <a:p>
            <a:pPr marL="285750" lvl="0" indent="-285750">
              <a:buFont typeface="Arial" panose="020B0604020202020204" pitchFamily="34" charset="0"/>
              <a:buChar char="•"/>
            </a:pPr>
            <a:r>
              <a:rPr lang="en-US" sz="2400" b="1" dirty="0">
                <a:solidFill>
                  <a:schemeClr val="accent1">
                    <a:lumMod val="50000"/>
                  </a:schemeClr>
                </a:solidFill>
              </a:rPr>
              <a:t>Give clear simple, one step, instructions.  Point to or talk  about an object placed in the person's hands. </a:t>
            </a:r>
          </a:p>
          <a:p>
            <a:pPr marL="285750" lvl="0" indent="-285750">
              <a:buFont typeface="Arial" panose="020B0604020202020204" pitchFamily="34" charset="0"/>
              <a:buChar char="•"/>
            </a:pPr>
            <a:r>
              <a:rPr lang="en-US" sz="2400" b="1" dirty="0">
                <a:solidFill>
                  <a:schemeClr val="accent1">
                    <a:lumMod val="50000"/>
                  </a:schemeClr>
                </a:solidFill>
              </a:rPr>
              <a:t>Give positive feedback, encouraging and praising at each step</a:t>
            </a:r>
          </a:p>
          <a:p>
            <a:endParaRPr lang="en-US" dirty="0"/>
          </a:p>
        </p:txBody>
      </p:sp>
      <p:sp>
        <p:nvSpPr>
          <p:cNvPr id="3" name="Slide Number Placeholder 2"/>
          <p:cNvSpPr>
            <a:spLocks noGrp="1"/>
          </p:cNvSpPr>
          <p:nvPr>
            <p:ph type="sldNum" sz="quarter" idx="12"/>
          </p:nvPr>
        </p:nvSpPr>
        <p:spPr/>
        <p:txBody>
          <a:bodyPr/>
          <a:lstStyle/>
          <a:p>
            <a:fld id="{DC40C83D-E769-49CD-A97B-6CE4F4D31969}" type="slidenum">
              <a:rPr lang="en-US" smtClean="0"/>
              <a:pPr/>
              <a:t>70</a:t>
            </a:fld>
            <a:endParaRPr lang="en-US"/>
          </a:p>
        </p:txBody>
      </p:sp>
    </p:spTree>
    <p:extLst>
      <p:ext uri="{BB962C8B-B14F-4D97-AF65-F5344CB8AC3E}">
        <p14:creationId xmlns:p14="http://schemas.microsoft.com/office/powerpoint/2010/main" val="593707022"/>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548580"/>
            <a:ext cx="8763000" cy="6309420"/>
          </a:xfrm>
          <a:prstGeom prst="rect">
            <a:avLst/>
          </a:prstGeom>
          <a:noFill/>
        </p:spPr>
        <p:txBody>
          <a:bodyPr wrap="square" rtlCol="0">
            <a:spAutoFit/>
          </a:bodyPr>
          <a:lstStyle/>
          <a:p>
            <a:r>
              <a:rPr lang="en-US" sz="2800" b="1" u="sng" dirty="0">
                <a:solidFill>
                  <a:schemeClr val="accent1">
                    <a:lumMod val="75000"/>
                  </a:schemeClr>
                </a:solidFill>
              </a:rPr>
              <a:t>And a Few More Tips:</a:t>
            </a:r>
          </a:p>
          <a:p>
            <a:endParaRPr lang="en-US" sz="1000" b="1" u="sng" dirty="0"/>
          </a:p>
          <a:p>
            <a:pPr marL="285750" indent="-285750">
              <a:buFont typeface="Arial" panose="020B0604020202020204" pitchFamily="34" charset="0"/>
              <a:buChar char="•"/>
            </a:pPr>
            <a:r>
              <a:rPr lang="en-US" sz="2200" b="1" dirty="0">
                <a:solidFill>
                  <a:schemeClr val="accent1">
                    <a:lumMod val="50000"/>
                  </a:schemeClr>
                </a:solidFill>
              </a:rPr>
              <a:t>Provide simple, repetitive tasks and avoid overwhelming decisions</a:t>
            </a:r>
          </a:p>
          <a:p>
            <a:r>
              <a:rPr lang="en-US" sz="2200" b="1" dirty="0">
                <a:solidFill>
                  <a:schemeClr val="accent1">
                    <a:lumMod val="50000"/>
                  </a:schemeClr>
                </a:solidFill>
              </a:rPr>
              <a:t>      (ex:  offer a choice between two colors, rather than expecting to </a:t>
            </a:r>
          </a:p>
          <a:p>
            <a:r>
              <a:rPr lang="en-US" sz="2200" b="1" dirty="0">
                <a:solidFill>
                  <a:schemeClr val="accent1">
                    <a:lumMod val="50000"/>
                  </a:schemeClr>
                </a:solidFill>
              </a:rPr>
              <a:t>      choose from a whole box of colors).</a:t>
            </a:r>
          </a:p>
          <a:p>
            <a:endParaRPr lang="en-US" sz="1000" b="1" dirty="0">
              <a:solidFill>
                <a:schemeClr val="accent1">
                  <a:lumMod val="50000"/>
                </a:schemeClr>
              </a:solidFill>
            </a:endParaRPr>
          </a:p>
          <a:p>
            <a:pPr marL="285750" lvl="0" indent="-285750">
              <a:buFont typeface="Arial" panose="020B0604020202020204" pitchFamily="34" charset="0"/>
              <a:buChar char="•"/>
            </a:pPr>
            <a:r>
              <a:rPr lang="en-US" sz="2200" b="1" dirty="0">
                <a:solidFill>
                  <a:schemeClr val="accent1">
                    <a:lumMod val="50000"/>
                  </a:schemeClr>
                </a:solidFill>
              </a:rPr>
              <a:t>Avoid activities that the person with dementia sees as childish, but never deny an activity because </a:t>
            </a:r>
            <a:r>
              <a:rPr lang="en-US" sz="2200" b="1" u="sng" dirty="0">
                <a:solidFill>
                  <a:schemeClr val="accent1">
                    <a:lumMod val="50000"/>
                  </a:schemeClr>
                </a:solidFill>
              </a:rPr>
              <a:t>you</a:t>
            </a:r>
            <a:r>
              <a:rPr lang="en-US" sz="2200" b="1" dirty="0">
                <a:solidFill>
                  <a:schemeClr val="accent1">
                    <a:lumMod val="50000"/>
                  </a:schemeClr>
                </a:solidFill>
              </a:rPr>
              <a:t> see it as childish. Doing something simple on their own may be one of few remaining pleasures.</a:t>
            </a:r>
            <a:endParaRPr lang="en-US" sz="1000" b="1" dirty="0">
              <a:solidFill>
                <a:schemeClr val="accent1">
                  <a:lumMod val="50000"/>
                </a:schemeClr>
              </a:solidFill>
            </a:endParaRPr>
          </a:p>
          <a:p>
            <a:pPr lvl="0"/>
            <a:endParaRPr lang="en-US" sz="1000" b="1" dirty="0">
              <a:solidFill>
                <a:schemeClr val="accent1">
                  <a:lumMod val="50000"/>
                </a:schemeClr>
              </a:solidFill>
            </a:endParaRPr>
          </a:p>
          <a:p>
            <a:pPr marL="285750" lvl="0" indent="-285750">
              <a:buFont typeface="Arial" panose="020B0604020202020204" pitchFamily="34" charset="0"/>
              <a:buChar char="•"/>
            </a:pPr>
            <a:r>
              <a:rPr lang="en-US" sz="2200" b="1" dirty="0">
                <a:solidFill>
                  <a:schemeClr val="accent1">
                    <a:lumMod val="50000"/>
                  </a:schemeClr>
                </a:solidFill>
              </a:rPr>
              <a:t>Taking time to prompt the person while dressing may be more therapeutic than dressing them in a hurry so they can go participate in an activity.</a:t>
            </a:r>
          </a:p>
          <a:p>
            <a:pPr lvl="0"/>
            <a:endParaRPr lang="en-US" sz="1000" b="1" dirty="0">
              <a:solidFill>
                <a:schemeClr val="accent1">
                  <a:lumMod val="50000"/>
                </a:schemeClr>
              </a:solidFill>
            </a:endParaRPr>
          </a:p>
          <a:p>
            <a:pPr marL="285750" indent="-285750">
              <a:buFont typeface="Arial" panose="020B0604020202020204" pitchFamily="34" charset="0"/>
              <a:buChar char="•"/>
            </a:pPr>
            <a:r>
              <a:rPr lang="en-US" sz="2200" b="1" dirty="0">
                <a:solidFill>
                  <a:schemeClr val="accent1">
                    <a:lumMod val="50000"/>
                  </a:schemeClr>
                </a:solidFill>
              </a:rPr>
              <a:t>Make the activity fun, use humor, and give positive feedback. Encourage and praise them along each step.  Keep the area as free from distractions as possible. People with dementia are very easily distracted.</a:t>
            </a:r>
          </a:p>
          <a:p>
            <a:endParaRPr lang="en-US" dirty="0"/>
          </a:p>
        </p:txBody>
      </p:sp>
      <p:sp>
        <p:nvSpPr>
          <p:cNvPr id="3" name="Slide Number Placeholder 2"/>
          <p:cNvSpPr>
            <a:spLocks noGrp="1"/>
          </p:cNvSpPr>
          <p:nvPr>
            <p:ph type="sldNum" sz="quarter" idx="12"/>
          </p:nvPr>
        </p:nvSpPr>
        <p:spPr/>
        <p:txBody>
          <a:bodyPr/>
          <a:lstStyle/>
          <a:p>
            <a:fld id="{DC40C83D-E769-49CD-A97B-6CE4F4D31969}" type="slidenum">
              <a:rPr lang="en-US" smtClean="0"/>
              <a:pPr/>
              <a:t>71</a:t>
            </a:fld>
            <a:endParaRPr lang="en-US"/>
          </a:p>
        </p:txBody>
      </p:sp>
    </p:spTree>
    <p:extLst>
      <p:ext uri="{BB962C8B-B14F-4D97-AF65-F5344CB8AC3E}">
        <p14:creationId xmlns:p14="http://schemas.microsoft.com/office/powerpoint/2010/main" val="17622203"/>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743200"/>
            <a:ext cx="8991600" cy="1477328"/>
          </a:xfrm>
          <a:prstGeom prst="rect">
            <a:avLst/>
          </a:prstGeom>
          <a:noFill/>
        </p:spPr>
        <p:txBody>
          <a:bodyPr wrap="square" rtlCol="0">
            <a:spAutoFit/>
          </a:bodyPr>
          <a:lstStyle/>
          <a:p>
            <a:pPr algn="ctr"/>
            <a:r>
              <a:rPr lang="en-US" sz="3600" b="1" dirty="0">
                <a:solidFill>
                  <a:schemeClr val="accent1">
                    <a:lumMod val="75000"/>
                  </a:schemeClr>
                </a:solidFill>
              </a:rPr>
              <a:t>Module 5:</a:t>
            </a:r>
            <a:br>
              <a:rPr lang="en-US" sz="3600" b="1" dirty="0">
                <a:solidFill>
                  <a:schemeClr val="accent1">
                    <a:lumMod val="75000"/>
                  </a:schemeClr>
                </a:solidFill>
              </a:rPr>
            </a:br>
            <a:r>
              <a:rPr lang="en-US" sz="3600" b="1" dirty="0">
                <a:solidFill>
                  <a:schemeClr val="accent1">
                    <a:lumMod val="75000"/>
                  </a:schemeClr>
                </a:solidFill>
              </a:rPr>
              <a:t>FAMILY CONCERNS</a:t>
            </a:r>
            <a:endParaRPr lang="en-US" sz="3600" dirty="0">
              <a:solidFill>
                <a:schemeClr val="accent1">
                  <a:lumMod val="75000"/>
                </a:schemeClr>
              </a:solidFill>
            </a:endParaRPr>
          </a:p>
          <a:p>
            <a:endParaRPr lang="en-US" dirty="0"/>
          </a:p>
        </p:txBody>
      </p:sp>
      <p:sp>
        <p:nvSpPr>
          <p:cNvPr id="7" name="TextBox 6"/>
          <p:cNvSpPr txBox="1"/>
          <p:nvPr/>
        </p:nvSpPr>
        <p:spPr>
          <a:xfrm>
            <a:off x="1714500" y="4724400"/>
            <a:ext cx="5562600" cy="1384995"/>
          </a:xfrm>
          <a:prstGeom prst="rect">
            <a:avLst/>
          </a:prstGeom>
          <a:noFill/>
        </p:spPr>
        <p:txBody>
          <a:bodyPr wrap="square" rtlCol="0">
            <a:spAutoFit/>
          </a:bodyPr>
          <a:lstStyle/>
          <a:p>
            <a:pPr marL="0" indent="0" algn="ctr">
              <a:buNone/>
            </a:pPr>
            <a:r>
              <a:rPr lang="en-US" dirty="0">
                <a:solidFill>
                  <a:schemeClr val="accent1">
                    <a:lumMod val="50000"/>
                  </a:schemeClr>
                </a:solidFill>
              </a:rPr>
              <a:t>Alzheimer’s Disease &amp; Related Disorders</a:t>
            </a:r>
          </a:p>
          <a:p>
            <a:pPr marL="0" indent="0" algn="ctr">
              <a:buNone/>
            </a:pPr>
            <a:r>
              <a:rPr lang="en-US" sz="2400" b="1" dirty="0">
                <a:solidFill>
                  <a:schemeClr val="accent1">
                    <a:lumMod val="50000"/>
                  </a:schemeClr>
                </a:solidFill>
              </a:rPr>
              <a:t>TRAINING FOR PROFESSIONAL CAREGIVERS</a:t>
            </a:r>
          </a:p>
          <a:p>
            <a:endParaRPr lang="en-US" dirty="0"/>
          </a:p>
        </p:txBody>
      </p:sp>
      <p:sp>
        <p:nvSpPr>
          <p:cNvPr id="3" name="Slide Number Placeholder 2"/>
          <p:cNvSpPr>
            <a:spLocks noGrp="1"/>
          </p:cNvSpPr>
          <p:nvPr>
            <p:ph type="sldNum" sz="quarter" idx="12"/>
          </p:nvPr>
        </p:nvSpPr>
        <p:spPr/>
        <p:txBody>
          <a:bodyPr/>
          <a:lstStyle/>
          <a:p>
            <a:fld id="{DC40C83D-E769-49CD-A97B-6CE4F4D31969}" type="slidenum">
              <a:rPr lang="en-US" smtClean="0"/>
              <a:pPr/>
              <a:t>72</a:t>
            </a:fld>
            <a:endParaRPr lang="en-US"/>
          </a:p>
        </p:txBody>
      </p:sp>
      <p:pic>
        <p:nvPicPr>
          <p:cNvPr id="8" name="Picture 7" descr="Brevard Alzheimers Foundation">
            <a:hlinkClick r:id="rId2"/>
          </p:cNvPr>
          <p:cNvPicPr/>
          <p:nvPr/>
        </p:nvPicPr>
        <p:blipFill>
          <a:blip r:embed="rId3" cstate="print"/>
          <a:srcRect/>
          <a:stretch>
            <a:fillRect/>
          </a:stretch>
        </p:blipFill>
        <p:spPr bwMode="auto">
          <a:xfrm>
            <a:off x="3200400" y="838200"/>
            <a:ext cx="2590800" cy="952500"/>
          </a:xfrm>
          <a:prstGeom prst="rect">
            <a:avLst/>
          </a:prstGeom>
          <a:noFill/>
          <a:ln w="9525">
            <a:noFill/>
            <a:miter lim="800000"/>
            <a:headEnd/>
            <a:tailEnd/>
          </a:ln>
        </p:spPr>
      </p:pic>
    </p:spTree>
    <p:extLst>
      <p:ext uri="{BB962C8B-B14F-4D97-AF65-F5344CB8AC3E}">
        <p14:creationId xmlns:p14="http://schemas.microsoft.com/office/powerpoint/2010/main" val="2366343767"/>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7250" y="609600"/>
            <a:ext cx="7406640" cy="685800"/>
          </a:xfrm>
        </p:spPr>
        <p:txBody>
          <a:bodyPr>
            <a:normAutofit fontScale="90000"/>
          </a:bodyPr>
          <a:lstStyle/>
          <a:p>
            <a:pPr algn="ctr"/>
            <a:r>
              <a:rPr lang="en-US" b="1" dirty="0"/>
              <a:t>Family Issues and Feelings</a:t>
            </a:r>
            <a:br>
              <a:rPr lang="en-US" i="1" dirty="0"/>
            </a:br>
            <a:endParaRPr lang="en-US" dirty="0"/>
          </a:p>
        </p:txBody>
      </p:sp>
      <p:sp>
        <p:nvSpPr>
          <p:cNvPr id="5" name="Slide Number Placeholder 4"/>
          <p:cNvSpPr>
            <a:spLocks noGrp="1"/>
          </p:cNvSpPr>
          <p:nvPr>
            <p:ph type="sldNum" sz="quarter" idx="12"/>
          </p:nvPr>
        </p:nvSpPr>
        <p:spPr/>
        <p:txBody>
          <a:bodyPr/>
          <a:lstStyle/>
          <a:p>
            <a:fld id="{BE19C0DE-C078-4586-94EC-518557DE64A2}" type="slidenum">
              <a:rPr lang="en-US" smtClean="0"/>
              <a:pPr/>
              <a:t>73</a:t>
            </a:fld>
            <a:endParaRPr lang="en-US" dirty="0"/>
          </a:p>
        </p:txBody>
      </p:sp>
      <p:sp>
        <p:nvSpPr>
          <p:cNvPr id="3" name="Subtitle 2"/>
          <p:cNvSpPr>
            <a:spLocks noGrp="1"/>
          </p:cNvSpPr>
          <p:nvPr>
            <p:ph type="subTitle" idx="4294967295"/>
          </p:nvPr>
        </p:nvSpPr>
        <p:spPr>
          <a:xfrm>
            <a:off x="152400" y="990600"/>
            <a:ext cx="9144000" cy="5732462"/>
          </a:xfrm>
        </p:spPr>
        <p:txBody>
          <a:bodyPr>
            <a:normAutofit/>
          </a:bodyPr>
          <a:lstStyle/>
          <a:p>
            <a:pPr marL="285750" lvl="0" indent="-285750" algn="l">
              <a:buFont typeface="Arial" panose="020B0604020202020204" pitchFamily="34" charset="0"/>
              <a:buChar char="•"/>
            </a:pPr>
            <a:endParaRPr lang="en-US" sz="1800" b="1" dirty="0"/>
          </a:p>
          <a:p>
            <a:pPr marL="342900" lvl="0" indent="-342900" algn="l">
              <a:buFont typeface="Wingdings" panose="05000000000000000000" pitchFamily="2" charset="2"/>
              <a:buChar char="ü"/>
            </a:pPr>
            <a:r>
              <a:rPr lang="en-US" b="1" dirty="0">
                <a:solidFill>
                  <a:schemeClr val="accent1">
                    <a:lumMod val="50000"/>
                  </a:schemeClr>
                </a:solidFill>
              </a:rPr>
              <a:t>Guilt, Anger, Denial</a:t>
            </a:r>
          </a:p>
          <a:p>
            <a:pPr marL="342900" lvl="0" indent="-342900" algn="l">
              <a:buFont typeface="Wingdings" panose="05000000000000000000" pitchFamily="2" charset="2"/>
              <a:buChar char="ü"/>
            </a:pPr>
            <a:r>
              <a:rPr lang="en-US" b="1" dirty="0">
                <a:solidFill>
                  <a:schemeClr val="accent1">
                    <a:lumMod val="50000"/>
                  </a:schemeClr>
                </a:solidFill>
              </a:rPr>
              <a:t>Loneliness, Isolation, depression</a:t>
            </a:r>
          </a:p>
          <a:p>
            <a:pPr marL="342900" lvl="0" indent="-342900" algn="l">
              <a:buFont typeface="Wingdings" panose="05000000000000000000" pitchFamily="2" charset="2"/>
              <a:buChar char="ü"/>
            </a:pPr>
            <a:r>
              <a:rPr lang="en-US" b="1" dirty="0">
                <a:solidFill>
                  <a:schemeClr val="accent1">
                    <a:lumMod val="50000"/>
                  </a:schemeClr>
                </a:solidFill>
              </a:rPr>
              <a:t>Collapse of support system.  (Family and friends may feel uncomfortable around ill people or around the caregiver and discontinue contact.)</a:t>
            </a:r>
          </a:p>
          <a:p>
            <a:pPr marL="342900" lvl="0" indent="-342900" algn="l">
              <a:buFont typeface="Wingdings" panose="05000000000000000000" pitchFamily="2" charset="2"/>
              <a:buChar char="ü"/>
            </a:pPr>
            <a:r>
              <a:rPr lang="en-US" b="1" dirty="0">
                <a:solidFill>
                  <a:schemeClr val="accent1">
                    <a:lumMod val="50000"/>
                  </a:schemeClr>
                </a:solidFill>
              </a:rPr>
              <a:t>Waiting lists for community programs</a:t>
            </a:r>
          </a:p>
          <a:p>
            <a:pPr marL="342900" lvl="0" indent="-342900" algn="l">
              <a:buFont typeface="Wingdings" panose="05000000000000000000" pitchFamily="2" charset="2"/>
              <a:buChar char="ü"/>
            </a:pPr>
            <a:r>
              <a:rPr lang="en-US" b="1" dirty="0">
                <a:solidFill>
                  <a:schemeClr val="accent1">
                    <a:lumMod val="50000"/>
                  </a:schemeClr>
                </a:solidFill>
              </a:rPr>
              <a:t>Programs and services refusing to help people needing too  </a:t>
            </a:r>
          </a:p>
          <a:p>
            <a:pPr marL="0" lvl="0" indent="0" algn="l">
              <a:spcBef>
                <a:spcPts val="200"/>
              </a:spcBef>
              <a:buNone/>
            </a:pPr>
            <a:r>
              <a:rPr lang="en-US" b="1" dirty="0">
                <a:solidFill>
                  <a:schemeClr val="accent1">
                    <a:lumMod val="50000"/>
                  </a:schemeClr>
                </a:solidFill>
              </a:rPr>
              <a:t>       much care</a:t>
            </a:r>
          </a:p>
          <a:p>
            <a:pPr marL="342900" lvl="0" indent="-342900" algn="l">
              <a:buFont typeface="Wingdings" panose="05000000000000000000" pitchFamily="2" charset="2"/>
              <a:buChar char="ü"/>
            </a:pPr>
            <a:r>
              <a:rPr lang="en-US" b="1" dirty="0">
                <a:solidFill>
                  <a:schemeClr val="accent1">
                    <a:lumMod val="50000"/>
                  </a:schemeClr>
                </a:solidFill>
              </a:rPr>
              <a:t>Role changes and reversals; the parent-caregiver becomes </a:t>
            </a:r>
          </a:p>
          <a:p>
            <a:pPr marL="34290" lvl="0" indent="0" algn="l">
              <a:spcBef>
                <a:spcPts val="200"/>
              </a:spcBef>
              <a:buNone/>
            </a:pPr>
            <a:r>
              <a:rPr lang="en-US" b="1" dirty="0">
                <a:solidFill>
                  <a:schemeClr val="accent1">
                    <a:lumMod val="50000"/>
                  </a:schemeClr>
                </a:solidFill>
              </a:rPr>
              <a:t>      the care receiver</a:t>
            </a:r>
          </a:p>
          <a:p>
            <a:pPr marL="342900" lvl="0" indent="-342900" algn="l">
              <a:buFont typeface="Wingdings" panose="05000000000000000000" pitchFamily="2" charset="2"/>
              <a:buChar char="ü"/>
            </a:pPr>
            <a:r>
              <a:rPr lang="en-US" b="1" dirty="0">
                <a:solidFill>
                  <a:schemeClr val="accent1">
                    <a:lumMod val="50000"/>
                  </a:schemeClr>
                </a:solidFill>
              </a:rPr>
              <a:t>Making difficult decisions</a:t>
            </a:r>
          </a:p>
          <a:p>
            <a:pPr marL="342900" lvl="0" indent="-342900" algn="l">
              <a:buFont typeface="Wingdings" panose="05000000000000000000" pitchFamily="2" charset="2"/>
              <a:buChar char="ü"/>
            </a:pPr>
            <a:r>
              <a:rPr lang="en-US" b="1" dirty="0">
                <a:solidFill>
                  <a:schemeClr val="accent1">
                    <a:lumMod val="50000"/>
                  </a:schemeClr>
                </a:solidFill>
              </a:rPr>
              <a:t>Conflicting values between family members regarding care</a:t>
            </a:r>
          </a:p>
          <a:p>
            <a:pPr marL="342900" lvl="0" indent="-342900" algn="l">
              <a:buFont typeface="Wingdings" panose="05000000000000000000" pitchFamily="2" charset="2"/>
              <a:buChar char="ü"/>
            </a:pPr>
            <a:r>
              <a:rPr lang="en-US" b="1" dirty="0">
                <a:solidFill>
                  <a:schemeClr val="accent1">
                    <a:lumMod val="50000"/>
                  </a:schemeClr>
                </a:solidFill>
              </a:rPr>
              <a:t>Financial burdens</a:t>
            </a:r>
          </a:p>
          <a:p>
            <a:pPr marL="342900" lvl="0" indent="-342900" algn="l">
              <a:buFont typeface="Wingdings" panose="05000000000000000000" pitchFamily="2" charset="2"/>
              <a:buChar char="ü"/>
            </a:pPr>
            <a:r>
              <a:rPr lang="en-US" b="1" dirty="0">
                <a:solidFill>
                  <a:schemeClr val="accent1">
                    <a:lumMod val="50000"/>
                  </a:schemeClr>
                </a:solidFill>
              </a:rPr>
              <a:t>Caregiving responsibilities</a:t>
            </a:r>
          </a:p>
          <a:p>
            <a:endParaRPr lang="en-US" sz="1800" dirty="0"/>
          </a:p>
        </p:txBody>
      </p:sp>
      <p:pic>
        <p:nvPicPr>
          <p:cNvPr id="4" name="Picture 3" descr="so01696_[1]"/>
          <p:cNvPicPr/>
          <p:nvPr/>
        </p:nvPicPr>
        <p:blipFill>
          <a:blip r:embed="rId2" cstate="print"/>
          <a:srcRect/>
          <a:stretch>
            <a:fillRect/>
          </a:stretch>
        </p:blipFill>
        <p:spPr bwMode="auto">
          <a:xfrm>
            <a:off x="6781800" y="2747924"/>
            <a:ext cx="2057400" cy="3769554"/>
          </a:xfrm>
          <a:prstGeom prst="rect">
            <a:avLst/>
          </a:prstGeom>
          <a:noFill/>
          <a:ln w="9525">
            <a:noFill/>
            <a:miter lim="800000"/>
            <a:headEnd/>
            <a:tailEnd/>
          </a:ln>
        </p:spPr>
      </p:pic>
    </p:spTree>
    <p:extLst>
      <p:ext uri="{BB962C8B-B14F-4D97-AF65-F5344CB8AC3E}">
        <p14:creationId xmlns:p14="http://schemas.microsoft.com/office/powerpoint/2010/main" val="2575519309"/>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077200" cy="838199"/>
          </a:xfrm>
        </p:spPr>
        <p:txBody>
          <a:bodyPr>
            <a:normAutofit fontScale="90000"/>
          </a:bodyPr>
          <a:lstStyle/>
          <a:p>
            <a:pPr algn="ctr"/>
            <a:br>
              <a:rPr lang="en-US" sz="3600" b="1" dirty="0"/>
            </a:br>
            <a:r>
              <a:rPr lang="en-US" sz="3600" u="sng" dirty="0"/>
              <a:t>FIVE WAYS FAMILIES ARE AFFECTED</a:t>
            </a:r>
            <a:br>
              <a:rPr lang="en-US" sz="3600" u="sng" dirty="0"/>
            </a:br>
            <a:endParaRPr lang="en-US" sz="3600" u="sng" dirty="0"/>
          </a:p>
        </p:txBody>
      </p:sp>
      <p:sp>
        <p:nvSpPr>
          <p:cNvPr id="3" name="Slide Number Placeholder 2"/>
          <p:cNvSpPr>
            <a:spLocks noGrp="1"/>
          </p:cNvSpPr>
          <p:nvPr>
            <p:ph type="sldNum" sz="quarter" idx="12"/>
          </p:nvPr>
        </p:nvSpPr>
        <p:spPr/>
        <p:txBody>
          <a:bodyPr/>
          <a:lstStyle/>
          <a:p>
            <a:fld id="{AF88DAC2-F742-47E7-BDFB-501D2002B435}" type="slidenum">
              <a:rPr lang="en-US" smtClean="0"/>
              <a:pPr/>
              <a:t>74</a:t>
            </a:fld>
            <a:endParaRPr lang="en-US"/>
          </a:p>
        </p:txBody>
      </p:sp>
      <p:pic>
        <p:nvPicPr>
          <p:cNvPr id="8198" name="Picture 4" descr="cid:image008.gif@01C97FA7.F360C080"/>
          <p:cNvPicPr>
            <a:picLocks noChangeAspect="1" noChangeArrowheads="1"/>
          </p:cNvPicPr>
          <p:nvPr/>
        </p:nvPicPr>
        <p:blipFill>
          <a:blip r:embed="rId3" r:link="rId4">
            <a:extLst>
              <a:ext uri="{28A0092B-C50C-407E-A947-70E740481C1C}">
                <a14:useLocalDpi xmlns:a14="http://schemas.microsoft.com/office/drawing/2010/main" val="0"/>
              </a:ext>
            </a:extLst>
          </a:blip>
          <a:srcRect/>
          <a:stretch>
            <a:fillRect/>
          </a:stretch>
        </p:blipFill>
        <p:spPr bwMode="auto">
          <a:xfrm>
            <a:off x="3779038" y="3363819"/>
            <a:ext cx="1592013" cy="1111519"/>
          </a:xfrm>
          <a:prstGeom prst="rect">
            <a:avLst/>
          </a:prstGeom>
          <a:solidFill>
            <a:schemeClr val="accent1"/>
          </a:solidFill>
        </p:spPr>
      </p:pic>
      <p:sp>
        <p:nvSpPr>
          <p:cNvPr id="4" name="Oval 5"/>
          <p:cNvSpPr>
            <a:spLocks noChangeArrowheads="1"/>
          </p:cNvSpPr>
          <p:nvPr/>
        </p:nvSpPr>
        <p:spPr bwMode="auto">
          <a:xfrm>
            <a:off x="4251418" y="3396579"/>
            <a:ext cx="3639080" cy="3302576"/>
          </a:xfrm>
          <a:prstGeom prst="ellipse">
            <a:avLst/>
          </a:prstGeom>
          <a:noFill/>
          <a:ln w="25400">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Oval 4"/>
          <p:cNvSpPr>
            <a:spLocks noChangeArrowheads="1"/>
          </p:cNvSpPr>
          <p:nvPr/>
        </p:nvSpPr>
        <p:spPr bwMode="auto">
          <a:xfrm>
            <a:off x="1665346" y="3407658"/>
            <a:ext cx="3355797" cy="3230690"/>
          </a:xfrm>
          <a:prstGeom prst="ellipse">
            <a:avLst/>
          </a:prstGeom>
          <a:noFill/>
          <a:ln w="25400">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 name="AutoShape 3"/>
          <p:cNvSpPr>
            <a:spLocks noChangeArrowheads="1"/>
          </p:cNvSpPr>
          <p:nvPr/>
        </p:nvSpPr>
        <p:spPr bwMode="auto">
          <a:xfrm>
            <a:off x="5908356" y="2171049"/>
            <a:ext cx="2368455" cy="1227401"/>
          </a:xfrm>
          <a:prstGeom prst="roundRect">
            <a:avLst>
              <a:gd name="adj" fmla="val 16667"/>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round/>
                <a:headEnd/>
                <a:tailEnd/>
              </a14:hiddenLine>
            </a:ext>
          </a:extLst>
        </p:spPr>
        <p:txBody>
          <a:bodyPr vert="horz" wrap="square" lIns="12700" tIns="12700" rIns="12700" bIns="1270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chemeClr val="accent1">
                    <a:lumMod val="75000"/>
                  </a:schemeClr>
                </a:solidFill>
                <a:effectLst/>
                <a:latin typeface="Arial" panose="020B0604020202020204" pitchFamily="34" charset="0"/>
                <a:ea typeface="Times New Roman" panose="02020603050405020304" pitchFamily="18" charset="0"/>
              </a:rPr>
              <a:t>FINANCIAL</a:t>
            </a:r>
            <a:endParaRPr lang="en-US" altLang="en-US" sz="800" dirty="0">
              <a:solidFill>
                <a:schemeClr val="accent1">
                  <a:lumMod val="75000"/>
                </a:schemeClr>
              </a:solidFill>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accent1">
                    <a:lumMod val="50000"/>
                  </a:schemeClr>
                </a:solidFill>
                <a:effectLst/>
                <a:latin typeface="Arial" panose="020B0604020202020204" pitchFamily="34" charset="0"/>
                <a:ea typeface="Times New Roman" panose="02020603050405020304" pitchFamily="18" charset="0"/>
              </a:rPr>
              <a:t>Loss of income</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accent1">
                    <a:lumMod val="50000"/>
                  </a:schemeClr>
                </a:solidFill>
                <a:effectLst/>
                <a:latin typeface="Arial" panose="020B0604020202020204" pitchFamily="34" charset="0"/>
                <a:ea typeface="Times New Roman" panose="02020603050405020304" pitchFamily="18" charset="0"/>
              </a:rPr>
              <a:t>Diminishing</a:t>
            </a:r>
            <a:r>
              <a:rPr kumimoji="0" lang="en-US" altLang="en-US" sz="800" b="0" i="0" u="none" strike="noStrike" cap="none" normalizeH="0" baseline="0" dirty="0">
                <a:ln>
                  <a:noFill/>
                </a:ln>
                <a:solidFill>
                  <a:schemeClr val="accent1">
                    <a:lumMod val="75000"/>
                  </a:schemeClr>
                </a:solidFill>
                <a:effectLst/>
                <a:latin typeface="Arial" panose="020B0604020202020204" pitchFamily="34" charset="0"/>
                <a:ea typeface="Times New Roman" panose="02020603050405020304" pitchFamily="18" charset="0"/>
              </a:rPr>
              <a:t> </a:t>
            </a:r>
            <a:r>
              <a:rPr lang="en-US" altLang="en-US" sz="1200" dirty="0">
                <a:solidFill>
                  <a:schemeClr val="accent1">
                    <a:lumMod val="50000"/>
                  </a:schemeClr>
                </a:solidFill>
                <a:latin typeface="Arial" panose="020B0604020202020204" pitchFamily="34" charset="0"/>
                <a:ea typeface="Times New Roman" panose="02020603050405020304" pitchFamily="18" charset="0"/>
              </a:rPr>
              <a:t>l</a:t>
            </a:r>
            <a:r>
              <a:rPr kumimoji="0" lang="en-US" altLang="en-US" sz="1200" b="0" i="0" u="none" strike="noStrike" cap="none" normalizeH="0" baseline="0" dirty="0">
                <a:ln>
                  <a:noFill/>
                </a:ln>
                <a:solidFill>
                  <a:schemeClr val="accent1">
                    <a:lumMod val="50000"/>
                  </a:schemeClr>
                </a:solidFill>
                <a:effectLst/>
                <a:latin typeface="Arial" panose="020B0604020202020204" pitchFamily="34" charset="0"/>
                <a:ea typeface="Times New Roman" panose="02020603050405020304" pitchFamily="18" charset="0"/>
              </a:rPr>
              <a:t>ife savings</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200" dirty="0">
                <a:solidFill>
                  <a:schemeClr val="accent1">
                    <a:lumMod val="50000"/>
                  </a:schemeClr>
                </a:solidFill>
                <a:latin typeface="Arial" panose="020B0604020202020204" pitchFamily="34" charset="0"/>
              </a:rPr>
              <a:t>Cost of medicines, therapy, medical goods,</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200" dirty="0">
                <a:solidFill>
                  <a:schemeClr val="accent1">
                    <a:lumMod val="50000"/>
                  </a:schemeClr>
                </a:solidFill>
                <a:latin typeface="Arial" panose="020B0604020202020204" pitchFamily="34" charset="0"/>
              </a:rPr>
              <a:t> household help</a:t>
            </a:r>
            <a:endParaRPr kumimoji="0" lang="en-US" altLang="en-US" sz="1800" b="0" i="0" u="none" strike="noStrike" cap="none" normalizeH="0" baseline="0" dirty="0">
              <a:ln>
                <a:noFill/>
              </a:ln>
              <a:solidFill>
                <a:schemeClr val="accent1">
                  <a:lumMod val="50000"/>
                </a:schemeClr>
              </a:solidFill>
              <a:effectLst/>
              <a:latin typeface="Arial" panose="020B0604020202020204" pitchFamily="34" charset="0"/>
            </a:endParaRPr>
          </a:p>
        </p:txBody>
      </p:sp>
      <p:sp>
        <p:nvSpPr>
          <p:cNvPr id="7" name="AutoShape 2"/>
          <p:cNvSpPr>
            <a:spLocks noChangeArrowheads="1"/>
          </p:cNvSpPr>
          <p:nvPr/>
        </p:nvSpPr>
        <p:spPr bwMode="auto">
          <a:xfrm>
            <a:off x="2203527" y="5023003"/>
            <a:ext cx="2187008" cy="1298025"/>
          </a:xfrm>
          <a:prstGeom prst="roundRect">
            <a:avLst>
              <a:gd name="adj" fmla="val 16667"/>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round/>
                <a:headEnd/>
                <a:tailEnd/>
              </a14:hiddenLine>
            </a:ext>
          </a:extLst>
        </p:spPr>
        <p:txBody>
          <a:bodyPr vert="horz" wrap="square" lIns="12700" tIns="12700" rIns="12700" bIns="1270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chemeClr val="accent1">
                    <a:lumMod val="75000"/>
                  </a:schemeClr>
                </a:solidFill>
                <a:effectLst/>
                <a:latin typeface="Arial" panose="020B0604020202020204" pitchFamily="34" charset="0"/>
                <a:ea typeface="Times New Roman" panose="02020603050405020304" pitchFamily="18" charset="0"/>
              </a:rPr>
              <a:t>PHYSICAL</a:t>
            </a:r>
            <a:endParaRPr kumimoji="0" lang="en-US" altLang="en-US" sz="800" b="0" i="0" u="none" strike="noStrike" cap="none" normalizeH="0" baseline="0" dirty="0">
              <a:ln>
                <a:noFill/>
              </a:ln>
              <a:solidFill>
                <a:schemeClr val="accent1">
                  <a:lumMod val="75000"/>
                </a:schemeClr>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accent1">
                    <a:lumMod val="50000"/>
                  </a:schemeClr>
                </a:solidFill>
                <a:effectLst/>
                <a:latin typeface="Arial" panose="020B0604020202020204" pitchFamily="34" charset="0"/>
                <a:ea typeface="Times New Roman" panose="02020603050405020304" pitchFamily="18" charset="0"/>
              </a:rPr>
              <a:t>Not sleeping or eating well</a:t>
            </a:r>
            <a:endParaRPr kumimoji="0" lang="en-US" altLang="en-US" sz="800" b="0" i="0" u="none" strike="noStrike" cap="none" normalizeH="0" baseline="0" dirty="0">
              <a:ln>
                <a:noFill/>
              </a:ln>
              <a:solidFill>
                <a:schemeClr val="accent1">
                  <a:lumMod val="50000"/>
                </a:schemeClr>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accent1">
                    <a:lumMod val="50000"/>
                  </a:schemeClr>
                </a:solidFill>
                <a:effectLst/>
                <a:latin typeface="Arial" panose="020B0604020202020204" pitchFamily="34" charset="0"/>
                <a:ea typeface="Times New Roman" panose="02020603050405020304" pitchFamily="18" charset="0"/>
              </a:rPr>
              <a:t>Often elderly themselves </a:t>
            </a:r>
            <a:endParaRPr kumimoji="0" lang="en-US" altLang="en-US" sz="800" b="0" i="0" u="none" strike="noStrike" cap="none" normalizeH="0" baseline="0" dirty="0">
              <a:ln>
                <a:noFill/>
              </a:ln>
              <a:solidFill>
                <a:schemeClr val="accent1">
                  <a:lumMod val="50000"/>
                </a:schemeClr>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accent1">
                    <a:lumMod val="50000"/>
                  </a:schemeClr>
                </a:solidFill>
                <a:effectLst/>
                <a:latin typeface="Arial" panose="020B0604020202020204" pitchFamily="34" charset="0"/>
                <a:ea typeface="Times New Roman" panose="02020603050405020304" pitchFamily="18" charset="0"/>
              </a:rPr>
              <a:t>With their own illness</a:t>
            </a:r>
            <a:endParaRPr kumimoji="0" lang="en-US" altLang="en-US" sz="800" b="0" i="0" u="none" strike="noStrike" cap="none" normalizeH="0" baseline="0" dirty="0">
              <a:ln>
                <a:noFill/>
              </a:ln>
              <a:solidFill>
                <a:schemeClr val="accent1">
                  <a:lumMod val="50000"/>
                </a:schemeClr>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accent1">
                    <a:lumMod val="50000"/>
                  </a:schemeClr>
                </a:solidFill>
                <a:effectLst/>
                <a:latin typeface="Arial" panose="020B0604020202020204" pitchFamily="34" charset="0"/>
                <a:ea typeface="Times New Roman" panose="02020603050405020304" pitchFamily="18" charset="0"/>
              </a:rPr>
              <a:t>Overworked, overwhelmed</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200" dirty="0">
                <a:solidFill>
                  <a:schemeClr val="accent1">
                    <a:lumMod val="50000"/>
                  </a:schemeClr>
                </a:solidFill>
                <a:latin typeface="Arial" panose="020B0604020202020204" pitchFamily="34" charset="0"/>
                <a:ea typeface="Times New Roman" panose="02020603050405020304" pitchFamily="18" charset="0"/>
              </a:rPr>
              <a:t>undertrained</a:t>
            </a:r>
            <a:endParaRPr kumimoji="0" lang="en-US" altLang="en-US" sz="1200" b="0" i="0" u="none" strike="noStrike" cap="none" normalizeH="0" baseline="0" dirty="0">
              <a:ln>
                <a:noFill/>
              </a:ln>
              <a:solidFill>
                <a:schemeClr val="accent1">
                  <a:lumMod val="50000"/>
                </a:schemeClr>
              </a:solidFill>
              <a:effectLst/>
              <a:latin typeface="Arial" panose="020B0604020202020204" pitchFamily="34" charset="0"/>
              <a:ea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200" dirty="0">
                <a:solidFill>
                  <a:schemeClr val="accent1">
                    <a:lumMod val="50000"/>
                  </a:schemeClr>
                </a:solidFill>
                <a:latin typeface="Arial" panose="020B0604020202020204" pitchFamily="34" charset="0"/>
              </a:rPr>
              <a:t>Lack energy</a:t>
            </a:r>
            <a:endParaRPr kumimoji="0" lang="en-US" altLang="en-US" sz="1800" b="0" i="0" u="none" strike="noStrike" cap="none" normalizeH="0" baseline="0" dirty="0">
              <a:ln>
                <a:noFill/>
              </a:ln>
              <a:solidFill>
                <a:schemeClr val="accent1">
                  <a:lumMod val="50000"/>
                </a:schemeClr>
              </a:solidFill>
              <a:effectLst/>
              <a:latin typeface="Arial" panose="020B0604020202020204" pitchFamily="34" charset="0"/>
            </a:endParaRPr>
          </a:p>
        </p:txBody>
      </p:sp>
      <p:sp>
        <p:nvSpPr>
          <p:cNvPr id="8" name="AutoShape 1"/>
          <p:cNvSpPr>
            <a:spLocks noChangeArrowheads="1"/>
          </p:cNvSpPr>
          <p:nvPr/>
        </p:nvSpPr>
        <p:spPr bwMode="auto">
          <a:xfrm flipH="1">
            <a:off x="5181598" y="4996428"/>
            <a:ext cx="2133599" cy="1404371"/>
          </a:xfrm>
          <a:prstGeom prst="roundRect">
            <a:avLst>
              <a:gd name="adj" fmla="val 0"/>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round/>
                <a:headEnd/>
                <a:tailEnd/>
              </a14:hiddenLine>
            </a:ext>
          </a:extLst>
        </p:spPr>
        <p:txBody>
          <a:bodyPr vert="horz" wrap="square" lIns="12700" tIns="12700" rIns="12700" bIns="1270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chemeClr val="accent1">
                    <a:lumMod val="75000"/>
                  </a:schemeClr>
                </a:solidFill>
                <a:effectLst/>
                <a:latin typeface="Arial" panose="020B0604020202020204" pitchFamily="34" charset="0"/>
                <a:ea typeface="Times New Roman" panose="02020603050405020304" pitchFamily="18" charset="0"/>
              </a:rPr>
              <a:t>EMOTIONAL</a:t>
            </a:r>
            <a:endParaRPr kumimoji="0" lang="en-US" altLang="en-US" sz="800" b="0" i="0" u="none" strike="noStrike" cap="none" normalizeH="0" baseline="0" dirty="0">
              <a:ln>
                <a:noFill/>
              </a:ln>
              <a:solidFill>
                <a:schemeClr val="accent1">
                  <a:lumMod val="75000"/>
                </a:schemeClr>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accent1">
                    <a:lumMod val="50000"/>
                  </a:schemeClr>
                </a:solidFill>
                <a:effectLst/>
                <a:latin typeface="Arial" panose="020B0604020202020204" pitchFamily="34" charset="0"/>
                <a:ea typeface="Times New Roman" panose="02020603050405020304" pitchFamily="18" charset="0"/>
              </a:rPr>
              <a:t>Fear of own poor health</a:t>
            </a:r>
            <a:endParaRPr kumimoji="0" lang="en-US" altLang="en-US" sz="800" b="0" i="0" u="none" strike="noStrike" cap="none" normalizeH="0" baseline="0" dirty="0">
              <a:ln>
                <a:noFill/>
              </a:ln>
              <a:solidFill>
                <a:schemeClr val="accent1">
                  <a:lumMod val="50000"/>
                </a:schemeClr>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accent1">
                    <a:lumMod val="50000"/>
                  </a:schemeClr>
                </a:solidFill>
                <a:effectLst/>
                <a:latin typeface="Arial" panose="020B0604020202020204" pitchFamily="34" charset="0"/>
                <a:ea typeface="Times New Roman" panose="02020603050405020304" pitchFamily="18" charset="0"/>
              </a:rPr>
              <a:t>Anger * Resentment</a:t>
            </a:r>
            <a:endParaRPr kumimoji="0" lang="en-US" altLang="en-US" sz="800" b="0" i="0" u="none" strike="noStrike" cap="none" normalizeH="0" baseline="0" dirty="0">
              <a:ln>
                <a:noFill/>
              </a:ln>
              <a:solidFill>
                <a:schemeClr val="accent1">
                  <a:lumMod val="50000"/>
                </a:schemeClr>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accent1">
                    <a:lumMod val="50000"/>
                  </a:schemeClr>
                </a:solidFill>
                <a:effectLst/>
                <a:latin typeface="Arial" panose="020B0604020202020204" pitchFamily="34" charset="0"/>
                <a:ea typeface="Times New Roman" panose="02020603050405020304" pitchFamily="18" charset="0"/>
              </a:rPr>
              <a:t>Frustration * Guilt * Denial</a:t>
            </a:r>
            <a:endParaRPr kumimoji="0" lang="en-US" altLang="en-US" sz="800" b="0" i="0" u="none" strike="noStrike" cap="none" normalizeH="0" baseline="0" dirty="0">
              <a:ln>
                <a:noFill/>
              </a:ln>
              <a:solidFill>
                <a:schemeClr val="accent1">
                  <a:lumMod val="50000"/>
                </a:schemeClr>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accent1">
                    <a:lumMod val="50000"/>
                  </a:schemeClr>
                </a:solidFill>
                <a:effectLst/>
                <a:latin typeface="Arial" panose="020B0604020202020204" pitchFamily="34" charset="0"/>
                <a:ea typeface="Times New Roman" panose="02020603050405020304" pitchFamily="18" charset="0"/>
              </a:rPr>
              <a:t>Embarrassment * Disappointed</a:t>
            </a:r>
            <a:r>
              <a:rPr kumimoji="0" lang="en-US" altLang="en-US" sz="1200" b="0" i="0" u="none" strike="noStrike" cap="none" normalizeH="0" dirty="0">
                <a:ln>
                  <a:noFill/>
                </a:ln>
                <a:solidFill>
                  <a:schemeClr val="accent1">
                    <a:lumMod val="50000"/>
                  </a:schemeClr>
                </a:solidFill>
                <a:effectLst/>
                <a:latin typeface="Arial" panose="020B0604020202020204" pitchFamily="34" charset="0"/>
                <a:ea typeface="Times New Roman" panose="02020603050405020304" pitchFamily="18" charset="0"/>
              </a:rPr>
              <a:t> </a:t>
            </a:r>
            <a:endParaRPr kumimoji="0" lang="en-US" altLang="en-US" sz="800" b="0" i="0" u="none" strike="noStrike" cap="none" normalizeH="0" baseline="0" dirty="0">
              <a:ln>
                <a:noFill/>
              </a:ln>
              <a:solidFill>
                <a:schemeClr val="accent1">
                  <a:lumMod val="50000"/>
                </a:schemeClr>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accent1">
                    <a:lumMod val="50000"/>
                  </a:schemeClr>
                </a:solidFill>
                <a:effectLst/>
                <a:latin typeface="Arial" panose="020B0604020202020204" pitchFamily="34" charset="0"/>
                <a:ea typeface="Times New Roman" panose="02020603050405020304" pitchFamily="18" charset="0"/>
              </a:rPr>
              <a:t>Cheated * Sad * Lonely</a:t>
            </a:r>
            <a:endParaRPr kumimoji="0" lang="en-US" altLang="en-US" sz="1800" b="0" i="0" u="none" strike="noStrike" cap="none" normalizeH="0" baseline="0" dirty="0">
              <a:ln>
                <a:noFill/>
              </a:ln>
              <a:solidFill>
                <a:schemeClr val="accent1">
                  <a:lumMod val="50000"/>
                </a:schemeClr>
              </a:solidFill>
              <a:effectLst/>
              <a:latin typeface="Arial" panose="020B0604020202020204" pitchFamily="34" charset="0"/>
            </a:endParaRPr>
          </a:p>
        </p:txBody>
      </p:sp>
      <p:sp>
        <p:nvSpPr>
          <p:cNvPr id="9" name="Rectangle 7"/>
          <p:cNvSpPr>
            <a:spLocks noChangeArrowheads="1"/>
          </p:cNvSpPr>
          <p:nvPr/>
        </p:nvSpPr>
        <p:spPr bwMode="auto">
          <a:xfrm>
            <a:off x="1724025" y="1979612"/>
            <a:ext cx="77188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sp>
        <p:nvSpPr>
          <p:cNvPr id="10" name="Rectangle 11"/>
          <p:cNvSpPr>
            <a:spLocks noChangeArrowheads="1"/>
          </p:cNvSpPr>
          <p:nvPr/>
        </p:nvSpPr>
        <p:spPr bwMode="auto">
          <a:xfrm>
            <a:off x="1724025" y="2436812"/>
            <a:ext cx="77188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sp>
        <p:nvSpPr>
          <p:cNvPr id="12" name="Oval 15"/>
          <p:cNvSpPr>
            <a:spLocks noChangeArrowheads="1"/>
          </p:cNvSpPr>
          <p:nvPr/>
        </p:nvSpPr>
        <p:spPr bwMode="auto">
          <a:xfrm>
            <a:off x="2836029" y="1233984"/>
            <a:ext cx="3352800" cy="3196117"/>
          </a:xfrm>
          <a:prstGeom prst="ellipse">
            <a:avLst/>
          </a:prstGeom>
          <a:noFill/>
          <a:ln w="25400">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 name="Oval 14"/>
          <p:cNvSpPr>
            <a:spLocks noChangeArrowheads="1"/>
          </p:cNvSpPr>
          <p:nvPr/>
        </p:nvSpPr>
        <p:spPr bwMode="auto">
          <a:xfrm>
            <a:off x="4764285" y="1627271"/>
            <a:ext cx="3257550" cy="3317875"/>
          </a:xfrm>
          <a:prstGeom prst="ellipse">
            <a:avLst/>
          </a:prstGeom>
          <a:noFill/>
          <a:ln w="25400">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 name="AutoShape 13"/>
          <p:cNvSpPr>
            <a:spLocks noChangeArrowheads="1"/>
          </p:cNvSpPr>
          <p:nvPr/>
        </p:nvSpPr>
        <p:spPr bwMode="auto">
          <a:xfrm>
            <a:off x="787094" y="2171049"/>
            <a:ext cx="2317750" cy="1449388"/>
          </a:xfrm>
          <a:prstGeom prst="roundRect">
            <a:avLst>
              <a:gd name="adj" fmla="val 16667"/>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round/>
                <a:headEnd/>
                <a:tailEnd/>
              </a14:hiddenLine>
            </a:ext>
          </a:extLst>
        </p:spPr>
        <p:txBody>
          <a:bodyPr vert="horz" wrap="square" lIns="12700" tIns="12700" rIns="12700" bIns="1270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chemeClr val="accent1">
                    <a:lumMod val="75000"/>
                  </a:schemeClr>
                </a:solidFill>
                <a:effectLst/>
                <a:latin typeface="Arial" panose="020B0604020202020204" pitchFamily="34" charset="0"/>
                <a:ea typeface="Times New Roman" panose="02020603050405020304" pitchFamily="18" charset="0"/>
              </a:rPr>
              <a:t>MENTAL</a:t>
            </a:r>
            <a:endParaRPr kumimoji="0" lang="en-US" altLang="en-US" sz="800" b="0" i="0" u="none" strike="noStrike" cap="none" normalizeH="0" baseline="0" dirty="0">
              <a:ln>
                <a:noFill/>
              </a:ln>
              <a:solidFill>
                <a:schemeClr val="accent1">
                  <a:lumMod val="75000"/>
                </a:schemeClr>
              </a:solidFill>
              <a:effectLst/>
              <a:latin typeface="Arial" panose="020B0604020202020204" pitchFamily="34" charset="0"/>
            </a:endParaRPr>
          </a:p>
          <a:p>
            <a:pPr lvl="0" algn="ctr" defTabSz="914400" eaLnBrk="0" fontAlgn="base" hangingPunct="0">
              <a:spcBef>
                <a:spcPct val="0"/>
              </a:spcBef>
              <a:spcAft>
                <a:spcPct val="0"/>
              </a:spcAft>
            </a:pPr>
            <a:r>
              <a:rPr lang="en-US" altLang="en-US" sz="1200" dirty="0">
                <a:solidFill>
                  <a:schemeClr val="accent1">
                    <a:lumMod val="50000"/>
                  </a:schemeClr>
                </a:solidFill>
                <a:latin typeface="Arial" panose="020B0604020202020204" pitchFamily="34" charset="0"/>
                <a:ea typeface="Times New Roman" panose="02020603050405020304" pitchFamily="18" charset="0"/>
              </a:rPr>
              <a:t>Possible dementia</a:t>
            </a:r>
          </a:p>
          <a:p>
            <a:pPr algn="ctr" defTabSz="914400" eaLnBrk="0" fontAlgn="base" hangingPunct="0">
              <a:spcBef>
                <a:spcPct val="0"/>
              </a:spcBef>
              <a:spcAft>
                <a:spcPct val="0"/>
              </a:spcAft>
            </a:pPr>
            <a:r>
              <a:rPr lang="en-US" altLang="en-US" sz="1200" dirty="0">
                <a:solidFill>
                  <a:schemeClr val="accent1">
                    <a:lumMod val="50000"/>
                  </a:schemeClr>
                </a:solidFill>
                <a:latin typeface="Arial" panose="020B0604020202020204" pitchFamily="34" charset="0"/>
                <a:ea typeface="Times New Roman" panose="02020603050405020304" pitchFamily="18" charset="0"/>
              </a:rPr>
              <a:t>Financial worries</a:t>
            </a:r>
          </a:p>
          <a:p>
            <a:pPr algn="ctr" defTabSz="914400" eaLnBrk="0" fontAlgn="base" hangingPunct="0">
              <a:spcBef>
                <a:spcPct val="0"/>
              </a:spcBef>
              <a:spcAft>
                <a:spcPct val="0"/>
              </a:spcAft>
            </a:pPr>
            <a:r>
              <a:rPr lang="en-US" altLang="en-US" sz="1200" dirty="0">
                <a:solidFill>
                  <a:schemeClr val="accent1">
                    <a:lumMod val="50000"/>
                  </a:schemeClr>
                </a:solidFill>
                <a:latin typeface="Arial" panose="020B0604020202020204" pitchFamily="34" charset="0"/>
              </a:rPr>
              <a:t>Distorts judgement</a:t>
            </a:r>
          </a:p>
          <a:p>
            <a:pPr algn="ctr" defTabSz="914400" eaLnBrk="0" fontAlgn="base" hangingPunct="0">
              <a:spcBef>
                <a:spcPct val="0"/>
              </a:spcBef>
              <a:spcAft>
                <a:spcPct val="0"/>
              </a:spcAft>
            </a:pPr>
            <a:r>
              <a:rPr kumimoji="0" lang="en-US" altLang="en-US" sz="1200" b="0" i="0" u="none" strike="noStrike" cap="none" normalizeH="0" baseline="0" dirty="0">
                <a:ln>
                  <a:noFill/>
                </a:ln>
                <a:solidFill>
                  <a:schemeClr val="accent1">
                    <a:lumMod val="50000"/>
                  </a:schemeClr>
                </a:solidFill>
                <a:effectLst/>
                <a:latin typeface="Arial" panose="020B0604020202020204" pitchFamily="34" charset="0"/>
                <a:ea typeface="Times New Roman" panose="02020603050405020304" pitchFamily="18" charset="0"/>
              </a:rPr>
              <a:t>Slover reaction time</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accent1">
                    <a:lumMod val="50000"/>
                  </a:schemeClr>
                </a:solidFill>
                <a:effectLst/>
                <a:latin typeface="Arial" panose="020B0604020202020204" pitchFamily="34" charset="0"/>
                <a:ea typeface="Times New Roman" panose="02020603050405020304" pitchFamily="18" charset="0"/>
              </a:rPr>
              <a:t>Exhaustion makes decision making difficult</a:t>
            </a:r>
            <a:endParaRPr lang="en-US" altLang="en-US" sz="800" dirty="0">
              <a:solidFill>
                <a:schemeClr val="accent1">
                  <a:lumMod val="50000"/>
                </a:schemeClr>
              </a:solidFill>
              <a:latin typeface="Arial" panose="020B0604020202020204" pitchFamily="34" charset="0"/>
              <a:ea typeface="Times New Roman" panose="02020603050405020304" pitchFamily="18" charset="0"/>
            </a:endParaRPr>
          </a:p>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dirty="0">
                <a:ln>
                  <a:noFill/>
                </a:ln>
                <a:solidFill>
                  <a:schemeClr val="accent1">
                    <a:lumMod val="50000"/>
                  </a:schemeClr>
                </a:solidFill>
                <a:effectLst/>
                <a:latin typeface="Arial" panose="020B0604020202020204" pitchFamily="34" charset="0"/>
              </a:rPr>
              <a:t>                  </a:t>
            </a:r>
            <a:r>
              <a:rPr kumimoji="0" lang="en-US" altLang="en-US" sz="1200" b="0" i="0" u="none" strike="noStrike" cap="none" normalizeH="0" baseline="0" dirty="0">
                <a:ln>
                  <a:noFill/>
                </a:ln>
                <a:solidFill>
                  <a:schemeClr val="accent1">
                    <a:lumMod val="50000"/>
                  </a:schemeClr>
                </a:solidFill>
                <a:effectLst/>
                <a:latin typeface="Arial" panose="020B0604020202020204" pitchFamily="34" charset="0"/>
              </a:rPr>
              <a:t>Impairs logic</a:t>
            </a:r>
            <a:endParaRPr kumimoji="0" lang="en-US" altLang="en-US" sz="1800" b="0" i="0" u="none" strike="noStrike" cap="none" normalizeH="0" baseline="0" dirty="0">
              <a:ln>
                <a:noFill/>
              </a:ln>
              <a:solidFill>
                <a:schemeClr val="accent1">
                  <a:lumMod val="50000"/>
                </a:schemeClr>
              </a:solidFill>
              <a:effectLst/>
              <a:latin typeface="Arial" panose="020B0604020202020204" pitchFamily="34" charset="0"/>
            </a:endParaRPr>
          </a:p>
        </p:txBody>
      </p:sp>
      <p:sp>
        <p:nvSpPr>
          <p:cNvPr id="15" name="AutoShape 12"/>
          <p:cNvSpPr>
            <a:spLocks noChangeArrowheads="1"/>
          </p:cNvSpPr>
          <p:nvPr/>
        </p:nvSpPr>
        <p:spPr bwMode="auto">
          <a:xfrm>
            <a:off x="3265299" y="1303075"/>
            <a:ext cx="2590800" cy="1082453"/>
          </a:xfrm>
          <a:prstGeom prst="roundRect">
            <a:avLst>
              <a:gd name="adj" fmla="val 16667"/>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round/>
                <a:headEnd/>
                <a:tailEnd/>
              </a14:hiddenLine>
            </a:ext>
          </a:extLst>
        </p:spPr>
        <p:txBody>
          <a:bodyPr vert="horz" wrap="square" lIns="12700" tIns="12700" rIns="12700" bIns="1270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chemeClr val="accent1">
                    <a:lumMod val="75000"/>
                  </a:schemeClr>
                </a:solidFill>
                <a:effectLst/>
                <a:latin typeface="Arial" panose="020B0604020202020204" pitchFamily="34" charset="0"/>
                <a:ea typeface="Times New Roman" panose="02020603050405020304" pitchFamily="18" charset="0"/>
              </a:rPr>
              <a:t>SPIRITUAL</a:t>
            </a:r>
            <a:endParaRPr kumimoji="0" lang="en-US" altLang="en-US" sz="800" b="0" i="0" u="none" strike="noStrike" cap="none" normalizeH="0" baseline="0" dirty="0">
              <a:ln>
                <a:noFill/>
              </a:ln>
              <a:solidFill>
                <a:schemeClr val="accent1">
                  <a:lumMod val="75000"/>
                </a:schemeClr>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accent1">
                    <a:lumMod val="50000"/>
                  </a:schemeClr>
                </a:solidFill>
                <a:effectLst/>
                <a:latin typeface="Arial" panose="020B0604020202020204" pitchFamily="34" charset="0"/>
                <a:ea typeface="Times New Roman" panose="02020603050405020304" pitchFamily="18" charset="0"/>
              </a:rPr>
              <a:t>No longer able to attend church</a:t>
            </a:r>
            <a:endParaRPr kumimoji="0" lang="en-US" altLang="en-US" sz="800" b="0" i="0" u="none" strike="noStrike" cap="none" normalizeH="0" baseline="0" dirty="0">
              <a:ln>
                <a:noFill/>
              </a:ln>
              <a:solidFill>
                <a:schemeClr val="accent1">
                  <a:lumMod val="50000"/>
                </a:schemeClr>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200" dirty="0">
                <a:solidFill>
                  <a:schemeClr val="accent1">
                    <a:lumMod val="50000"/>
                  </a:schemeClr>
                </a:solidFill>
                <a:latin typeface="Arial" panose="020B0604020202020204" pitchFamily="34" charset="0"/>
              </a:rPr>
              <a:t>Loss of hope, purpose</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accent1">
                    <a:lumMod val="50000"/>
                  </a:schemeClr>
                </a:solidFill>
                <a:effectLst/>
                <a:latin typeface="Arial" panose="020B0604020202020204" pitchFamily="34" charset="0"/>
              </a:rPr>
              <a:t>Anticipatory </a:t>
            </a:r>
            <a:r>
              <a:rPr lang="en-US" altLang="en-US" sz="1200" dirty="0">
                <a:solidFill>
                  <a:schemeClr val="accent1">
                    <a:lumMod val="50000"/>
                  </a:schemeClr>
                </a:solidFill>
                <a:latin typeface="Arial" panose="020B0604020202020204" pitchFamily="34" charset="0"/>
              </a:rPr>
              <a:t>grief</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accent1">
                    <a:lumMod val="50000"/>
                  </a:schemeClr>
                </a:solidFill>
                <a:effectLst/>
                <a:latin typeface="Arial" panose="020B0604020202020204" pitchFamily="34" charset="0"/>
              </a:rPr>
              <a:t>emptiness</a:t>
            </a:r>
            <a:endParaRPr kumimoji="0" lang="en-US" altLang="en-US" sz="1800" b="0" i="0" u="none" strike="noStrike" cap="none" normalizeH="0" baseline="0" dirty="0">
              <a:ln>
                <a:noFill/>
              </a:ln>
              <a:solidFill>
                <a:schemeClr val="accent1">
                  <a:lumMod val="50000"/>
                </a:schemeClr>
              </a:solidFill>
              <a:effectLst/>
              <a:latin typeface="Arial" panose="020B0604020202020204" pitchFamily="34" charset="0"/>
            </a:endParaRPr>
          </a:p>
        </p:txBody>
      </p:sp>
      <p:sp>
        <p:nvSpPr>
          <p:cNvPr id="16" name="Rectangle 16"/>
          <p:cNvSpPr>
            <a:spLocks noChangeArrowheads="1"/>
          </p:cNvSpPr>
          <p:nvPr/>
        </p:nvSpPr>
        <p:spPr bwMode="auto">
          <a:xfrm>
            <a:off x="2284732" y="-62799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7" name="Rectangle 19"/>
          <p:cNvSpPr>
            <a:spLocks noChangeArrowheads="1"/>
          </p:cNvSpPr>
          <p:nvPr/>
        </p:nvSpPr>
        <p:spPr bwMode="auto">
          <a:xfrm>
            <a:off x="2284732" y="-17079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8" name="Oval 20"/>
          <p:cNvSpPr>
            <a:spLocks noChangeArrowheads="1"/>
          </p:cNvSpPr>
          <p:nvPr/>
        </p:nvSpPr>
        <p:spPr bwMode="auto">
          <a:xfrm>
            <a:off x="971060" y="1699866"/>
            <a:ext cx="3419475" cy="3346450"/>
          </a:xfrm>
          <a:prstGeom prst="ellipse">
            <a:avLst/>
          </a:prstGeom>
          <a:noFill/>
          <a:ln w="25400">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2961590737"/>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00150" y="1257301"/>
            <a:ext cx="6800850" cy="4708981"/>
          </a:xfrm>
          <a:prstGeom prst="rect">
            <a:avLst/>
          </a:prstGeom>
        </p:spPr>
        <p:txBody>
          <a:bodyPr wrap="square">
            <a:spAutoFit/>
          </a:bodyPr>
          <a:lstStyle/>
          <a:p>
            <a:pPr algn="ctr" defTabSz="342900"/>
            <a:r>
              <a:rPr lang="en-US" sz="2100" b="1" dirty="0">
                <a:solidFill>
                  <a:srgbClr val="AD84C6">
                    <a:lumMod val="75000"/>
                  </a:srgbClr>
                </a:solidFill>
                <a:latin typeface="Corbel" panose="020B0503020204020204"/>
              </a:rPr>
              <a:t>FAMILY CONCERNS AND ISSUES IN EACH STAGE</a:t>
            </a:r>
          </a:p>
          <a:p>
            <a:pPr defTabSz="342900"/>
            <a:endParaRPr lang="en-US" sz="1200" b="1" dirty="0">
              <a:solidFill>
                <a:srgbClr val="AD84C6">
                  <a:lumMod val="75000"/>
                </a:srgbClr>
              </a:solidFill>
              <a:latin typeface="Corbel" panose="020B0503020204020204"/>
            </a:endParaRPr>
          </a:p>
          <a:p>
            <a:pPr lvl="1" defTabSz="342900"/>
            <a:r>
              <a:rPr lang="en-US" sz="1950" b="1" dirty="0">
                <a:solidFill>
                  <a:prstClr val="black"/>
                </a:solidFill>
                <a:latin typeface="Corbel" panose="020B0503020204020204"/>
              </a:rPr>
              <a:t> </a:t>
            </a:r>
          </a:p>
          <a:p>
            <a:pPr lvl="1" defTabSz="342900"/>
            <a:r>
              <a:rPr lang="en-US" sz="2400" b="1" dirty="0">
                <a:solidFill>
                  <a:srgbClr val="AD84C6">
                    <a:lumMod val="75000"/>
                  </a:srgbClr>
                </a:solidFill>
                <a:latin typeface="Corbel" panose="020B0503020204020204"/>
              </a:rPr>
              <a:t>EARLY STAGE:</a:t>
            </a:r>
          </a:p>
          <a:p>
            <a:pPr marL="1028700" lvl="2" indent="-342900" defTabSz="342900">
              <a:buFont typeface="Wingdings" panose="05000000000000000000" pitchFamily="2" charset="2"/>
              <a:buChar char="ü"/>
            </a:pPr>
            <a:r>
              <a:rPr lang="en-US" sz="2100" b="1" dirty="0">
                <a:solidFill>
                  <a:srgbClr val="AD84C6">
                    <a:lumMod val="50000"/>
                  </a:srgbClr>
                </a:solidFill>
                <a:latin typeface="Corbel" panose="020B0503020204020204"/>
              </a:rPr>
              <a:t>Difficulty performing IADLs</a:t>
            </a:r>
          </a:p>
          <a:p>
            <a:pPr lvl="3" indent="-342900" defTabSz="342900">
              <a:buFont typeface="Wingdings" panose="05000000000000000000" pitchFamily="2" charset="2"/>
              <a:buChar char="ü"/>
            </a:pPr>
            <a:r>
              <a:rPr lang="en-US" b="1" dirty="0">
                <a:solidFill>
                  <a:srgbClr val="AD84C6">
                    <a:lumMod val="50000"/>
                  </a:srgbClr>
                </a:solidFill>
                <a:latin typeface="Corbel" panose="020B0503020204020204"/>
              </a:rPr>
              <a:t>Finances, medications, meal preparation, </a:t>
            </a:r>
            <a:r>
              <a:rPr lang="en-US" b="1" dirty="0" err="1">
                <a:solidFill>
                  <a:srgbClr val="AD84C6">
                    <a:lumMod val="50000"/>
                  </a:srgbClr>
                </a:solidFill>
                <a:latin typeface="Corbel" panose="020B0503020204020204"/>
              </a:rPr>
              <a:t>etc</a:t>
            </a:r>
            <a:endParaRPr lang="en-US" b="1" dirty="0">
              <a:solidFill>
                <a:srgbClr val="AD84C6">
                  <a:lumMod val="50000"/>
                </a:srgbClr>
              </a:solidFill>
              <a:latin typeface="Corbel" panose="020B0503020204020204"/>
            </a:endParaRPr>
          </a:p>
          <a:p>
            <a:pPr marL="1028700" lvl="2" indent="-342900" defTabSz="342900">
              <a:buFont typeface="Wingdings" panose="05000000000000000000" pitchFamily="2" charset="2"/>
              <a:buChar char="ü"/>
            </a:pPr>
            <a:r>
              <a:rPr lang="en-US" sz="2100" b="1" dirty="0">
                <a:solidFill>
                  <a:srgbClr val="AD84C6">
                    <a:lumMod val="50000"/>
                  </a:srgbClr>
                </a:solidFill>
                <a:latin typeface="Corbel" panose="020B0503020204020204"/>
              </a:rPr>
              <a:t>PWD lacks self awareness of cognitive changes</a:t>
            </a:r>
          </a:p>
          <a:p>
            <a:pPr marL="1028700" lvl="2" indent="-342900" defTabSz="342900">
              <a:buFont typeface="Wingdings" panose="05000000000000000000" pitchFamily="2" charset="2"/>
              <a:buChar char="ü"/>
            </a:pPr>
            <a:r>
              <a:rPr lang="en-US" sz="2100" b="1" dirty="0">
                <a:solidFill>
                  <a:srgbClr val="AD84C6">
                    <a:lumMod val="50000"/>
                  </a:srgbClr>
                </a:solidFill>
                <a:latin typeface="Corbel" panose="020B0503020204020204"/>
              </a:rPr>
              <a:t>Need to get financial affairs and other legal documents in order</a:t>
            </a:r>
          </a:p>
          <a:p>
            <a:pPr marL="1028700" lvl="2" indent="-342900" defTabSz="342900">
              <a:buFont typeface="Wingdings" panose="05000000000000000000" pitchFamily="2" charset="2"/>
              <a:buChar char="ü"/>
            </a:pPr>
            <a:r>
              <a:rPr lang="en-US" sz="2100" b="1" dirty="0">
                <a:solidFill>
                  <a:srgbClr val="AD84C6">
                    <a:lumMod val="50000"/>
                  </a:srgbClr>
                </a:solidFill>
                <a:latin typeface="Corbel" panose="020B0503020204020204"/>
              </a:rPr>
              <a:t>Caregiver Anxiety about the future</a:t>
            </a:r>
          </a:p>
          <a:p>
            <a:pPr marL="1028700" lvl="2" indent="-342900" defTabSz="342900">
              <a:buFont typeface="Wingdings" panose="05000000000000000000" pitchFamily="2" charset="2"/>
              <a:buChar char="ü"/>
            </a:pPr>
            <a:r>
              <a:rPr lang="en-US" sz="2100" b="1" dirty="0">
                <a:solidFill>
                  <a:srgbClr val="AD84C6">
                    <a:lumMod val="50000"/>
                  </a:srgbClr>
                </a:solidFill>
                <a:latin typeface="Corbel" panose="020B0503020204020204"/>
              </a:rPr>
              <a:t>Families begin to transition into role of caregiver</a:t>
            </a:r>
          </a:p>
          <a:p>
            <a:pPr marL="1028700" lvl="2" indent="-342900" defTabSz="342900">
              <a:buFont typeface="Wingdings" panose="05000000000000000000" pitchFamily="2" charset="2"/>
              <a:buChar char="ü"/>
            </a:pPr>
            <a:r>
              <a:rPr lang="en-US" sz="2100" b="1" dirty="0">
                <a:solidFill>
                  <a:srgbClr val="AD84C6">
                    <a:lumMod val="50000"/>
                  </a:srgbClr>
                </a:solidFill>
                <a:latin typeface="Corbel" panose="020B0503020204020204"/>
              </a:rPr>
              <a:t>Often forget words, events, appointments, special occasions </a:t>
            </a:r>
          </a:p>
          <a:p>
            <a:pPr lvl="2" defTabSz="342900"/>
            <a:endParaRPr lang="en-US" b="1" dirty="0">
              <a:solidFill>
                <a:prstClr val="black"/>
              </a:solidFill>
              <a:latin typeface="Corbel" panose="020B0503020204020204"/>
            </a:endParaRPr>
          </a:p>
          <a:p>
            <a:pPr lvl="2" defTabSz="342900"/>
            <a:endParaRPr lang="en-US" sz="1950" b="1" dirty="0">
              <a:solidFill>
                <a:prstClr val="black"/>
              </a:solidFill>
              <a:latin typeface="Corbel" panose="020B0503020204020204"/>
            </a:endParaRPr>
          </a:p>
        </p:txBody>
      </p:sp>
      <p:sp>
        <p:nvSpPr>
          <p:cNvPr id="3" name="Slide Number Placeholder 2"/>
          <p:cNvSpPr>
            <a:spLocks noGrp="1"/>
          </p:cNvSpPr>
          <p:nvPr>
            <p:ph type="sldNum" sz="quarter" idx="12"/>
          </p:nvPr>
        </p:nvSpPr>
        <p:spPr/>
        <p:txBody>
          <a:bodyPr/>
          <a:lstStyle/>
          <a:p>
            <a:pPr defTabSz="342900"/>
            <a:fld id="{DC40C83D-E769-49CD-A97B-6CE4F4D31969}" type="slidenum">
              <a:rPr lang="en-US">
                <a:solidFill>
                  <a:srgbClr val="AD84C6"/>
                </a:solidFill>
                <a:latin typeface="Corbel" panose="020B0503020204020204"/>
              </a:rPr>
              <a:pPr defTabSz="342900"/>
              <a:t>75</a:t>
            </a:fld>
            <a:endParaRPr lang="en-US">
              <a:solidFill>
                <a:srgbClr val="AD84C6"/>
              </a:solidFill>
              <a:latin typeface="Corbel" panose="020B0503020204020204"/>
            </a:endParaRPr>
          </a:p>
        </p:txBody>
      </p:sp>
    </p:spTree>
    <p:extLst>
      <p:ext uri="{BB962C8B-B14F-4D97-AF65-F5344CB8AC3E}">
        <p14:creationId xmlns:p14="http://schemas.microsoft.com/office/powerpoint/2010/main" val="595770132"/>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00150" y="1885950"/>
            <a:ext cx="6800850" cy="3670236"/>
          </a:xfrm>
          <a:prstGeom prst="rect">
            <a:avLst/>
          </a:prstGeom>
        </p:spPr>
        <p:txBody>
          <a:bodyPr wrap="square">
            <a:spAutoFit/>
          </a:bodyPr>
          <a:lstStyle/>
          <a:p>
            <a:pPr lvl="1" defTabSz="342900"/>
            <a:r>
              <a:rPr lang="en-US" sz="2400" b="1" dirty="0">
                <a:solidFill>
                  <a:srgbClr val="AD84C6">
                    <a:lumMod val="75000"/>
                  </a:srgbClr>
                </a:solidFill>
                <a:latin typeface="Corbel" panose="020B0503020204020204"/>
              </a:rPr>
              <a:t>MIDDLE STAGE:</a:t>
            </a:r>
          </a:p>
          <a:p>
            <a:pPr lvl="2" defTabSz="342900"/>
            <a:endParaRPr lang="en-US" sz="2100" b="1" dirty="0">
              <a:solidFill>
                <a:prstClr val="black"/>
              </a:solidFill>
              <a:latin typeface="Corbel" panose="020B0503020204020204"/>
            </a:endParaRPr>
          </a:p>
          <a:p>
            <a:pPr marL="1028700" lvl="2" indent="-342900" defTabSz="342900">
              <a:buFont typeface="Wingdings" panose="05000000000000000000" pitchFamily="2" charset="2"/>
              <a:buChar char="ü"/>
            </a:pPr>
            <a:r>
              <a:rPr lang="en-US" sz="2100" b="1" dirty="0">
                <a:solidFill>
                  <a:srgbClr val="AD84C6">
                    <a:lumMod val="50000"/>
                  </a:srgbClr>
                </a:solidFill>
                <a:latin typeface="Corbel" panose="020B0503020204020204"/>
              </a:rPr>
              <a:t>Caregiver must adapt to decline in PWD language abilities</a:t>
            </a:r>
          </a:p>
          <a:p>
            <a:pPr marL="1028700" lvl="2" indent="-342900" defTabSz="342900">
              <a:buFont typeface="Wingdings" panose="05000000000000000000" pitchFamily="2" charset="2"/>
              <a:buChar char="ü"/>
            </a:pPr>
            <a:r>
              <a:rPr lang="en-US" sz="2100" b="1" dirty="0">
                <a:solidFill>
                  <a:srgbClr val="AD84C6">
                    <a:lumMod val="50000"/>
                  </a:srgbClr>
                </a:solidFill>
              </a:rPr>
              <a:t>May understand more than can speak</a:t>
            </a:r>
            <a:endParaRPr lang="en-US" sz="2100" b="1" dirty="0">
              <a:solidFill>
                <a:srgbClr val="AD84C6">
                  <a:lumMod val="50000"/>
                </a:srgbClr>
              </a:solidFill>
              <a:latin typeface="Corbel" panose="020B0503020204020204"/>
            </a:endParaRPr>
          </a:p>
          <a:p>
            <a:pPr marL="1028700" lvl="2" indent="-342900" defTabSz="342900">
              <a:buFont typeface="Wingdings" panose="05000000000000000000" pitchFamily="2" charset="2"/>
              <a:buChar char="ü"/>
            </a:pPr>
            <a:r>
              <a:rPr lang="en-US" sz="2100" b="1" dirty="0">
                <a:solidFill>
                  <a:srgbClr val="AD84C6">
                    <a:lumMod val="50000"/>
                  </a:srgbClr>
                </a:solidFill>
                <a:latin typeface="Corbel" panose="020B0503020204020204"/>
              </a:rPr>
              <a:t>Difficulties performing ADLs</a:t>
            </a:r>
          </a:p>
          <a:p>
            <a:pPr marL="1028700" lvl="2" indent="-342900" defTabSz="342900">
              <a:buFont typeface="Wingdings" panose="05000000000000000000" pitchFamily="2" charset="2"/>
              <a:buChar char="ü"/>
            </a:pPr>
            <a:r>
              <a:rPr lang="en-US" sz="2100" b="1" dirty="0">
                <a:solidFill>
                  <a:srgbClr val="AD84C6">
                    <a:lumMod val="50000"/>
                  </a:srgbClr>
                </a:solidFill>
                <a:latin typeface="Corbel" panose="020B0503020204020204"/>
              </a:rPr>
              <a:t>Increased caregiver involvement in physical care</a:t>
            </a:r>
          </a:p>
          <a:p>
            <a:pPr marL="1028700" lvl="2" indent="-342900" defTabSz="342900">
              <a:buFont typeface="Wingdings" panose="05000000000000000000" pitchFamily="2" charset="2"/>
              <a:buChar char="ü"/>
            </a:pPr>
            <a:r>
              <a:rPr lang="en-US" sz="2100" b="1" dirty="0">
                <a:solidFill>
                  <a:srgbClr val="AD84C6">
                    <a:lumMod val="50000"/>
                  </a:srgbClr>
                </a:solidFill>
                <a:latin typeface="Corbel" panose="020B0503020204020204"/>
              </a:rPr>
              <a:t>Increased confusion, frustration, difficulty making simple decisions</a:t>
            </a:r>
          </a:p>
          <a:p>
            <a:pPr marL="1028700" lvl="2" indent="-342900" defTabSz="342900">
              <a:buFont typeface="Wingdings" panose="05000000000000000000" pitchFamily="2" charset="2"/>
              <a:buChar char="ü"/>
            </a:pPr>
            <a:r>
              <a:rPr lang="en-US" sz="2100" b="1" dirty="0">
                <a:solidFill>
                  <a:srgbClr val="AD84C6">
                    <a:lumMod val="50000"/>
                  </a:srgbClr>
                </a:solidFill>
                <a:latin typeface="Corbel" panose="020B0503020204020204"/>
              </a:rPr>
              <a:t>Need for respite and help increases</a:t>
            </a:r>
          </a:p>
          <a:p>
            <a:pPr lvl="2" defTabSz="342900"/>
            <a:endParaRPr lang="en-US" sz="1950" b="1" dirty="0">
              <a:solidFill>
                <a:prstClr val="black"/>
              </a:solidFill>
              <a:latin typeface="Corbel" panose="020B0503020204020204"/>
            </a:endParaRPr>
          </a:p>
        </p:txBody>
      </p:sp>
      <p:sp>
        <p:nvSpPr>
          <p:cNvPr id="3" name="Slide Number Placeholder 2"/>
          <p:cNvSpPr>
            <a:spLocks noGrp="1"/>
          </p:cNvSpPr>
          <p:nvPr>
            <p:ph type="sldNum" sz="quarter" idx="12"/>
          </p:nvPr>
        </p:nvSpPr>
        <p:spPr/>
        <p:txBody>
          <a:bodyPr/>
          <a:lstStyle/>
          <a:p>
            <a:pPr defTabSz="342900"/>
            <a:fld id="{DC40C83D-E769-49CD-A97B-6CE4F4D31969}" type="slidenum">
              <a:rPr lang="en-US">
                <a:solidFill>
                  <a:srgbClr val="AD84C6"/>
                </a:solidFill>
                <a:latin typeface="Corbel" panose="020B0503020204020204"/>
              </a:rPr>
              <a:pPr defTabSz="342900"/>
              <a:t>76</a:t>
            </a:fld>
            <a:endParaRPr lang="en-US">
              <a:solidFill>
                <a:srgbClr val="AD84C6"/>
              </a:solidFill>
              <a:latin typeface="Corbel" panose="020B0503020204020204"/>
            </a:endParaRPr>
          </a:p>
        </p:txBody>
      </p:sp>
    </p:spTree>
    <p:extLst>
      <p:ext uri="{BB962C8B-B14F-4D97-AF65-F5344CB8AC3E}">
        <p14:creationId xmlns:p14="http://schemas.microsoft.com/office/powerpoint/2010/main" val="666004428"/>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14450" y="2563380"/>
            <a:ext cx="6572250" cy="1800493"/>
          </a:xfrm>
          <a:prstGeom prst="rect">
            <a:avLst/>
          </a:prstGeom>
        </p:spPr>
        <p:txBody>
          <a:bodyPr wrap="square">
            <a:spAutoFit/>
          </a:bodyPr>
          <a:lstStyle/>
          <a:p>
            <a:pPr lvl="1" defTabSz="342900"/>
            <a:r>
              <a:rPr lang="en-US" sz="2400" b="1" dirty="0">
                <a:solidFill>
                  <a:srgbClr val="AD84C6">
                    <a:lumMod val="75000"/>
                  </a:srgbClr>
                </a:solidFill>
                <a:latin typeface="Corbel" panose="020B0503020204020204"/>
              </a:rPr>
              <a:t>LATE STAGE:</a:t>
            </a:r>
          </a:p>
          <a:p>
            <a:pPr lvl="1" defTabSz="342900"/>
            <a:endParaRPr lang="en-US" sz="2400" b="1" dirty="0">
              <a:solidFill>
                <a:prstClr val="black"/>
              </a:solidFill>
              <a:latin typeface="Corbel" panose="020B0503020204020204"/>
            </a:endParaRPr>
          </a:p>
          <a:p>
            <a:pPr marL="1028700" lvl="2" indent="-342900" defTabSz="342900">
              <a:buFont typeface="Wingdings" panose="05000000000000000000" pitchFamily="2" charset="2"/>
              <a:buChar char="ü"/>
            </a:pPr>
            <a:r>
              <a:rPr lang="en-US" sz="2100" b="1" dirty="0">
                <a:solidFill>
                  <a:srgbClr val="AD84C6">
                    <a:lumMod val="50000"/>
                  </a:srgbClr>
                </a:solidFill>
                <a:latin typeface="Corbel" panose="020B0503020204020204"/>
              </a:rPr>
              <a:t>Decisions about need for placement</a:t>
            </a:r>
          </a:p>
          <a:p>
            <a:pPr marL="1028700" lvl="2" indent="-342900" defTabSz="342900">
              <a:buFont typeface="Wingdings" panose="05000000000000000000" pitchFamily="2" charset="2"/>
              <a:buChar char="ü"/>
            </a:pPr>
            <a:r>
              <a:rPr lang="en-US" sz="2100" b="1" dirty="0">
                <a:solidFill>
                  <a:srgbClr val="AD84C6">
                    <a:lumMod val="50000"/>
                  </a:srgbClr>
                </a:solidFill>
                <a:latin typeface="Corbel" panose="020B0503020204020204"/>
              </a:rPr>
              <a:t>End-of-life care utilization </a:t>
            </a:r>
          </a:p>
          <a:p>
            <a:pPr marL="1028700" lvl="2" indent="-342900" defTabSz="342900">
              <a:buFont typeface="Wingdings" panose="05000000000000000000" pitchFamily="2" charset="2"/>
              <a:buChar char="ü"/>
            </a:pPr>
            <a:r>
              <a:rPr lang="en-US" sz="2100" b="1" dirty="0">
                <a:solidFill>
                  <a:srgbClr val="AD84C6">
                    <a:lumMod val="50000"/>
                  </a:srgbClr>
                </a:solidFill>
                <a:latin typeface="Corbel" panose="020B0503020204020204"/>
              </a:rPr>
              <a:t>Coping with burnout and pre-death grief</a:t>
            </a:r>
          </a:p>
        </p:txBody>
      </p:sp>
      <p:sp>
        <p:nvSpPr>
          <p:cNvPr id="3" name="Slide Number Placeholder 2"/>
          <p:cNvSpPr>
            <a:spLocks noGrp="1"/>
          </p:cNvSpPr>
          <p:nvPr>
            <p:ph type="sldNum" sz="quarter" idx="12"/>
          </p:nvPr>
        </p:nvSpPr>
        <p:spPr/>
        <p:txBody>
          <a:bodyPr/>
          <a:lstStyle/>
          <a:p>
            <a:pPr defTabSz="342900"/>
            <a:fld id="{DC40C83D-E769-49CD-A97B-6CE4F4D31969}" type="slidenum">
              <a:rPr lang="en-US">
                <a:solidFill>
                  <a:srgbClr val="AD84C6"/>
                </a:solidFill>
                <a:latin typeface="Corbel" panose="020B0503020204020204"/>
              </a:rPr>
              <a:pPr defTabSz="342900"/>
              <a:t>77</a:t>
            </a:fld>
            <a:endParaRPr lang="en-US">
              <a:solidFill>
                <a:srgbClr val="AD84C6"/>
              </a:solidFill>
              <a:latin typeface="Corbel" panose="020B0503020204020204"/>
            </a:endParaRPr>
          </a:p>
        </p:txBody>
      </p:sp>
    </p:spTree>
    <p:extLst>
      <p:ext uri="{BB962C8B-B14F-4D97-AF65-F5344CB8AC3E}">
        <p14:creationId xmlns:p14="http://schemas.microsoft.com/office/powerpoint/2010/main" val="3074826584"/>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30AAE5-A58D-414A-9568-FC8B7C71A07C}"/>
              </a:ext>
            </a:extLst>
          </p:cNvPr>
          <p:cNvSpPr>
            <a:spLocks noGrp="1"/>
          </p:cNvSpPr>
          <p:nvPr>
            <p:ph type="title"/>
          </p:nvPr>
        </p:nvSpPr>
        <p:spPr/>
        <p:txBody>
          <a:bodyPr>
            <a:normAutofit/>
          </a:bodyPr>
          <a:lstStyle/>
          <a:p>
            <a:pPr algn="ctr"/>
            <a:r>
              <a:rPr lang="en-US" sz="4800" b="1" u="sng" dirty="0">
                <a:solidFill>
                  <a:schemeClr val="accent1">
                    <a:lumMod val="75000"/>
                  </a:schemeClr>
                </a:solidFill>
              </a:rPr>
              <a:t>STRESS</a:t>
            </a:r>
            <a:endParaRPr lang="en-US" sz="4800" b="1" dirty="0">
              <a:solidFill>
                <a:schemeClr val="accent1">
                  <a:lumMod val="75000"/>
                </a:schemeClr>
              </a:solidFill>
            </a:endParaRPr>
          </a:p>
        </p:txBody>
      </p:sp>
      <p:sp>
        <p:nvSpPr>
          <p:cNvPr id="3" name="Content Placeholder 2">
            <a:extLst>
              <a:ext uri="{FF2B5EF4-FFF2-40B4-BE49-F238E27FC236}">
                <a16:creationId xmlns:a16="http://schemas.microsoft.com/office/drawing/2014/main" id="{3FF12BE6-2186-4BA2-814A-E2A0C98E25FE}"/>
              </a:ext>
            </a:extLst>
          </p:cNvPr>
          <p:cNvSpPr>
            <a:spLocks noGrp="1"/>
          </p:cNvSpPr>
          <p:nvPr>
            <p:ph idx="1"/>
          </p:nvPr>
        </p:nvSpPr>
        <p:spPr/>
        <p:txBody>
          <a:bodyPr/>
          <a:lstStyle/>
          <a:p>
            <a:pPr marL="34290" indent="0" algn="ctr">
              <a:buNone/>
            </a:pPr>
            <a:r>
              <a:rPr lang="en-US" sz="2800" b="1" dirty="0">
                <a:solidFill>
                  <a:schemeClr val="accent1">
                    <a:lumMod val="50000"/>
                  </a:schemeClr>
                </a:solidFill>
              </a:rPr>
              <a:t>CAUSES: </a:t>
            </a:r>
          </a:p>
          <a:p>
            <a:r>
              <a:rPr lang="en-US" sz="2800" b="1" u="sng" dirty="0">
                <a:solidFill>
                  <a:schemeClr val="accent1">
                    <a:lumMod val="50000"/>
                  </a:schemeClr>
                </a:solidFill>
              </a:rPr>
              <a:t>MULTIPLE ROLES</a:t>
            </a:r>
          </a:p>
          <a:p>
            <a:endParaRPr lang="en-US" sz="2400" b="1" u="sng" dirty="0">
              <a:solidFill>
                <a:schemeClr val="accent1">
                  <a:lumMod val="50000"/>
                </a:schemeClr>
              </a:solidFill>
            </a:endParaRPr>
          </a:p>
          <a:p>
            <a:pPr marL="457200" indent="-457200">
              <a:buFont typeface="Arial" panose="020B0604020202020204" pitchFamily="34" charset="0"/>
              <a:buChar char="•"/>
            </a:pPr>
            <a:r>
              <a:rPr lang="en-US" sz="2800" b="1" dirty="0">
                <a:solidFill>
                  <a:schemeClr val="accent1">
                    <a:lumMod val="50000"/>
                  </a:schemeClr>
                </a:solidFill>
              </a:rPr>
              <a:t>Responsibilities associated with trying to be all things to all family members, friends, and peers</a:t>
            </a:r>
          </a:p>
          <a:p>
            <a:pPr marL="457200" indent="-457200">
              <a:buFont typeface="Arial" panose="020B0604020202020204" pitchFamily="34" charset="0"/>
              <a:buChar char="•"/>
            </a:pPr>
            <a:r>
              <a:rPr lang="en-US" sz="2800" b="1" dirty="0">
                <a:solidFill>
                  <a:schemeClr val="accent1">
                    <a:lumMod val="50000"/>
                  </a:schemeClr>
                </a:solidFill>
              </a:rPr>
              <a:t>Adjusting to changes and losses experienced regarding use of time, lifestyle, well-being, social life, future plans   </a:t>
            </a:r>
          </a:p>
          <a:p>
            <a:endParaRPr lang="en-US" dirty="0"/>
          </a:p>
        </p:txBody>
      </p:sp>
      <p:sp>
        <p:nvSpPr>
          <p:cNvPr id="4" name="Slide Number Placeholder 3">
            <a:extLst>
              <a:ext uri="{FF2B5EF4-FFF2-40B4-BE49-F238E27FC236}">
                <a16:creationId xmlns:a16="http://schemas.microsoft.com/office/drawing/2014/main" id="{BE1CB11A-CB31-43D0-8AE0-F8BE44E58B37}"/>
              </a:ext>
            </a:extLst>
          </p:cNvPr>
          <p:cNvSpPr>
            <a:spLocks noGrp="1"/>
          </p:cNvSpPr>
          <p:nvPr>
            <p:ph type="sldNum" sz="quarter" idx="12"/>
          </p:nvPr>
        </p:nvSpPr>
        <p:spPr/>
        <p:txBody>
          <a:bodyPr/>
          <a:lstStyle/>
          <a:p>
            <a:fld id="{C63D52EE-2EC2-4889-BE6E-7EB8E38B3EEC}" type="slidenum">
              <a:rPr lang="en-US" smtClean="0"/>
              <a:pPr/>
              <a:t>78</a:t>
            </a:fld>
            <a:endParaRPr lang="en-US"/>
          </a:p>
        </p:txBody>
      </p:sp>
    </p:spTree>
    <p:extLst>
      <p:ext uri="{BB962C8B-B14F-4D97-AF65-F5344CB8AC3E}">
        <p14:creationId xmlns:p14="http://schemas.microsoft.com/office/powerpoint/2010/main" val="2699463843"/>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80E89411-C83B-4CDC-9B68-854EE7E54150}"/>
              </a:ext>
            </a:extLst>
          </p:cNvPr>
          <p:cNvSpPr>
            <a:spLocks noGrp="1"/>
          </p:cNvSpPr>
          <p:nvPr>
            <p:ph type="sldNum" sz="quarter" idx="12"/>
          </p:nvPr>
        </p:nvSpPr>
        <p:spPr/>
        <p:txBody>
          <a:bodyPr/>
          <a:lstStyle/>
          <a:p>
            <a:fld id="{DC40C83D-E769-49CD-A97B-6CE4F4D31969}" type="slidenum">
              <a:rPr lang="en-US" smtClean="0"/>
              <a:pPr/>
              <a:t>79</a:t>
            </a:fld>
            <a:endParaRPr lang="en-US"/>
          </a:p>
        </p:txBody>
      </p:sp>
      <p:sp>
        <p:nvSpPr>
          <p:cNvPr id="3" name="TextBox 2">
            <a:extLst>
              <a:ext uri="{FF2B5EF4-FFF2-40B4-BE49-F238E27FC236}">
                <a16:creationId xmlns:a16="http://schemas.microsoft.com/office/drawing/2014/main" id="{6EE15997-4383-416E-B1A4-904AB044943B}"/>
              </a:ext>
            </a:extLst>
          </p:cNvPr>
          <p:cNvSpPr txBox="1"/>
          <p:nvPr/>
        </p:nvSpPr>
        <p:spPr>
          <a:xfrm>
            <a:off x="685800" y="1756862"/>
            <a:ext cx="8229600" cy="4832092"/>
          </a:xfrm>
          <a:prstGeom prst="rect">
            <a:avLst/>
          </a:prstGeom>
          <a:noFill/>
        </p:spPr>
        <p:txBody>
          <a:bodyPr wrap="square" rtlCol="0">
            <a:spAutoFit/>
          </a:bodyPr>
          <a:lstStyle/>
          <a:p>
            <a:r>
              <a:rPr lang="en-US" sz="2800" dirty="0">
                <a:solidFill>
                  <a:schemeClr val="accent1">
                    <a:lumMod val="50000"/>
                  </a:schemeClr>
                </a:solidFill>
              </a:rPr>
              <a:t> Feeling overwhelmed or constantly worried </a:t>
            </a:r>
            <a:br>
              <a:rPr lang="en-US" sz="2800" dirty="0">
                <a:solidFill>
                  <a:schemeClr val="accent1">
                    <a:lumMod val="50000"/>
                  </a:schemeClr>
                </a:solidFill>
              </a:rPr>
            </a:br>
            <a:r>
              <a:rPr lang="en-US" sz="2800" dirty="0">
                <a:solidFill>
                  <a:schemeClr val="accent1">
                    <a:lumMod val="50000"/>
                  </a:schemeClr>
                </a:solidFill>
              </a:rPr>
              <a:t> Feeling tired often </a:t>
            </a:r>
            <a:br>
              <a:rPr lang="en-US" sz="2800" dirty="0">
                <a:solidFill>
                  <a:schemeClr val="accent1">
                    <a:lumMod val="50000"/>
                  </a:schemeClr>
                </a:solidFill>
              </a:rPr>
            </a:br>
            <a:r>
              <a:rPr lang="en-US" sz="2800" dirty="0">
                <a:solidFill>
                  <a:schemeClr val="accent1">
                    <a:lumMod val="50000"/>
                  </a:schemeClr>
                </a:solidFill>
              </a:rPr>
              <a:t> Getting too much sleep or not enough sleep </a:t>
            </a:r>
            <a:br>
              <a:rPr lang="en-US" sz="2800" dirty="0">
                <a:solidFill>
                  <a:schemeClr val="accent1">
                    <a:lumMod val="50000"/>
                  </a:schemeClr>
                </a:solidFill>
              </a:rPr>
            </a:br>
            <a:r>
              <a:rPr lang="en-US" sz="2800" dirty="0">
                <a:solidFill>
                  <a:schemeClr val="accent1">
                    <a:lumMod val="50000"/>
                  </a:schemeClr>
                </a:solidFill>
              </a:rPr>
              <a:t> Gaining or losing weight </a:t>
            </a:r>
            <a:br>
              <a:rPr lang="en-US" sz="2800" dirty="0">
                <a:solidFill>
                  <a:schemeClr val="accent1">
                    <a:lumMod val="50000"/>
                  </a:schemeClr>
                </a:solidFill>
              </a:rPr>
            </a:br>
            <a:r>
              <a:rPr lang="en-US" sz="2800" dirty="0">
                <a:solidFill>
                  <a:schemeClr val="accent1">
                    <a:lumMod val="50000"/>
                  </a:schemeClr>
                </a:solidFill>
              </a:rPr>
              <a:t> Becoming easily irritated or angry </a:t>
            </a:r>
            <a:br>
              <a:rPr lang="en-US" sz="2800" dirty="0">
                <a:solidFill>
                  <a:schemeClr val="accent1">
                    <a:lumMod val="50000"/>
                  </a:schemeClr>
                </a:solidFill>
              </a:rPr>
            </a:br>
            <a:r>
              <a:rPr lang="en-US" sz="2800" dirty="0">
                <a:solidFill>
                  <a:schemeClr val="accent1">
                    <a:lumMod val="50000"/>
                  </a:schemeClr>
                </a:solidFill>
              </a:rPr>
              <a:t> Losing interest in activities you used to enjoy </a:t>
            </a:r>
            <a:br>
              <a:rPr lang="en-US" sz="2800" dirty="0">
                <a:solidFill>
                  <a:schemeClr val="accent1">
                    <a:lumMod val="50000"/>
                  </a:schemeClr>
                </a:solidFill>
              </a:rPr>
            </a:br>
            <a:r>
              <a:rPr lang="en-US" sz="2800" dirty="0">
                <a:solidFill>
                  <a:schemeClr val="accent1">
                    <a:lumMod val="50000"/>
                  </a:schemeClr>
                </a:solidFill>
              </a:rPr>
              <a:t> Feeling sad </a:t>
            </a:r>
            <a:br>
              <a:rPr lang="en-US" sz="2800" dirty="0">
                <a:solidFill>
                  <a:schemeClr val="accent1">
                    <a:lumMod val="50000"/>
                  </a:schemeClr>
                </a:solidFill>
              </a:rPr>
            </a:br>
            <a:r>
              <a:rPr lang="en-US" sz="2800" dirty="0">
                <a:solidFill>
                  <a:schemeClr val="accent1">
                    <a:lumMod val="50000"/>
                  </a:schemeClr>
                </a:solidFill>
              </a:rPr>
              <a:t> Having frequent headaches, bodily pain or other physical problems </a:t>
            </a:r>
            <a:br>
              <a:rPr lang="en-US" sz="2800" dirty="0">
                <a:solidFill>
                  <a:schemeClr val="accent1">
                    <a:lumMod val="50000"/>
                  </a:schemeClr>
                </a:solidFill>
              </a:rPr>
            </a:br>
            <a:r>
              <a:rPr lang="en-US" sz="2800" dirty="0">
                <a:solidFill>
                  <a:schemeClr val="accent1">
                    <a:lumMod val="50000"/>
                  </a:schemeClr>
                </a:solidFill>
              </a:rPr>
              <a:t> Abusing alcohol or drugs, including prescription medications</a:t>
            </a:r>
            <a:endParaRPr lang="en-US" sz="2800" dirty="0"/>
          </a:p>
        </p:txBody>
      </p:sp>
      <p:sp>
        <p:nvSpPr>
          <p:cNvPr id="4" name="TextBox 3">
            <a:extLst>
              <a:ext uri="{FF2B5EF4-FFF2-40B4-BE49-F238E27FC236}">
                <a16:creationId xmlns:a16="http://schemas.microsoft.com/office/drawing/2014/main" id="{38D1D978-2545-40CB-8EEE-DF04D39E1663}"/>
              </a:ext>
            </a:extLst>
          </p:cNvPr>
          <p:cNvSpPr txBox="1"/>
          <p:nvPr/>
        </p:nvSpPr>
        <p:spPr>
          <a:xfrm>
            <a:off x="685800" y="76200"/>
            <a:ext cx="7772400" cy="1477328"/>
          </a:xfrm>
          <a:prstGeom prst="rect">
            <a:avLst/>
          </a:prstGeom>
          <a:noFill/>
        </p:spPr>
        <p:txBody>
          <a:bodyPr wrap="square" rtlCol="0">
            <a:spAutoFit/>
          </a:bodyPr>
          <a:lstStyle/>
          <a:p>
            <a:endParaRPr lang="en-US" dirty="0"/>
          </a:p>
          <a:p>
            <a:r>
              <a:rPr lang="en-US" dirty="0"/>
              <a:t> </a:t>
            </a:r>
            <a:r>
              <a:rPr lang="en-US" sz="3600" dirty="0">
                <a:solidFill>
                  <a:schemeClr val="accent1">
                    <a:lumMod val="75000"/>
                  </a:schemeClr>
                </a:solidFill>
              </a:rPr>
              <a:t>The Mayo Clinic suggests the following may be signs of caregiver </a:t>
            </a:r>
            <a:r>
              <a:rPr lang="en-US" sz="3600" u="sng" dirty="0">
                <a:solidFill>
                  <a:schemeClr val="accent1">
                    <a:lumMod val="75000"/>
                  </a:schemeClr>
                </a:solidFill>
                <a:latin typeface="Chiller" panose="04020404031007020602" pitchFamily="82" charset="0"/>
              </a:rPr>
              <a:t>STRESS</a:t>
            </a:r>
            <a:r>
              <a:rPr lang="en-US" sz="3600" dirty="0">
                <a:solidFill>
                  <a:schemeClr val="accent1">
                    <a:lumMod val="75000"/>
                  </a:schemeClr>
                </a:solidFill>
              </a:rPr>
              <a:t>:</a:t>
            </a:r>
          </a:p>
        </p:txBody>
      </p:sp>
    </p:spTree>
    <p:extLst>
      <p:ext uri="{BB962C8B-B14F-4D97-AF65-F5344CB8AC3E}">
        <p14:creationId xmlns:p14="http://schemas.microsoft.com/office/powerpoint/2010/main" val="15830017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990600" y="1605077"/>
            <a:ext cx="8610600" cy="4801314"/>
          </a:xfrm>
          <a:prstGeom prst="rect">
            <a:avLst/>
          </a:prstGeom>
        </p:spPr>
        <p:txBody>
          <a:bodyPr wrap="square">
            <a:spAutoFit/>
          </a:bodyPr>
          <a:lstStyle/>
          <a:p>
            <a:r>
              <a:rPr lang="en-US" sz="2200" b="1" dirty="0">
                <a:solidFill>
                  <a:schemeClr val="accent1">
                    <a:lumMod val="75000"/>
                  </a:schemeClr>
                </a:solidFill>
              </a:rPr>
              <a:t>Stage 1 EARLY (2-4 years)</a:t>
            </a:r>
          </a:p>
          <a:p>
            <a:pPr lvl="1"/>
            <a:r>
              <a:rPr lang="en-US" sz="2000" b="1" dirty="0">
                <a:solidFill>
                  <a:schemeClr val="accent1">
                    <a:lumMod val="50000"/>
                  </a:schemeClr>
                </a:solidFill>
              </a:rPr>
              <a:t>Mild memory impairment begins to affect functional abilities </a:t>
            </a:r>
          </a:p>
          <a:p>
            <a:pPr lvl="1"/>
            <a:r>
              <a:rPr lang="en-US" sz="2000" b="1" dirty="0">
                <a:solidFill>
                  <a:schemeClr val="accent1">
                    <a:lumMod val="50000"/>
                  </a:schemeClr>
                </a:solidFill>
              </a:rPr>
              <a:t> (job, activities of daily living)</a:t>
            </a:r>
          </a:p>
          <a:p>
            <a:pPr lvl="1"/>
            <a:r>
              <a:rPr lang="en-US" sz="2000" b="1" dirty="0">
                <a:solidFill>
                  <a:schemeClr val="accent1">
                    <a:lumMod val="50000"/>
                  </a:schemeClr>
                </a:solidFill>
              </a:rPr>
              <a:t>Confusion, mood/personality changes</a:t>
            </a:r>
          </a:p>
          <a:p>
            <a:r>
              <a:rPr lang="en-US" sz="2200" b="1" dirty="0">
                <a:solidFill>
                  <a:schemeClr val="accent1">
                    <a:lumMod val="75000"/>
                  </a:schemeClr>
                </a:solidFill>
              </a:rPr>
              <a:t>Stage 2  MIDDLE (2-10 years)</a:t>
            </a:r>
          </a:p>
          <a:p>
            <a:pPr lvl="1"/>
            <a:r>
              <a:rPr lang="en-US" sz="2000" b="1" dirty="0">
                <a:solidFill>
                  <a:schemeClr val="accent1">
                    <a:lumMod val="50000"/>
                  </a:schemeClr>
                </a:solidFill>
              </a:rPr>
              <a:t>Diminishing attention span, focus</a:t>
            </a:r>
          </a:p>
          <a:p>
            <a:pPr lvl="1"/>
            <a:r>
              <a:rPr lang="en-US" sz="2000" b="1" dirty="0">
                <a:solidFill>
                  <a:schemeClr val="accent1">
                    <a:lumMod val="50000"/>
                  </a:schemeClr>
                </a:solidFill>
              </a:rPr>
              <a:t>Self-care decline</a:t>
            </a:r>
          </a:p>
          <a:p>
            <a:pPr lvl="1"/>
            <a:r>
              <a:rPr lang="en-US" sz="2000" b="1" dirty="0">
                <a:solidFill>
                  <a:schemeClr val="accent1">
                    <a:lumMod val="50000"/>
                  </a:schemeClr>
                </a:solidFill>
              </a:rPr>
              <a:t>Delusions &amp; hallucinations are not unusual</a:t>
            </a:r>
          </a:p>
          <a:p>
            <a:pPr lvl="1"/>
            <a:r>
              <a:rPr lang="en-US" sz="2000" b="1" dirty="0">
                <a:solidFill>
                  <a:schemeClr val="accent1">
                    <a:lumMod val="50000"/>
                  </a:schemeClr>
                </a:solidFill>
              </a:rPr>
              <a:t>Repetitive statements, loss of language</a:t>
            </a:r>
          </a:p>
          <a:p>
            <a:r>
              <a:rPr lang="en-US" sz="2200" b="1" dirty="0">
                <a:solidFill>
                  <a:schemeClr val="accent1">
                    <a:lumMod val="75000"/>
                  </a:schemeClr>
                </a:solidFill>
              </a:rPr>
              <a:t>Stage 3  LATE (1-3 years)</a:t>
            </a:r>
          </a:p>
          <a:p>
            <a:pPr lvl="1"/>
            <a:r>
              <a:rPr lang="en-US" sz="2000" b="1" dirty="0">
                <a:solidFill>
                  <a:schemeClr val="accent1">
                    <a:lumMod val="50000"/>
                  </a:schemeClr>
                </a:solidFill>
              </a:rPr>
              <a:t>Can’t recognize people, even self in mirror</a:t>
            </a:r>
          </a:p>
          <a:p>
            <a:pPr lvl="1"/>
            <a:r>
              <a:rPr lang="en-US" sz="2000" b="1" dirty="0">
                <a:solidFill>
                  <a:schemeClr val="accent1">
                    <a:lumMod val="50000"/>
                  </a:schemeClr>
                </a:solidFill>
              </a:rPr>
              <a:t>Loss of bowel &amp; bladder control</a:t>
            </a:r>
          </a:p>
          <a:p>
            <a:pPr lvl="1"/>
            <a:r>
              <a:rPr lang="en-US" sz="2000" b="1" dirty="0">
                <a:solidFill>
                  <a:schemeClr val="accent1">
                    <a:lumMod val="50000"/>
                  </a:schemeClr>
                </a:solidFill>
              </a:rPr>
              <a:t>Bedbound, unable to walk</a:t>
            </a:r>
          </a:p>
          <a:p>
            <a:pPr lvl="1"/>
            <a:r>
              <a:rPr lang="en-US" sz="2000" b="1" dirty="0">
                <a:solidFill>
                  <a:schemeClr val="accent1">
                    <a:lumMod val="50000"/>
                  </a:schemeClr>
                </a:solidFill>
              </a:rPr>
              <a:t>Completely dependent on others</a:t>
            </a:r>
          </a:p>
          <a:p>
            <a:pPr lvl="1"/>
            <a:r>
              <a:rPr lang="en-US" sz="2000" b="1" dirty="0">
                <a:solidFill>
                  <a:schemeClr val="accent1">
                    <a:lumMod val="50000"/>
                  </a:schemeClr>
                </a:solidFill>
              </a:rPr>
              <a:t>Increased susceptibility to infections/other diseases</a:t>
            </a:r>
            <a:endParaRPr lang="en-US" sz="2000" dirty="0">
              <a:solidFill>
                <a:schemeClr val="accent1">
                  <a:lumMod val="50000"/>
                </a:schemeClr>
              </a:solidFill>
            </a:endParaRPr>
          </a:p>
        </p:txBody>
      </p:sp>
      <p:sp>
        <p:nvSpPr>
          <p:cNvPr id="4" name="TextBox 3"/>
          <p:cNvSpPr txBox="1"/>
          <p:nvPr/>
        </p:nvSpPr>
        <p:spPr>
          <a:xfrm>
            <a:off x="76200" y="533400"/>
            <a:ext cx="8839200" cy="646331"/>
          </a:xfrm>
          <a:prstGeom prst="rect">
            <a:avLst/>
          </a:prstGeom>
          <a:noFill/>
        </p:spPr>
        <p:txBody>
          <a:bodyPr wrap="square" rtlCol="0">
            <a:spAutoFit/>
          </a:bodyPr>
          <a:lstStyle/>
          <a:p>
            <a:pPr algn="ctr"/>
            <a:r>
              <a:rPr lang="en-US" sz="3600" b="1" dirty="0">
                <a:solidFill>
                  <a:schemeClr val="accent1">
                    <a:lumMod val="75000"/>
                  </a:schemeClr>
                </a:solidFill>
              </a:rPr>
              <a:t>STAGES OF ALZHEIMER’S DISEASE</a:t>
            </a:r>
            <a:endParaRPr lang="en-US" sz="3600" dirty="0">
              <a:solidFill>
                <a:schemeClr val="accent1">
                  <a:lumMod val="75000"/>
                </a:schemeClr>
              </a:solidFill>
            </a:endParaRPr>
          </a:p>
        </p:txBody>
      </p:sp>
      <p:sp>
        <p:nvSpPr>
          <p:cNvPr id="5" name="Slide Number Placeholder 4"/>
          <p:cNvSpPr>
            <a:spLocks noGrp="1"/>
          </p:cNvSpPr>
          <p:nvPr>
            <p:ph type="sldNum" sz="quarter" idx="12"/>
          </p:nvPr>
        </p:nvSpPr>
        <p:spPr/>
        <p:txBody>
          <a:bodyPr/>
          <a:lstStyle/>
          <a:p>
            <a:fld id="{DC40C83D-E769-49CD-A97B-6CE4F4D31969}" type="slidenum">
              <a:rPr lang="en-US" smtClean="0"/>
              <a:pPr/>
              <a:t>8</a:t>
            </a:fld>
            <a:endParaRPr lang="en-US"/>
          </a:p>
        </p:txBody>
      </p:sp>
    </p:spTree>
    <p:extLst>
      <p:ext uri="{BB962C8B-B14F-4D97-AF65-F5344CB8AC3E}">
        <p14:creationId xmlns:p14="http://schemas.microsoft.com/office/powerpoint/2010/main" val="1748933242"/>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449332"/>
            <a:ext cx="9144000" cy="6494085"/>
          </a:xfrm>
          <a:prstGeom prst="rect">
            <a:avLst/>
          </a:prstGeom>
          <a:noFill/>
        </p:spPr>
        <p:txBody>
          <a:bodyPr wrap="square" rtlCol="0">
            <a:spAutoFit/>
          </a:bodyPr>
          <a:lstStyle/>
          <a:p>
            <a:pPr algn="ctr"/>
            <a:r>
              <a:rPr lang="en-US" sz="2400" b="1" dirty="0">
                <a:solidFill>
                  <a:schemeClr val="accent1">
                    <a:lumMod val="75000"/>
                  </a:schemeClr>
                </a:solidFill>
              </a:rPr>
              <a:t>EDUCATION AND KNOWLEDGE LEADS TO </a:t>
            </a:r>
          </a:p>
          <a:p>
            <a:pPr algn="ctr"/>
            <a:r>
              <a:rPr lang="en-US" sz="2400" b="1" dirty="0">
                <a:solidFill>
                  <a:schemeClr val="accent1">
                    <a:lumMod val="75000"/>
                  </a:schemeClr>
                </a:solidFill>
              </a:rPr>
              <a:t>BETTER COPING SKILLS</a:t>
            </a:r>
          </a:p>
          <a:p>
            <a:r>
              <a:rPr lang="en-US" dirty="0"/>
              <a:t> </a:t>
            </a:r>
          </a:p>
          <a:p>
            <a:endParaRPr lang="en-US" sz="800" dirty="0"/>
          </a:p>
          <a:p>
            <a:r>
              <a:rPr lang="en-US" sz="2400" b="1" dirty="0">
                <a:solidFill>
                  <a:schemeClr val="accent1">
                    <a:lumMod val="75000"/>
                  </a:schemeClr>
                </a:solidFill>
              </a:rPr>
              <a:t>Caregivers: </a:t>
            </a:r>
          </a:p>
          <a:p>
            <a:pPr marL="285750" indent="-285750">
              <a:buFont typeface="Arial" panose="020B0604020202020204" pitchFamily="34" charset="0"/>
              <a:buChar char="•"/>
            </a:pPr>
            <a:r>
              <a:rPr lang="en-US" sz="2400" b="1" dirty="0">
                <a:solidFill>
                  <a:schemeClr val="accent1">
                    <a:lumMod val="50000"/>
                  </a:schemeClr>
                </a:solidFill>
              </a:rPr>
              <a:t>have a weaker immune system </a:t>
            </a:r>
          </a:p>
          <a:p>
            <a:pPr marL="285750" indent="-285750">
              <a:buFont typeface="Arial" panose="020B0604020202020204" pitchFamily="34" charset="0"/>
              <a:buChar char="•"/>
            </a:pPr>
            <a:r>
              <a:rPr lang="en-US" sz="2400" b="1" dirty="0">
                <a:solidFill>
                  <a:schemeClr val="accent1">
                    <a:lumMod val="50000"/>
                  </a:schemeClr>
                </a:solidFill>
              </a:rPr>
              <a:t>see the doctor more </a:t>
            </a:r>
          </a:p>
          <a:p>
            <a:pPr marL="285750" indent="-285750">
              <a:buFont typeface="Arial" panose="020B0604020202020204" pitchFamily="34" charset="0"/>
              <a:buChar char="•"/>
            </a:pPr>
            <a:r>
              <a:rPr lang="en-US" sz="2400" b="1" dirty="0">
                <a:solidFill>
                  <a:schemeClr val="accent1">
                    <a:lumMod val="50000"/>
                  </a:schemeClr>
                </a:solidFill>
              </a:rPr>
              <a:t>take more medications </a:t>
            </a:r>
          </a:p>
          <a:p>
            <a:pPr marL="285750" indent="-285750">
              <a:buFont typeface="Arial" panose="020B0604020202020204" pitchFamily="34" charset="0"/>
              <a:buChar char="•"/>
            </a:pPr>
            <a:r>
              <a:rPr lang="en-US" sz="2400" b="1" dirty="0">
                <a:solidFill>
                  <a:schemeClr val="accent1">
                    <a:lumMod val="50000"/>
                  </a:schemeClr>
                </a:solidFill>
              </a:rPr>
              <a:t>have slower wound healing </a:t>
            </a:r>
          </a:p>
          <a:p>
            <a:r>
              <a:rPr lang="en-US" dirty="0">
                <a:solidFill>
                  <a:schemeClr val="accent1">
                    <a:lumMod val="50000"/>
                  </a:schemeClr>
                </a:solidFill>
              </a:rPr>
              <a:t>(than their peers who are not care giving)</a:t>
            </a:r>
          </a:p>
          <a:p>
            <a:r>
              <a:rPr lang="en-US" b="1" dirty="0"/>
              <a:t> </a:t>
            </a:r>
            <a:endParaRPr lang="en-US" dirty="0"/>
          </a:p>
          <a:p>
            <a:r>
              <a:rPr lang="en-US" sz="2400" b="1" dirty="0">
                <a:solidFill>
                  <a:schemeClr val="accent1">
                    <a:lumMod val="75000"/>
                  </a:schemeClr>
                </a:solidFill>
              </a:rPr>
              <a:t>SUPPORT GROUPS:</a:t>
            </a:r>
            <a:endParaRPr lang="en-US" sz="2400" dirty="0">
              <a:solidFill>
                <a:schemeClr val="accent1">
                  <a:lumMod val="75000"/>
                </a:schemeClr>
              </a:solidFill>
            </a:endParaRPr>
          </a:p>
          <a:p>
            <a:pPr marL="285750" indent="-285750">
              <a:buFont typeface="Arial" panose="020B0604020202020204" pitchFamily="34" charset="0"/>
              <a:buChar char="•"/>
            </a:pPr>
            <a:r>
              <a:rPr lang="en-US" sz="2400" b="1" dirty="0">
                <a:solidFill>
                  <a:schemeClr val="accent1">
                    <a:lumMod val="50000"/>
                  </a:schemeClr>
                </a:solidFill>
              </a:rPr>
              <a:t>Validate feelings </a:t>
            </a:r>
          </a:p>
          <a:p>
            <a:pPr marL="285750" indent="-285750">
              <a:buFont typeface="Arial" panose="020B0604020202020204" pitchFamily="34" charset="0"/>
              <a:buChar char="•"/>
            </a:pPr>
            <a:r>
              <a:rPr lang="en-US" sz="2400" b="1" dirty="0">
                <a:solidFill>
                  <a:schemeClr val="accent1">
                    <a:lumMod val="50000"/>
                  </a:schemeClr>
                </a:solidFill>
              </a:rPr>
              <a:t>teach one another </a:t>
            </a:r>
          </a:p>
          <a:p>
            <a:pPr marL="285750" indent="-285750">
              <a:buFont typeface="Arial" panose="020B0604020202020204" pitchFamily="34" charset="0"/>
              <a:buChar char="•"/>
            </a:pPr>
            <a:r>
              <a:rPr lang="en-US" sz="2400" b="1" dirty="0">
                <a:solidFill>
                  <a:schemeClr val="accent1">
                    <a:lumMod val="50000"/>
                  </a:schemeClr>
                </a:solidFill>
              </a:rPr>
              <a:t>share experiences and ideas for successful coping </a:t>
            </a:r>
          </a:p>
          <a:p>
            <a:pPr marL="285750" indent="-285750">
              <a:buFont typeface="Arial" panose="020B0604020202020204" pitchFamily="34" charset="0"/>
              <a:buChar char="•"/>
            </a:pPr>
            <a:r>
              <a:rPr lang="en-US" sz="2400" b="1" dirty="0">
                <a:solidFill>
                  <a:schemeClr val="accent1">
                    <a:lumMod val="50000"/>
                  </a:schemeClr>
                </a:solidFill>
              </a:rPr>
              <a:t>encourage expression </a:t>
            </a:r>
          </a:p>
          <a:p>
            <a:pPr marL="285750" indent="-285750">
              <a:buFont typeface="Arial" panose="020B0604020202020204" pitchFamily="34" charset="0"/>
              <a:buChar char="•"/>
            </a:pPr>
            <a:r>
              <a:rPr lang="en-US" sz="2400" b="1" dirty="0">
                <a:solidFill>
                  <a:schemeClr val="accent1">
                    <a:lumMod val="50000"/>
                  </a:schemeClr>
                </a:solidFill>
              </a:rPr>
              <a:t>promise confidentiality </a:t>
            </a:r>
          </a:p>
          <a:p>
            <a:pPr marL="285750" indent="-285750">
              <a:buFont typeface="Arial" panose="020B0604020202020204" pitchFamily="34" charset="0"/>
              <a:buChar char="•"/>
            </a:pPr>
            <a:r>
              <a:rPr lang="en-US" sz="2400" b="1" dirty="0">
                <a:solidFill>
                  <a:schemeClr val="accent1">
                    <a:lumMod val="50000"/>
                  </a:schemeClr>
                </a:solidFill>
              </a:rPr>
              <a:t>restore balance in the lives of caregivers</a:t>
            </a:r>
          </a:p>
          <a:p>
            <a:endParaRPr lang="en-US" dirty="0"/>
          </a:p>
        </p:txBody>
      </p:sp>
      <p:sp>
        <p:nvSpPr>
          <p:cNvPr id="3" name="Slide Number Placeholder 2"/>
          <p:cNvSpPr>
            <a:spLocks noGrp="1"/>
          </p:cNvSpPr>
          <p:nvPr>
            <p:ph type="sldNum" sz="quarter" idx="12"/>
          </p:nvPr>
        </p:nvSpPr>
        <p:spPr/>
        <p:txBody>
          <a:bodyPr/>
          <a:lstStyle/>
          <a:p>
            <a:fld id="{DC40C83D-E769-49CD-A97B-6CE4F4D31969}" type="slidenum">
              <a:rPr lang="en-US" smtClean="0"/>
              <a:pPr/>
              <a:t>80</a:t>
            </a:fld>
            <a:endParaRPr lang="en-US"/>
          </a:p>
        </p:txBody>
      </p:sp>
    </p:spTree>
    <p:extLst>
      <p:ext uri="{BB962C8B-B14F-4D97-AF65-F5344CB8AC3E}">
        <p14:creationId xmlns:p14="http://schemas.microsoft.com/office/powerpoint/2010/main" val="1947443946"/>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 y="0"/>
            <a:ext cx="8915400" cy="914400"/>
          </a:xfrm>
        </p:spPr>
        <p:txBody>
          <a:bodyPr/>
          <a:lstStyle/>
          <a:p>
            <a:pPr algn="ctr"/>
            <a:r>
              <a:rPr lang="en-US" sz="3600" b="1" i="1" dirty="0"/>
              <a:t>SYMPTOMS OF CAREGIVER BURNOUT</a:t>
            </a:r>
            <a:endParaRPr lang="en-US" sz="3600" dirty="0"/>
          </a:p>
        </p:txBody>
      </p:sp>
      <p:sp>
        <p:nvSpPr>
          <p:cNvPr id="3" name="Content Placeholder 2"/>
          <p:cNvSpPr>
            <a:spLocks noGrp="1"/>
          </p:cNvSpPr>
          <p:nvPr>
            <p:ph sz="half" idx="1"/>
          </p:nvPr>
        </p:nvSpPr>
        <p:spPr>
          <a:xfrm>
            <a:off x="114300" y="1354668"/>
            <a:ext cx="4191000" cy="5943600"/>
          </a:xfrm>
        </p:spPr>
        <p:txBody>
          <a:bodyPr>
            <a:normAutofit lnSpcReduction="10000"/>
          </a:bodyPr>
          <a:lstStyle/>
          <a:p>
            <a:pPr lvl="0"/>
            <a:r>
              <a:rPr lang="en-US" sz="1800" b="1" dirty="0">
                <a:solidFill>
                  <a:schemeClr val="accent1">
                    <a:lumMod val="50000"/>
                  </a:schemeClr>
                </a:solidFill>
              </a:rPr>
              <a:t>Sleep disruptions:</a:t>
            </a:r>
          </a:p>
          <a:p>
            <a:pPr lvl="1"/>
            <a:r>
              <a:rPr lang="en-US" sz="1800" b="1" dirty="0">
                <a:solidFill>
                  <a:schemeClr val="accent1">
                    <a:lumMod val="50000"/>
                  </a:schemeClr>
                </a:solidFill>
              </a:rPr>
              <a:t> insomnia, oversleeping </a:t>
            </a:r>
          </a:p>
          <a:p>
            <a:pPr lvl="1"/>
            <a:r>
              <a:rPr lang="en-US" sz="1800" b="1" dirty="0">
                <a:solidFill>
                  <a:schemeClr val="accent1">
                    <a:lumMod val="50000"/>
                  </a:schemeClr>
                </a:solidFill>
              </a:rPr>
              <a:t>never feeling rested </a:t>
            </a:r>
          </a:p>
          <a:p>
            <a:pPr lvl="1"/>
            <a:r>
              <a:rPr lang="en-US" sz="1800" b="1" dirty="0">
                <a:solidFill>
                  <a:schemeClr val="accent1">
                    <a:lumMod val="50000"/>
                  </a:schemeClr>
                </a:solidFill>
              </a:rPr>
              <a:t>disturbing dreams or nightmares </a:t>
            </a:r>
          </a:p>
          <a:p>
            <a:pPr lvl="0"/>
            <a:r>
              <a:rPr lang="en-US" sz="1800" b="1" dirty="0">
                <a:solidFill>
                  <a:schemeClr val="accent1">
                    <a:lumMod val="50000"/>
                  </a:schemeClr>
                </a:solidFill>
              </a:rPr>
              <a:t>Eating disorders: </a:t>
            </a:r>
          </a:p>
          <a:p>
            <a:pPr lvl="1"/>
            <a:r>
              <a:rPr lang="en-US" sz="1650" b="1" dirty="0">
                <a:solidFill>
                  <a:schemeClr val="accent1">
                    <a:lumMod val="50000"/>
                  </a:schemeClr>
                </a:solidFill>
              </a:rPr>
              <a:t>not able to eat or overeating</a:t>
            </a:r>
          </a:p>
          <a:p>
            <a:pPr lvl="1"/>
            <a:r>
              <a:rPr lang="en-US" sz="1800" b="1" dirty="0">
                <a:solidFill>
                  <a:schemeClr val="accent1">
                    <a:lumMod val="50000"/>
                  </a:schemeClr>
                </a:solidFill>
              </a:rPr>
              <a:t>significant weight gain or loss </a:t>
            </a:r>
          </a:p>
          <a:p>
            <a:pPr lvl="0"/>
            <a:r>
              <a:rPr lang="en-US" sz="1800" b="1" dirty="0">
                <a:solidFill>
                  <a:schemeClr val="accent1">
                    <a:lumMod val="50000"/>
                  </a:schemeClr>
                </a:solidFill>
              </a:rPr>
              <a:t>Increased use of:</a:t>
            </a:r>
          </a:p>
          <a:p>
            <a:pPr lvl="1"/>
            <a:r>
              <a:rPr lang="en-US" sz="1650" b="1" dirty="0">
                <a:solidFill>
                  <a:schemeClr val="accent1">
                    <a:lumMod val="50000"/>
                  </a:schemeClr>
                </a:solidFill>
              </a:rPr>
              <a:t>alcohol or drug</a:t>
            </a:r>
          </a:p>
          <a:p>
            <a:pPr lvl="1"/>
            <a:r>
              <a:rPr lang="en-US" sz="1650" b="1" dirty="0">
                <a:solidFill>
                  <a:schemeClr val="accent1">
                    <a:lumMod val="50000"/>
                  </a:schemeClr>
                </a:solidFill>
              </a:rPr>
              <a:t>sugar </a:t>
            </a:r>
          </a:p>
          <a:p>
            <a:pPr lvl="0"/>
            <a:r>
              <a:rPr lang="en-US" sz="1800" b="1" dirty="0">
                <a:solidFill>
                  <a:schemeClr val="accent1">
                    <a:lumMod val="50000"/>
                  </a:schemeClr>
                </a:solidFill>
              </a:rPr>
              <a:t>Increased smoking or a strong desire to start again after having quit</a:t>
            </a:r>
          </a:p>
          <a:p>
            <a:pPr>
              <a:buFont typeface="Arial" panose="020B0604020202020204" pitchFamily="34" charset="0"/>
              <a:buChar char="•"/>
            </a:pPr>
            <a:r>
              <a:rPr lang="en-US" sz="1800" b="1" dirty="0">
                <a:solidFill>
                  <a:schemeClr val="accent1">
                    <a:lumMod val="50000"/>
                  </a:schemeClr>
                </a:solidFill>
              </a:rPr>
              <a:t> Alienation, even from those who offer relief and help</a:t>
            </a:r>
          </a:p>
          <a:p>
            <a:pPr marL="0" indent="0">
              <a:buNone/>
            </a:pPr>
            <a:endParaRPr lang="en-US" dirty="0"/>
          </a:p>
        </p:txBody>
      </p:sp>
      <p:sp>
        <p:nvSpPr>
          <p:cNvPr id="4" name="Content Placeholder 3"/>
          <p:cNvSpPr>
            <a:spLocks noGrp="1"/>
          </p:cNvSpPr>
          <p:nvPr>
            <p:ph sz="half" idx="2"/>
          </p:nvPr>
        </p:nvSpPr>
        <p:spPr>
          <a:xfrm>
            <a:off x="4133850" y="1354668"/>
            <a:ext cx="4953000" cy="4495800"/>
          </a:xfrm>
        </p:spPr>
        <p:txBody>
          <a:bodyPr>
            <a:normAutofit lnSpcReduction="10000"/>
          </a:bodyPr>
          <a:lstStyle/>
          <a:p>
            <a:pPr lvl="0"/>
            <a:r>
              <a:rPr lang="en-US" sz="1800" b="1" dirty="0">
                <a:solidFill>
                  <a:schemeClr val="accent1">
                    <a:lumMod val="50000"/>
                  </a:schemeClr>
                </a:solidFill>
              </a:rPr>
              <a:t>Frequent headaches, back pain; increased use of over-the-counter pain remedies or prescribed drugs</a:t>
            </a:r>
          </a:p>
          <a:p>
            <a:pPr lvl="0"/>
            <a:r>
              <a:rPr lang="en-US" sz="1800" b="1" dirty="0">
                <a:solidFill>
                  <a:schemeClr val="accent1">
                    <a:lumMod val="50000"/>
                  </a:schemeClr>
                </a:solidFill>
              </a:rPr>
              <a:t>Irritability</a:t>
            </a:r>
          </a:p>
          <a:p>
            <a:pPr lvl="0"/>
            <a:r>
              <a:rPr lang="en-US" sz="1800" b="1" dirty="0">
                <a:solidFill>
                  <a:schemeClr val="accent1">
                    <a:lumMod val="50000"/>
                  </a:schemeClr>
                </a:solidFill>
              </a:rPr>
              <a:t>High levels of fear or anxiety.</a:t>
            </a:r>
          </a:p>
          <a:p>
            <a:pPr lvl="0"/>
            <a:r>
              <a:rPr lang="en-US" sz="1800" b="1" dirty="0">
                <a:solidFill>
                  <a:schemeClr val="accent1">
                    <a:lumMod val="50000"/>
                  </a:schemeClr>
                </a:solidFill>
              </a:rPr>
              <a:t>Impatience</a:t>
            </a:r>
          </a:p>
          <a:p>
            <a:pPr lvl="0"/>
            <a:r>
              <a:rPr lang="en-US" sz="1800" b="1" dirty="0">
                <a:solidFill>
                  <a:schemeClr val="accent1">
                    <a:lumMod val="50000"/>
                  </a:schemeClr>
                </a:solidFill>
              </a:rPr>
              <a:t>Inability to handle one or more problems or crisis</a:t>
            </a:r>
          </a:p>
          <a:p>
            <a:pPr lvl="0"/>
            <a:r>
              <a:rPr lang="en-US" sz="1800" b="1" dirty="0">
                <a:solidFill>
                  <a:schemeClr val="accent1">
                    <a:lumMod val="50000"/>
                  </a:schemeClr>
                </a:solidFill>
              </a:rPr>
              <a:t>Overreacting to:</a:t>
            </a:r>
          </a:p>
          <a:p>
            <a:pPr marL="34290" lvl="0" indent="0">
              <a:buNone/>
            </a:pPr>
            <a:r>
              <a:rPr lang="en-US" sz="1800" b="1" dirty="0">
                <a:solidFill>
                  <a:schemeClr val="accent1">
                    <a:lumMod val="50000"/>
                  </a:schemeClr>
                </a:solidFill>
              </a:rPr>
              <a:t>            &gt;commonplace accidents, (such as dropping a glass or misplacing something)</a:t>
            </a:r>
          </a:p>
          <a:p>
            <a:pPr marL="34290" lvl="0" indent="0">
              <a:buNone/>
            </a:pPr>
            <a:r>
              <a:rPr lang="en-US" b="1" dirty="0">
                <a:solidFill>
                  <a:schemeClr val="accent1">
                    <a:lumMod val="50000"/>
                  </a:schemeClr>
                </a:solidFill>
              </a:rPr>
              <a:t>              &gt;</a:t>
            </a:r>
            <a:r>
              <a:rPr lang="en-US" sz="1800" b="1" dirty="0">
                <a:solidFill>
                  <a:schemeClr val="accent1">
                    <a:lumMod val="50000"/>
                  </a:schemeClr>
                </a:solidFill>
              </a:rPr>
              <a:t>to criticism </a:t>
            </a:r>
          </a:p>
          <a:p>
            <a:pPr marL="34290" lvl="0" indent="0">
              <a:buNone/>
            </a:pPr>
            <a:r>
              <a:rPr lang="en-US" sz="1800" b="1" dirty="0">
                <a:solidFill>
                  <a:schemeClr val="accent1">
                    <a:lumMod val="50000"/>
                  </a:schemeClr>
                </a:solidFill>
              </a:rPr>
              <a:t>             &gt;with anger toward a spouse, child or older care recipient</a:t>
            </a:r>
          </a:p>
        </p:txBody>
      </p:sp>
      <p:sp>
        <p:nvSpPr>
          <p:cNvPr id="5" name="Slide Number Placeholder 4"/>
          <p:cNvSpPr>
            <a:spLocks noGrp="1"/>
          </p:cNvSpPr>
          <p:nvPr>
            <p:ph type="sldNum" sz="quarter" idx="12"/>
          </p:nvPr>
        </p:nvSpPr>
        <p:spPr/>
        <p:txBody>
          <a:bodyPr/>
          <a:lstStyle/>
          <a:p>
            <a:fld id="{B92E366D-20AC-4469-B201-4C3CE52308A9}" type="slidenum">
              <a:rPr lang="en-US" smtClean="0"/>
              <a:pPr/>
              <a:t>81</a:t>
            </a:fld>
            <a:endParaRPr lang="en-US"/>
          </a:p>
        </p:txBody>
      </p:sp>
    </p:spTree>
    <p:extLst>
      <p:ext uri="{BB962C8B-B14F-4D97-AF65-F5344CB8AC3E}">
        <p14:creationId xmlns:p14="http://schemas.microsoft.com/office/powerpoint/2010/main" val="2269048483"/>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76200"/>
            <a:ext cx="8077200" cy="914400"/>
          </a:xfrm>
        </p:spPr>
        <p:txBody>
          <a:bodyPr/>
          <a:lstStyle/>
          <a:p>
            <a:r>
              <a:rPr lang="en-US" sz="3600" b="1" dirty="0"/>
              <a:t>MORE SYMPTOMS:</a:t>
            </a:r>
          </a:p>
        </p:txBody>
      </p:sp>
      <p:sp>
        <p:nvSpPr>
          <p:cNvPr id="3" name="Content Placeholder 2"/>
          <p:cNvSpPr>
            <a:spLocks noGrp="1"/>
          </p:cNvSpPr>
          <p:nvPr>
            <p:ph sz="half" idx="1"/>
          </p:nvPr>
        </p:nvSpPr>
        <p:spPr>
          <a:xfrm>
            <a:off x="298048" y="1295400"/>
            <a:ext cx="3962400" cy="4495800"/>
          </a:xfrm>
        </p:spPr>
        <p:txBody>
          <a:bodyPr/>
          <a:lstStyle/>
          <a:p>
            <a:pPr lvl="0">
              <a:buFont typeface="Arial" panose="020B0604020202020204" pitchFamily="34" charset="0"/>
              <a:buChar char="•"/>
            </a:pPr>
            <a:r>
              <a:rPr lang="en-US" sz="1800" dirty="0">
                <a:solidFill>
                  <a:schemeClr val="accent1">
                    <a:lumMod val="50000"/>
                  </a:schemeClr>
                </a:solidFill>
              </a:rPr>
              <a:t>Feeling emotional withdrawal</a:t>
            </a:r>
          </a:p>
          <a:p>
            <a:pPr lvl="0">
              <a:buFont typeface="Arial" panose="020B0604020202020204" pitchFamily="34" charset="0"/>
              <a:buChar char="•"/>
            </a:pPr>
            <a:r>
              <a:rPr lang="en-US" sz="1800" dirty="0">
                <a:solidFill>
                  <a:schemeClr val="accent1">
                    <a:lumMod val="50000"/>
                  </a:schemeClr>
                </a:solidFill>
              </a:rPr>
              <a:t>Feeling trapped</a:t>
            </a:r>
          </a:p>
          <a:p>
            <a:pPr lvl="0">
              <a:buFont typeface="Arial" panose="020B0604020202020204" pitchFamily="34" charset="0"/>
              <a:buChar char="•"/>
            </a:pPr>
            <a:r>
              <a:rPr lang="en-US" sz="1800" dirty="0">
                <a:solidFill>
                  <a:schemeClr val="accent1">
                    <a:lumMod val="50000"/>
                  </a:schemeClr>
                </a:solidFill>
              </a:rPr>
              <a:t>Want to disappear or run away</a:t>
            </a:r>
          </a:p>
          <a:p>
            <a:pPr lvl="0">
              <a:buFont typeface="Arial" panose="020B0604020202020204" pitchFamily="34" charset="0"/>
              <a:buChar char="•"/>
            </a:pPr>
            <a:r>
              <a:rPr lang="en-US" sz="1800" dirty="0">
                <a:solidFill>
                  <a:schemeClr val="accent1">
                    <a:lumMod val="50000"/>
                  </a:schemeClr>
                </a:solidFill>
              </a:rPr>
              <a:t>No longer laugh or feel joy</a:t>
            </a:r>
          </a:p>
          <a:p>
            <a:pPr lvl="0">
              <a:buFont typeface="Arial" panose="020B0604020202020204" pitchFamily="34" charset="0"/>
              <a:buChar char="•"/>
            </a:pPr>
            <a:r>
              <a:rPr lang="en-US" sz="1800" dirty="0">
                <a:solidFill>
                  <a:schemeClr val="accent1">
                    <a:lumMod val="50000"/>
                  </a:schemeClr>
                </a:solidFill>
              </a:rPr>
              <a:t>Withdraw from activities and the lives of others around the primary caregiver</a:t>
            </a:r>
          </a:p>
          <a:p>
            <a:pPr>
              <a:buFont typeface="Arial" panose="020B0604020202020204" pitchFamily="34" charset="0"/>
              <a:buChar char="•"/>
            </a:pPr>
            <a:r>
              <a:rPr lang="en-US" sz="1800" dirty="0">
                <a:solidFill>
                  <a:schemeClr val="accent1">
                    <a:lumMod val="50000"/>
                  </a:schemeClr>
                </a:solidFill>
              </a:rPr>
              <a:t> Feeling hopeless most of the time</a:t>
            </a:r>
          </a:p>
          <a:p>
            <a:pPr>
              <a:buFont typeface="Arial" panose="020B0604020202020204" pitchFamily="34" charset="0"/>
              <a:buChar char="•"/>
            </a:pPr>
            <a:r>
              <a:rPr lang="en-US" sz="1800" dirty="0">
                <a:solidFill>
                  <a:schemeClr val="accent1">
                    <a:lumMod val="50000"/>
                  </a:schemeClr>
                </a:solidFill>
              </a:rPr>
              <a:t> Loss of compassion</a:t>
            </a:r>
          </a:p>
          <a:p>
            <a:pPr lvl="0">
              <a:buFont typeface="Arial" panose="020B0604020202020204" pitchFamily="34" charset="0"/>
              <a:buChar char="•"/>
            </a:pPr>
            <a:r>
              <a:rPr lang="en-US" sz="1800" dirty="0">
                <a:solidFill>
                  <a:schemeClr val="accent1">
                    <a:lumMod val="50000"/>
                  </a:schemeClr>
                </a:solidFill>
              </a:rPr>
              <a:t>Resenting the care recipient and/or the situation. </a:t>
            </a:r>
          </a:p>
          <a:p>
            <a:pPr marL="0" indent="0">
              <a:buNone/>
            </a:pPr>
            <a:endParaRPr lang="en-US" dirty="0"/>
          </a:p>
        </p:txBody>
      </p:sp>
      <p:sp>
        <p:nvSpPr>
          <p:cNvPr id="4" name="Content Placeholder 3"/>
          <p:cNvSpPr>
            <a:spLocks noGrp="1"/>
          </p:cNvSpPr>
          <p:nvPr>
            <p:ph sz="half" idx="2"/>
          </p:nvPr>
        </p:nvSpPr>
        <p:spPr>
          <a:xfrm>
            <a:off x="4603348" y="1282861"/>
            <a:ext cx="3962400" cy="5671851"/>
          </a:xfrm>
        </p:spPr>
        <p:txBody>
          <a:bodyPr/>
          <a:lstStyle/>
          <a:p>
            <a:r>
              <a:rPr lang="en-US" sz="1800" dirty="0">
                <a:solidFill>
                  <a:schemeClr val="accent1">
                    <a:lumMod val="50000"/>
                  </a:schemeClr>
                </a:solidFill>
              </a:rPr>
              <a:t>Frequently feeling totally alone, even though friends and family are present</a:t>
            </a:r>
          </a:p>
          <a:p>
            <a:r>
              <a:rPr lang="en-US" sz="1800" dirty="0">
                <a:solidFill>
                  <a:schemeClr val="accent1">
                    <a:lumMod val="50000"/>
                  </a:schemeClr>
                </a:solidFill>
              </a:rPr>
              <a:t>Wishing simply “to have the whole thing over with”</a:t>
            </a:r>
          </a:p>
          <a:p>
            <a:r>
              <a:rPr lang="en-US" sz="1800" dirty="0">
                <a:solidFill>
                  <a:schemeClr val="accent1">
                    <a:lumMod val="50000"/>
                  </a:schemeClr>
                </a:solidFill>
              </a:rPr>
              <a:t>Playing the “if only” game: </a:t>
            </a:r>
          </a:p>
          <a:p>
            <a:pPr lvl="1"/>
            <a:r>
              <a:rPr lang="en-US" sz="1800" dirty="0">
                <a:solidFill>
                  <a:schemeClr val="accent1">
                    <a:lumMod val="50000"/>
                  </a:schemeClr>
                </a:solidFill>
              </a:rPr>
              <a:t>“If only this would happen” </a:t>
            </a:r>
          </a:p>
          <a:p>
            <a:pPr lvl="1"/>
            <a:r>
              <a:rPr lang="en-US" sz="1800" dirty="0">
                <a:solidFill>
                  <a:schemeClr val="accent1">
                    <a:lumMod val="50000"/>
                  </a:schemeClr>
                </a:solidFill>
              </a:rPr>
              <a:t>“If only this hadn’t happened”</a:t>
            </a:r>
          </a:p>
          <a:p>
            <a:r>
              <a:rPr lang="en-US" sz="1800" dirty="0">
                <a:solidFill>
                  <a:schemeClr val="accent1">
                    <a:lumMod val="50000"/>
                  </a:schemeClr>
                </a:solidFill>
              </a:rPr>
              <a:t>Loss of hope, purpose and meaning</a:t>
            </a:r>
          </a:p>
          <a:p>
            <a:r>
              <a:rPr lang="en-US" sz="1800" dirty="0">
                <a:solidFill>
                  <a:schemeClr val="accent1">
                    <a:lumMod val="50000"/>
                  </a:schemeClr>
                </a:solidFill>
              </a:rPr>
              <a:t>Thinking of suicide as a means of escape</a:t>
            </a:r>
          </a:p>
          <a:p>
            <a:pPr lvl="0"/>
            <a:r>
              <a:rPr lang="en-US" sz="1800" dirty="0">
                <a:solidFill>
                  <a:schemeClr val="accent1">
                    <a:lumMod val="50000"/>
                  </a:schemeClr>
                </a:solidFill>
              </a:rPr>
              <a:t>Neglecting or mistreating the care recipient</a:t>
            </a:r>
          </a:p>
          <a:p>
            <a:endParaRPr lang="en-US" sz="1800" dirty="0"/>
          </a:p>
          <a:p>
            <a:pPr marL="0" indent="0">
              <a:buNone/>
            </a:pPr>
            <a:endParaRPr lang="en-US" dirty="0"/>
          </a:p>
        </p:txBody>
      </p:sp>
      <p:sp>
        <p:nvSpPr>
          <p:cNvPr id="6" name="Slide Number Placeholder 5"/>
          <p:cNvSpPr>
            <a:spLocks noGrp="1"/>
          </p:cNvSpPr>
          <p:nvPr>
            <p:ph type="sldNum" sz="quarter" idx="12"/>
          </p:nvPr>
        </p:nvSpPr>
        <p:spPr/>
        <p:txBody>
          <a:bodyPr/>
          <a:lstStyle/>
          <a:p>
            <a:fld id="{B92E366D-20AC-4469-B201-4C3CE52308A9}" type="slidenum">
              <a:rPr lang="en-US" smtClean="0"/>
              <a:pPr/>
              <a:t>82</a:t>
            </a:fld>
            <a:endParaRPr lang="en-US"/>
          </a:p>
        </p:txBody>
      </p:sp>
      <p:sp>
        <p:nvSpPr>
          <p:cNvPr id="5" name="TextBox 4"/>
          <p:cNvSpPr txBox="1"/>
          <p:nvPr/>
        </p:nvSpPr>
        <p:spPr>
          <a:xfrm>
            <a:off x="298048" y="6005990"/>
            <a:ext cx="8610600" cy="954107"/>
          </a:xfrm>
          <a:prstGeom prst="rect">
            <a:avLst/>
          </a:prstGeom>
          <a:noFill/>
        </p:spPr>
        <p:txBody>
          <a:bodyPr wrap="square" rtlCol="0">
            <a:spAutoFit/>
          </a:bodyPr>
          <a:lstStyle/>
          <a:p>
            <a:r>
              <a:rPr lang="en-US" sz="1400" dirty="0">
                <a:solidFill>
                  <a:schemeClr val="accent1">
                    <a:lumMod val="75000"/>
                  </a:schemeClr>
                </a:solidFill>
              </a:rPr>
              <a:t>Adapted with permission from </a:t>
            </a:r>
            <a:r>
              <a:rPr lang="en-US" sz="1400" i="1" dirty="0">
                <a:solidFill>
                  <a:schemeClr val="accent1">
                    <a:lumMod val="75000"/>
                  </a:schemeClr>
                </a:solidFill>
              </a:rPr>
              <a:t>Preventing Caregiver Burnout, </a:t>
            </a:r>
            <a:r>
              <a:rPr lang="en-US" sz="1400" dirty="0">
                <a:solidFill>
                  <a:schemeClr val="accent1">
                    <a:lumMod val="75000"/>
                  </a:schemeClr>
                </a:solidFill>
              </a:rPr>
              <a:t>James R. Sherman, Ph.D., Pathway Books, 1994, pp. 11-12.</a:t>
            </a:r>
          </a:p>
          <a:p>
            <a:br>
              <a:rPr lang="en-US" sz="1400" dirty="0"/>
            </a:br>
            <a:endParaRPr lang="en-US" sz="1400" dirty="0"/>
          </a:p>
        </p:txBody>
      </p:sp>
    </p:spTree>
    <p:extLst>
      <p:ext uri="{BB962C8B-B14F-4D97-AF65-F5344CB8AC3E}">
        <p14:creationId xmlns:p14="http://schemas.microsoft.com/office/powerpoint/2010/main" val="1397757230"/>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9144000" cy="914400"/>
          </a:xfrm>
        </p:spPr>
        <p:txBody>
          <a:bodyPr>
            <a:normAutofit fontScale="90000"/>
          </a:bodyPr>
          <a:lstStyle/>
          <a:p>
            <a:pPr algn="ctr"/>
            <a:r>
              <a:rPr lang="en-US" b="1" dirty="0"/>
              <a:t>STRESS MANAGEMENT FOR PROFESSIONAL CAREGIVERS</a:t>
            </a:r>
          </a:p>
        </p:txBody>
      </p:sp>
      <p:sp>
        <p:nvSpPr>
          <p:cNvPr id="3" name="Content Placeholder 2"/>
          <p:cNvSpPr>
            <a:spLocks noGrp="1"/>
          </p:cNvSpPr>
          <p:nvPr>
            <p:ph idx="1"/>
          </p:nvPr>
        </p:nvSpPr>
        <p:spPr>
          <a:xfrm>
            <a:off x="358815" y="3304246"/>
            <a:ext cx="8426370" cy="3275062"/>
          </a:xfrm>
        </p:spPr>
        <p:txBody>
          <a:bodyPr/>
          <a:lstStyle/>
          <a:p>
            <a:pPr marL="34290" indent="0">
              <a:buNone/>
            </a:pPr>
            <a:endParaRPr lang="en-US" b="1" dirty="0">
              <a:solidFill>
                <a:schemeClr val="accent1">
                  <a:lumMod val="50000"/>
                </a:schemeClr>
              </a:solidFill>
            </a:endParaRPr>
          </a:p>
          <a:p>
            <a:r>
              <a:rPr lang="en-US" sz="2800" b="1" dirty="0">
                <a:solidFill>
                  <a:schemeClr val="accent1">
                    <a:lumMod val="50000"/>
                  </a:schemeClr>
                </a:solidFill>
              </a:rPr>
              <a:t>Professional caregivers are not exempt from burnout! </a:t>
            </a:r>
          </a:p>
          <a:p>
            <a:r>
              <a:rPr lang="en-US" sz="2800" b="1" dirty="0">
                <a:solidFill>
                  <a:schemeClr val="accent1">
                    <a:lumMod val="50000"/>
                  </a:schemeClr>
                </a:solidFill>
              </a:rPr>
              <a:t>Burnout can affect job performance and personal health.</a:t>
            </a:r>
          </a:p>
          <a:p>
            <a:pPr marL="0" indent="0">
              <a:buNone/>
            </a:pPr>
            <a:endParaRPr lang="en-US" dirty="0"/>
          </a:p>
        </p:txBody>
      </p:sp>
      <p:sp>
        <p:nvSpPr>
          <p:cNvPr id="4" name="Slide Number Placeholder 3"/>
          <p:cNvSpPr>
            <a:spLocks noGrp="1"/>
          </p:cNvSpPr>
          <p:nvPr>
            <p:ph type="sldNum" sz="quarter" idx="12"/>
          </p:nvPr>
        </p:nvSpPr>
        <p:spPr/>
        <p:txBody>
          <a:bodyPr/>
          <a:lstStyle/>
          <a:p>
            <a:fld id="{C63D52EE-2EC2-4889-BE6E-7EB8E38B3EEC}" type="slidenum">
              <a:rPr lang="en-US" smtClean="0"/>
              <a:pPr/>
              <a:t>83</a:t>
            </a:fld>
            <a:endParaRPr lang="en-US"/>
          </a:p>
        </p:txBody>
      </p:sp>
      <p:sp>
        <p:nvSpPr>
          <p:cNvPr id="5" name="TextBox 4">
            <a:extLst>
              <a:ext uri="{FF2B5EF4-FFF2-40B4-BE49-F238E27FC236}">
                <a16:creationId xmlns:a16="http://schemas.microsoft.com/office/drawing/2014/main" id="{8C8B8FD6-9554-41BB-8E5F-D4F9449B4B39}"/>
              </a:ext>
            </a:extLst>
          </p:cNvPr>
          <p:cNvSpPr txBox="1"/>
          <p:nvPr/>
        </p:nvSpPr>
        <p:spPr>
          <a:xfrm>
            <a:off x="228601" y="1438793"/>
            <a:ext cx="8556584" cy="1569660"/>
          </a:xfrm>
          <a:prstGeom prst="rect">
            <a:avLst/>
          </a:prstGeom>
          <a:noFill/>
        </p:spPr>
        <p:txBody>
          <a:bodyPr wrap="square" rtlCol="0">
            <a:spAutoFit/>
          </a:bodyPr>
          <a:lstStyle/>
          <a:p>
            <a:pPr algn="ctr"/>
            <a:r>
              <a:rPr lang="en-US" sz="3200" b="1" dirty="0">
                <a:solidFill>
                  <a:schemeClr val="accent1">
                    <a:lumMod val="50000"/>
                  </a:schemeClr>
                </a:solidFill>
              </a:rPr>
              <a:t>“The care you give is only as good as the care you give yourself!”  </a:t>
            </a:r>
          </a:p>
          <a:p>
            <a:pPr algn="ctr"/>
            <a:r>
              <a:rPr lang="en-US" sz="3200" b="1" dirty="0">
                <a:solidFill>
                  <a:schemeClr val="accent1">
                    <a:lumMod val="50000"/>
                  </a:schemeClr>
                </a:solidFill>
              </a:rPr>
              <a:t>	P. K. </a:t>
            </a:r>
            <a:r>
              <a:rPr lang="en-US" sz="3200" b="1" dirty="0" err="1">
                <a:solidFill>
                  <a:schemeClr val="accent1">
                    <a:lumMod val="50000"/>
                  </a:schemeClr>
                </a:solidFill>
              </a:rPr>
              <a:t>Beville</a:t>
            </a:r>
            <a:endParaRPr lang="en-US" sz="3200" dirty="0">
              <a:solidFill>
                <a:schemeClr val="accent1">
                  <a:lumMod val="50000"/>
                </a:schemeClr>
              </a:solidFill>
            </a:endParaRPr>
          </a:p>
        </p:txBody>
      </p:sp>
    </p:spTree>
    <p:extLst>
      <p:ext uri="{BB962C8B-B14F-4D97-AF65-F5344CB8AC3E}">
        <p14:creationId xmlns:p14="http://schemas.microsoft.com/office/powerpoint/2010/main" val="3343634258"/>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408878"/>
            <a:ext cx="8610600" cy="914400"/>
          </a:xfrm>
        </p:spPr>
        <p:txBody>
          <a:bodyPr>
            <a:normAutofit fontScale="90000"/>
          </a:bodyPr>
          <a:lstStyle/>
          <a:p>
            <a:pPr algn="ctr"/>
            <a:r>
              <a:rPr lang="en-US" sz="3600" b="1" dirty="0"/>
              <a:t>SIGNS YOU MAY BE EXPERIENCING STRESS:</a:t>
            </a:r>
            <a:br>
              <a:rPr lang="en-US" b="1" dirty="0"/>
            </a:br>
            <a:endParaRPr lang="en-US" dirty="0"/>
          </a:p>
        </p:txBody>
      </p:sp>
      <p:sp>
        <p:nvSpPr>
          <p:cNvPr id="3" name="Content Placeholder 2"/>
          <p:cNvSpPr>
            <a:spLocks noGrp="1"/>
          </p:cNvSpPr>
          <p:nvPr>
            <p:ph idx="1"/>
          </p:nvPr>
        </p:nvSpPr>
        <p:spPr>
          <a:xfrm>
            <a:off x="381000" y="1358590"/>
            <a:ext cx="8991600" cy="5562600"/>
          </a:xfrm>
        </p:spPr>
        <p:txBody>
          <a:bodyPr>
            <a:normAutofit lnSpcReduction="10000"/>
          </a:bodyPr>
          <a:lstStyle/>
          <a:p>
            <a:pPr>
              <a:lnSpc>
                <a:spcPct val="100000"/>
              </a:lnSpc>
            </a:pPr>
            <a:r>
              <a:rPr lang="en-US" sz="2400" b="1" dirty="0">
                <a:solidFill>
                  <a:schemeClr val="accent1">
                    <a:lumMod val="50000"/>
                  </a:schemeClr>
                </a:solidFill>
              </a:rPr>
              <a:t>Excessive fatigue or exhaustion</a:t>
            </a:r>
          </a:p>
          <a:p>
            <a:pPr>
              <a:lnSpc>
                <a:spcPct val="100000"/>
              </a:lnSpc>
            </a:pPr>
            <a:r>
              <a:rPr lang="en-US" sz="2400" b="1" dirty="0">
                <a:solidFill>
                  <a:schemeClr val="accent1">
                    <a:lumMod val="50000"/>
                  </a:schemeClr>
                </a:solidFill>
              </a:rPr>
              <a:t>Waking up feeling tired</a:t>
            </a:r>
          </a:p>
          <a:p>
            <a:pPr>
              <a:lnSpc>
                <a:spcPct val="100000"/>
              </a:lnSpc>
            </a:pPr>
            <a:r>
              <a:rPr lang="en-US" sz="2400" b="1" dirty="0">
                <a:solidFill>
                  <a:schemeClr val="accent1">
                    <a:lumMod val="50000"/>
                  </a:schemeClr>
                </a:solidFill>
              </a:rPr>
              <a:t>Dread going to work</a:t>
            </a:r>
          </a:p>
          <a:p>
            <a:pPr>
              <a:lnSpc>
                <a:spcPct val="100000"/>
              </a:lnSpc>
            </a:pPr>
            <a:r>
              <a:rPr lang="en-US" sz="2400" b="1" dirty="0">
                <a:solidFill>
                  <a:schemeClr val="accent1">
                    <a:lumMod val="50000"/>
                  </a:schemeClr>
                </a:solidFill>
              </a:rPr>
              <a:t>Irritable &amp; moody</a:t>
            </a:r>
          </a:p>
          <a:p>
            <a:pPr>
              <a:lnSpc>
                <a:spcPct val="100000"/>
              </a:lnSpc>
            </a:pPr>
            <a:r>
              <a:rPr lang="en-US" sz="2400" b="1" dirty="0">
                <a:solidFill>
                  <a:schemeClr val="accent1">
                    <a:lumMod val="50000"/>
                  </a:schemeClr>
                </a:solidFill>
              </a:rPr>
              <a:t>Troubled personal relationships</a:t>
            </a:r>
          </a:p>
          <a:p>
            <a:pPr>
              <a:lnSpc>
                <a:spcPct val="100000"/>
              </a:lnSpc>
            </a:pPr>
            <a:r>
              <a:rPr lang="en-US" sz="2400" b="1" dirty="0">
                <a:solidFill>
                  <a:schemeClr val="accent1">
                    <a:lumMod val="50000"/>
                  </a:schemeClr>
                </a:solidFill>
              </a:rPr>
              <a:t>Physical symptoms:</a:t>
            </a:r>
          </a:p>
          <a:p>
            <a:pPr lvl="1"/>
            <a:r>
              <a:rPr lang="en-US" sz="2200" b="1" dirty="0">
                <a:solidFill>
                  <a:schemeClr val="accent1">
                    <a:lumMod val="50000"/>
                  </a:schemeClr>
                </a:solidFill>
              </a:rPr>
              <a:t>Skin rash, breathing difficulties, high blood pressure, stomach problems, headaches, other unexplained pain </a:t>
            </a:r>
          </a:p>
          <a:p>
            <a:pPr>
              <a:lnSpc>
                <a:spcPct val="100000"/>
              </a:lnSpc>
            </a:pPr>
            <a:r>
              <a:rPr lang="en-US" sz="2400" b="1" dirty="0">
                <a:solidFill>
                  <a:schemeClr val="accent1">
                    <a:lumMod val="50000"/>
                  </a:schemeClr>
                </a:solidFill>
              </a:rPr>
              <a:t>Difficulty sleeping 	</a:t>
            </a:r>
          </a:p>
          <a:p>
            <a:pPr>
              <a:lnSpc>
                <a:spcPct val="100000"/>
              </a:lnSpc>
            </a:pPr>
            <a:r>
              <a:rPr lang="en-US" sz="2400" b="1" dirty="0">
                <a:solidFill>
                  <a:schemeClr val="accent1">
                    <a:lumMod val="50000"/>
                  </a:schemeClr>
                </a:solidFill>
              </a:rPr>
              <a:t>Excessive use of alcohol </a:t>
            </a:r>
          </a:p>
          <a:p>
            <a:pPr>
              <a:lnSpc>
                <a:spcPct val="100000"/>
              </a:lnSpc>
            </a:pPr>
            <a:r>
              <a:rPr lang="en-US" sz="2400" b="1" dirty="0">
                <a:solidFill>
                  <a:schemeClr val="accent1">
                    <a:lumMod val="50000"/>
                  </a:schemeClr>
                </a:solidFill>
              </a:rPr>
              <a:t>Smoking </a:t>
            </a:r>
          </a:p>
          <a:p>
            <a:pPr>
              <a:lnSpc>
                <a:spcPct val="100000"/>
              </a:lnSpc>
            </a:pPr>
            <a:r>
              <a:rPr lang="en-US" sz="2400" b="1" dirty="0">
                <a:solidFill>
                  <a:schemeClr val="accent1">
                    <a:lumMod val="50000"/>
                  </a:schemeClr>
                </a:solidFill>
              </a:rPr>
              <a:t>Misusing drugs </a:t>
            </a:r>
            <a:br>
              <a:rPr lang="en-US" dirty="0"/>
            </a:br>
            <a:endParaRPr lang="en-US" b="1" dirty="0"/>
          </a:p>
        </p:txBody>
      </p:sp>
      <p:sp>
        <p:nvSpPr>
          <p:cNvPr id="4" name="Slide Number Placeholder 3"/>
          <p:cNvSpPr>
            <a:spLocks noGrp="1"/>
          </p:cNvSpPr>
          <p:nvPr>
            <p:ph type="sldNum" sz="quarter" idx="12"/>
          </p:nvPr>
        </p:nvSpPr>
        <p:spPr/>
        <p:txBody>
          <a:bodyPr/>
          <a:lstStyle/>
          <a:p>
            <a:fld id="{C63D52EE-2EC2-4889-BE6E-7EB8E38B3EEC}" type="slidenum">
              <a:rPr lang="en-US" smtClean="0"/>
              <a:pPr/>
              <a:t>84</a:t>
            </a:fld>
            <a:endParaRPr lang="en-US"/>
          </a:p>
        </p:txBody>
      </p:sp>
    </p:spTree>
    <p:extLst>
      <p:ext uri="{BB962C8B-B14F-4D97-AF65-F5344CB8AC3E}">
        <p14:creationId xmlns:p14="http://schemas.microsoft.com/office/powerpoint/2010/main" val="1113993058"/>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500" y="1219200"/>
            <a:ext cx="7391400" cy="914400"/>
          </a:xfrm>
        </p:spPr>
        <p:txBody>
          <a:bodyPr/>
          <a:lstStyle/>
          <a:p>
            <a:r>
              <a:rPr lang="en-US" b="1" dirty="0"/>
              <a:t>CON’T:</a:t>
            </a:r>
          </a:p>
        </p:txBody>
      </p:sp>
      <p:sp>
        <p:nvSpPr>
          <p:cNvPr id="3" name="Content Placeholder 2"/>
          <p:cNvSpPr>
            <a:spLocks noGrp="1"/>
          </p:cNvSpPr>
          <p:nvPr>
            <p:ph idx="1"/>
          </p:nvPr>
        </p:nvSpPr>
        <p:spPr>
          <a:xfrm>
            <a:off x="685800" y="2514600"/>
            <a:ext cx="7848600" cy="2198914"/>
          </a:xfrm>
        </p:spPr>
        <p:txBody>
          <a:bodyPr>
            <a:noAutofit/>
          </a:bodyPr>
          <a:lstStyle/>
          <a:p>
            <a:pPr>
              <a:lnSpc>
                <a:spcPct val="100000"/>
              </a:lnSpc>
            </a:pPr>
            <a:r>
              <a:rPr lang="en-US" sz="2400" b="1" dirty="0">
                <a:solidFill>
                  <a:schemeClr val="accent1">
                    <a:lumMod val="50000"/>
                  </a:schemeClr>
                </a:solidFill>
              </a:rPr>
              <a:t>Eating too much or not enough</a:t>
            </a:r>
          </a:p>
          <a:p>
            <a:pPr>
              <a:lnSpc>
                <a:spcPct val="100000"/>
              </a:lnSpc>
            </a:pPr>
            <a:r>
              <a:rPr lang="en-US" sz="2400" b="1" dirty="0">
                <a:solidFill>
                  <a:schemeClr val="accent1">
                    <a:lumMod val="50000"/>
                  </a:schemeClr>
                </a:solidFill>
              </a:rPr>
              <a:t>Sexual dysfunction	</a:t>
            </a:r>
          </a:p>
          <a:p>
            <a:pPr>
              <a:lnSpc>
                <a:spcPct val="100000"/>
              </a:lnSpc>
            </a:pPr>
            <a:r>
              <a:rPr lang="en-US" sz="2400" b="1" dirty="0">
                <a:solidFill>
                  <a:schemeClr val="accent1">
                    <a:lumMod val="50000"/>
                  </a:schemeClr>
                </a:solidFill>
              </a:rPr>
              <a:t>overreacting to patient’s behaviors</a:t>
            </a:r>
          </a:p>
          <a:p>
            <a:pPr>
              <a:lnSpc>
                <a:spcPct val="100000"/>
              </a:lnSpc>
            </a:pPr>
            <a:r>
              <a:rPr lang="en-US" sz="2400" b="1" dirty="0">
                <a:solidFill>
                  <a:schemeClr val="accent1">
                    <a:lumMod val="50000"/>
                  </a:schemeClr>
                </a:solidFill>
              </a:rPr>
              <a:t>Annoyed by patient’s demands and neediness   	</a:t>
            </a:r>
          </a:p>
          <a:p>
            <a:pPr>
              <a:lnSpc>
                <a:spcPct val="100000"/>
              </a:lnSpc>
            </a:pPr>
            <a:r>
              <a:rPr lang="en-US" sz="2400" b="1" dirty="0">
                <a:solidFill>
                  <a:schemeClr val="accent1">
                    <a:lumMod val="50000"/>
                  </a:schemeClr>
                </a:solidFill>
              </a:rPr>
              <a:t>loss of interest in job performance</a:t>
            </a:r>
          </a:p>
        </p:txBody>
      </p:sp>
      <p:sp>
        <p:nvSpPr>
          <p:cNvPr id="4" name="Slide Number Placeholder 3"/>
          <p:cNvSpPr>
            <a:spLocks noGrp="1"/>
          </p:cNvSpPr>
          <p:nvPr>
            <p:ph type="sldNum" sz="quarter" idx="12"/>
          </p:nvPr>
        </p:nvSpPr>
        <p:spPr/>
        <p:txBody>
          <a:bodyPr/>
          <a:lstStyle/>
          <a:p>
            <a:fld id="{C63D52EE-2EC2-4889-BE6E-7EB8E38B3EEC}" type="slidenum">
              <a:rPr lang="en-US" smtClean="0"/>
              <a:pPr/>
              <a:t>85</a:t>
            </a:fld>
            <a:endParaRPr lang="en-US"/>
          </a:p>
        </p:txBody>
      </p:sp>
    </p:spTree>
    <p:extLst>
      <p:ext uri="{BB962C8B-B14F-4D97-AF65-F5344CB8AC3E}">
        <p14:creationId xmlns:p14="http://schemas.microsoft.com/office/powerpoint/2010/main" val="2653515246"/>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DC40C83D-E769-49CD-A97B-6CE4F4D31969}" type="slidenum">
              <a:rPr lang="en-US" smtClean="0"/>
              <a:pPr/>
              <a:t>86</a:t>
            </a:fld>
            <a:endParaRPr lang="en-US"/>
          </a:p>
        </p:txBody>
      </p:sp>
      <p:sp>
        <p:nvSpPr>
          <p:cNvPr id="4" name="Rectangle 3"/>
          <p:cNvSpPr/>
          <p:nvPr/>
        </p:nvSpPr>
        <p:spPr>
          <a:xfrm>
            <a:off x="381000" y="457200"/>
            <a:ext cx="8382000" cy="6032421"/>
          </a:xfrm>
          <a:prstGeom prst="rect">
            <a:avLst/>
          </a:prstGeom>
        </p:spPr>
        <p:txBody>
          <a:bodyPr wrap="square">
            <a:spAutoFit/>
          </a:bodyPr>
          <a:lstStyle/>
          <a:p>
            <a:r>
              <a:rPr lang="en-US" sz="3200" b="1" dirty="0">
                <a:solidFill>
                  <a:schemeClr val="accent1">
                    <a:lumMod val="75000"/>
                  </a:schemeClr>
                </a:solidFill>
              </a:rPr>
              <a:t>FINAL NOTES:</a:t>
            </a:r>
          </a:p>
          <a:p>
            <a:endParaRPr lang="en-US" sz="1600" b="1" dirty="0"/>
          </a:p>
          <a:p>
            <a:pPr marL="342900" indent="-342900" algn="just">
              <a:buFont typeface="Wingdings" panose="05000000000000000000" pitchFamily="2" charset="2"/>
              <a:buChar char="Ø"/>
            </a:pPr>
            <a:r>
              <a:rPr lang="en-US" sz="2400" b="1" dirty="0">
                <a:solidFill>
                  <a:schemeClr val="accent1">
                    <a:lumMod val="50000"/>
                  </a:schemeClr>
                </a:solidFill>
              </a:rPr>
              <a:t>Stress &amp; burnout         inferior job satisfaction &amp; performance</a:t>
            </a:r>
          </a:p>
          <a:p>
            <a:pPr marL="342900" indent="-342900" algn="just">
              <a:buFont typeface="Wingdings" panose="05000000000000000000" pitchFamily="2" charset="2"/>
              <a:buChar char="Ø"/>
            </a:pPr>
            <a:r>
              <a:rPr lang="en-US" sz="2400" b="1" dirty="0">
                <a:solidFill>
                  <a:schemeClr val="accent1">
                    <a:lumMod val="50000"/>
                  </a:schemeClr>
                </a:solidFill>
              </a:rPr>
              <a:t> Safety of patients and caregivers face jeopardy  </a:t>
            </a:r>
          </a:p>
          <a:p>
            <a:pPr marL="342900" indent="-342900" algn="just">
              <a:buFont typeface="Wingdings" panose="05000000000000000000" pitchFamily="2" charset="2"/>
              <a:buChar char="Ø"/>
            </a:pPr>
            <a:r>
              <a:rPr lang="en-US" sz="2400" b="1" dirty="0">
                <a:solidFill>
                  <a:schemeClr val="accent1">
                    <a:lumMod val="50000"/>
                  </a:schemeClr>
                </a:solidFill>
              </a:rPr>
              <a:t>Recognize and manage capacity </a:t>
            </a:r>
          </a:p>
          <a:p>
            <a:pPr marL="342900" indent="-342900" algn="just">
              <a:buFont typeface="Wingdings" panose="05000000000000000000" pitchFamily="2" charset="2"/>
              <a:buChar char="Ø"/>
            </a:pPr>
            <a:r>
              <a:rPr lang="en-US" sz="2400" b="1" dirty="0">
                <a:solidFill>
                  <a:schemeClr val="accent1">
                    <a:lumMod val="50000"/>
                  </a:schemeClr>
                </a:solidFill>
              </a:rPr>
              <a:t>Balance personal and professional lives  </a:t>
            </a:r>
          </a:p>
          <a:p>
            <a:pPr marL="342900" indent="-342900" algn="just">
              <a:buFont typeface="Wingdings" panose="05000000000000000000" pitchFamily="2" charset="2"/>
              <a:buChar char="Ø"/>
            </a:pPr>
            <a:r>
              <a:rPr lang="en-US" sz="2400" b="1" dirty="0">
                <a:solidFill>
                  <a:schemeClr val="accent1">
                    <a:lumMod val="50000"/>
                  </a:schemeClr>
                </a:solidFill>
              </a:rPr>
              <a:t>Down time is crucial </a:t>
            </a:r>
            <a:r>
              <a:rPr lang="en-US" sz="2200" b="1" dirty="0">
                <a:solidFill>
                  <a:schemeClr val="accent1">
                    <a:lumMod val="50000"/>
                  </a:schemeClr>
                </a:solidFill>
              </a:rPr>
              <a:t>(be it a two week vacation or a 10 minute pastoral break sitting on a park bench)</a:t>
            </a:r>
          </a:p>
          <a:p>
            <a:pPr marL="342900" indent="-342900" algn="just">
              <a:buFont typeface="Wingdings" panose="05000000000000000000" pitchFamily="2" charset="2"/>
              <a:buChar char="Ø"/>
            </a:pPr>
            <a:r>
              <a:rPr lang="en-US" sz="2400" b="1" dirty="0">
                <a:solidFill>
                  <a:schemeClr val="accent1">
                    <a:lumMod val="50000"/>
                  </a:schemeClr>
                </a:solidFill>
              </a:rPr>
              <a:t>Leave job at the office</a:t>
            </a:r>
          </a:p>
          <a:p>
            <a:pPr marL="342900" indent="-342900" algn="just">
              <a:buFont typeface="Wingdings" panose="05000000000000000000" pitchFamily="2" charset="2"/>
              <a:buChar char="Ø"/>
            </a:pPr>
            <a:r>
              <a:rPr lang="en-US" sz="2400" b="1" dirty="0">
                <a:solidFill>
                  <a:schemeClr val="accent1">
                    <a:lumMod val="50000"/>
                  </a:schemeClr>
                </a:solidFill>
              </a:rPr>
              <a:t>Mind your personal time at home  </a:t>
            </a:r>
          </a:p>
          <a:p>
            <a:pPr marL="342900" indent="-342900" algn="just">
              <a:buFont typeface="Wingdings" panose="05000000000000000000" pitchFamily="2" charset="2"/>
              <a:buChar char="Ø"/>
            </a:pPr>
            <a:r>
              <a:rPr lang="en-US" sz="2400" b="1" dirty="0">
                <a:solidFill>
                  <a:schemeClr val="accent1">
                    <a:lumMod val="50000"/>
                  </a:schemeClr>
                </a:solidFill>
              </a:rPr>
              <a:t>Address problems, fears, anxieties</a:t>
            </a:r>
          </a:p>
          <a:p>
            <a:pPr marL="342900" indent="-342900" algn="just">
              <a:buFont typeface="Wingdings" panose="05000000000000000000" pitchFamily="2" charset="2"/>
              <a:buChar char="Ø"/>
            </a:pPr>
            <a:r>
              <a:rPr lang="en-US" sz="2400" b="1" dirty="0">
                <a:solidFill>
                  <a:schemeClr val="accent1">
                    <a:lumMod val="50000"/>
                  </a:schemeClr>
                </a:solidFill>
              </a:rPr>
              <a:t> Avoid spiraling into a helpless abyss  </a:t>
            </a:r>
          </a:p>
          <a:p>
            <a:pPr marL="342900" indent="-342900" algn="just">
              <a:buFont typeface="Wingdings" panose="05000000000000000000" pitchFamily="2" charset="2"/>
              <a:buChar char="Ø"/>
            </a:pPr>
            <a:r>
              <a:rPr lang="en-US" sz="2400" b="1" dirty="0">
                <a:solidFill>
                  <a:schemeClr val="accent1">
                    <a:lumMod val="50000"/>
                  </a:schemeClr>
                </a:solidFill>
              </a:rPr>
              <a:t>Use relaxation techniques &amp; meditation </a:t>
            </a:r>
          </a:p>
          <a:p>
            <a:pPr marL="342900" indent="-342900" algn="just">
              <a:buFont typeface="Wingdings" panose="05000000000000000000" pitchFamily="2" charset="2"/>
              <a:buChar char="Ø"/>
            </a:pPr>
            <a:r>
              <a:rPr lang="en-US" sz="2400" b="1" dirty="0">
                <a:solidFill>
                  <a:schemeClr val="accent1">
                    <a:lumMod val="50000"/>
                  </a:schemeClr>
                </a:solidFill>
              </a:rPr>
              <a:t>Enjoy a hobby that compliments YOU!  </a:t>
            </a:r>
          </a:p>
          <a:p>
            <a:pPr algn="just"/>
            <a:endParaRPr lang="en-US" sz="2400" b="1" dirty="0">
              <a:solidFill>
                <a:schemeClr val="accent1">
                  <a:lumMod val="50000"/>
                </a:schemeClr>
              </a:solidFill>
            </a:endParaRPr>
          </a:p>
          <a:p>
            <a:pPr algn="ctr"/>
            <a:r>
              <a:rPr lang="en-US" sz="2800" b="1" dirty="0">
                <a:solidFill>
                  <a:schemeClr val="accent1">
                    <a:lumMod val="50000"/>
                  </a:schemeClr>
                </a:solidFill>
              </a:rPr>
              <a:t>IT’S ALWAYS OK TO ASK FOR HELP!</a:t>
            </a:r>
          </a:p>
        </p:txBody>
      </p:sp>
      <p:sp>
        <p:nvSpPr>
          <p:cNvPr id="3" name="Arrow: Right 2">
            <a:extLst>
              <a:ext uri="{FF2B5EF4-FFF2-40B4-BE49-F238E27FC236}">
                <a16:creationId xmlns:a16="http://schemas.microsoft.com/office/drawing/2014/main" id="{F8D1CC49-1817-4600-8F57-3742D6164544}"/>
              </a:ext>
            </a:extLst>
          </p:cNvPr>
          <p:cNvSpPr/>
          <p:nvPr/>
        </p:nvSpPr>
        <p:spPr>
          <a:xfrm>
            <a:off x="3124200" y="1295400"/>
            <a:ext cx="457200" cy="2560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23562354"/>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70171" y="121177"/>
            <a:ext cx="7406640" cy="1356360"/>
          </a:xfrm>
        </p:spPr>
        <p:txBody>
          <a:bodyPr/>
          <a:lstStyle/>
          <a:p>
            <a:pPr algn="ctr"/>
            <a:r>
              <a:rPr lang="en-US" b="1" u="sng" dirty="0"/>
              <a:t>GRIEF AND LOSS</a:t>
            </a:r>
            <a:endParaRPr lang="en-US" u="sng" dirty="0"/>
          </a:p>
        </p:txBody>
      </p:sp>
      <p:sp>
        <p:nvSpPr>
          <p:cNvPr id="4" name="Slide Number Placeholder 3"/>
          <p:cNvSpPr>
            <a:spLocks noGrp="1"/>
          </p:cNvSpPr>
          <p:nvPr>
            <p:ph type="sldNum" sz="quarter" idx="12"/>
          </p:nvPr>
        </p:nvSpPr>
        <p:spPr/>
        <p:txBody>
          <a:bodyPr/>
          <a:lstStyle/>
          <a:p>
            <a:fld id="{BE19C0DE-C078-4586-94EC-518557DE64A2}" type="slidenum">
              <a:rPr lang="en-US" smtClean="0"/>
              <a:pPr/>
              <a:t>87</a:t>
            </a:fld>
            <a:endParaRPr lang="en-US" dirty="0"/>
          </a:p>
        </p:txBody>
      </p:sp>
      <p:sp>
        <p:nvSpPr>
          <p:cNvPr id="3" name="Subtitle 2"/>
          <p:cNvSpPr>
            <a:spLocks noGrp="1"/>
          </p:cNvSpPr>
          <p:nvPr>
            <p:ph type="subTitle" idx="4294967295"/>
          </p:nvPr>
        </p:nvSpPr>
        <p:spPr>
          <a:xfrm>
            <a:off x="152400" y="1447800"/>
            <a:ext cx="8991600" cy="3276600"/>
          </a:xfrm>
        </p:spPr>
        <p:txBody>
          <a:bodyPr/>
          <a:lstStyle/>
          <a:p>
            <a:pPr marL="34290" indent="0" algn="l">
              <a:buNone/>
            </a:pPr>
            <a:r>
              <a:rPr lang="en-US" sz="1600" i="1" dirty="0"/>
              <a:t>Source: On Death and Dying:  DENIAL, ANGER, BARGAINING, DEPRESSION, ACCEPTANCE</a:t>
            </a:r>
          </a:p>
          <a:p>
            <a:pPr marL="34290" indent="0" algn="l">
              <a:buNone/>
            </a:pPr>
            <a:r>
              <a:rPr lang="en-US" sz="1600" i="1" dirty="0"/>
              <a:t>written by Elisabeth Kubler-Ross</a:t>
            </a:r>
          </a:p>
          <a:p>
            <a:pPr algn="l"/>
            <a:r>
              <a:rPr lang="en-US" sz="2400" b="1" dirty="0">
                <a:solidFill>
                  <a:schemeClr val="accent1">
                    <a:lumMod val="50000"/>
                  </a:schemeClr>
                </a:solidFill>
              </a:rPr>
              <a:t>DENIAL</a:t>
            </a:r>
            <a:r>
              <a:rPr lang="en-US" sz="2400" dirty="0">
                <a:solidFill>
                  <a:schemeClr val="accent1">
                    <a:lumMod val="50000"/>
                  </a:schemeClr>
                </a:solidFill>
              </a:rPr>
              <a:t> </a:t>
            </a:r>
            <a:r>
              <a:rPr lang="en-US" sz="2400" dirty="0"/>
              <a:t>- </a:t>
            </a:r>
            <a:r>
              <a:rPr lang="en-US" dirty="0"/>
              <a:t>Reality is painful, Not true, Not happening, A mistake</a:t>
            </a:r>
            <a:r>
              <a:rPr lang="en-US" b="1" dirty="0"/>
              <a:t> </a:t>
            </a:r>
            <a:endParaRPr lang="en-US" dirty="0"/>
          </a:p>
          <a:p>
            <a:pPr algn="l"/>
            <a:r>
              <a:rPr lang="en-US" sz="2400" b="1" dirty="0">
                <a:solidFill>
                  <a:schemeClr val="accent1">
                    <a:lumMod val="50000"/>
                  </a:schemeClr>
                </a:solidFill>
              </a:rPr>
              <a:t>ANGER</a:t>
            </a:r>
            <a:r>
              <a:rPr lang="en-US" sz="2400" dirty="0">
                <a:solidFill>
                  <a:schemeClr val="accent1">
                    <a:lumMod val="50000"/>
                  </a:schemeClr>
                </a:solidFill>
              </a:rPr>
              <a:t> </a:t>
            </a:r>
            <a:r>
              <a:rPr lang="en-US" sz="2400" dirty="0"/>
              <a:t>- </a:t>
            </a:r>
            <a:r>
              <a:rPr lang="en-US" dirty="0"/>
              <a:t>Frustration, Resentment, Rage, Not fair! Why me?</a:t>
            </a:r>
          </a:p>
          <a:p>
            <a:pPr algn="l"/>
            <a:r>
              <a:rPr lang="en-US" sz="1200" i="1" dirty="0"/>
              <a:t> </a:t>
            </a:r>
            <a:r>
              <a:rPr lang="en-US" sz="2400" b="1" dirty="0">
                <a:solidFill>
                  <a:schemeClr val="accent1">
                    <a:lumMod val="50000"/>
                  </a:schemeClr>
                </a:solidFill>
              </a:rPr>
              <a:t>BARGAINING</a:t>
            </a:r>
            <a:r>
              <a:rPr lang="en-US" sz="2400" b="1" dirty="0"/>
              <a:t> </a:t>
            </a:r>
            <a:r>
              <a:rPr lang="en-US" sz="2400" dirty="0"/>
              <a:t>-</a:t>
            </a:r>
            <a:r>
              <a:rPr lang="en-US" sz="2400" b="1" dirty="0"/>
              <a:t> </a:t>
            </a:r>
            <a:r>
              <a:rPr lang="en-US" sz="1800" dirty="0"/>
              <a:t> </a:t>
            </a:r>
            <a:r>
              <a:rPr lang="en-US" dirty="0"/>
              <a:t>Rationalization - I can cope if only---  </a:t>
            </a:r>
          </a:p>
          <a:p>
            <a:r>
              <a:rPr lang="en-US" sz="2400" b="1" dirty="0"/>
              <a:t> </a:t>
            </a:r>
            <a:r>
              <a:rPr lang="en-US" sz="2400" b="1" dirty="0">
                <a:solidFill>
                  <a:schemeClr val="accent1">
                    <a:lumMod val="50000"/>
                  </a:schemeClr>
                </a:solidFill>
              </a:rPr>
              <a:t>DEPRESSION</a:t>
            </a:r>
            <a:r>
              <a:rPr lang="en-US" sz="2400" b="1" dirty="0"/>
              <a:t> </a:t>
            </a:r>
            <a:r>
              <a:rPr lang="en-US" sz="2400" dirty="0"/>
              <a:t>– </a:t>
            </a:r>
            <a:r>
              <a:rPr lang="en-US" dirty="0"/>
              <a:t>Hopeless, helpless feelings – Crying, extreme Sadness </a:t>
            </a:r>
            <a:endParaRPr lang="en-US" sz="2400" dirty="0"/>
          </a:p>
          <a:p>
            <a:r>
              <a:rPr lang="en-US" sz="2400" b="1" dirty="0">
                <a:solidFill>
                  <a:schemeClr val="accent1">
                    <a:lumMod val="50000"/>
                  </a:schemeClr>
                </a:solidFill>
              </a:rPr>
              <a:t>ACCEPTANCE</a:t>
            </a:r>
            <a:r>
              <a:rPr lang="en-US" sz="2400" b="1" dirty="0"/>
              <a:t> </a:t>
            </a:r>
            <a:r>
              <a:rPr lang="en-US" sz="2400" dirty="0"/>
              <a:t>- </a:t>
            </a:r>
            <a:r>
              <a:rPr lang="en-US" dirty="0"/>
              <a:t>Makes peace with situation - Makes plans - More objective &amp; realistic - A hoped-for stage; peace and dignity</a:t>
            </a:r>
          </a:p>
          <a:p>
            <a:pPr marL="34290" indent="0" algn="l">
              <a:buNone/>
            </a:pPr>
            <a:endParaRPr lang="en-US" sz="1200" dirty="0"/>
          </a:p>
          <a:p>
            <a:pPr algn="l"/>
            <a:endParaRPr lang="en-US" sz="1200" dirty="0"/>
          </a:p>
        </p:txBody>
      </p:sp>
      <p:sp>
        <p:nvSpPr>
          <p:cNvPr id="5" name="TextBox 4">
            <a:extLst>
              <a:ext uri="{FF2B5EF4-FFF2-40B4-BE49-F238E27FC236}">
                <a16:creationId xmlns:a16="http://schemas.microsoft.com/office/drawing/2014/main" id="{128D3615-441A-4C23-93DF-83C63F7EB689}"/>
              </a:ext>
            </a:extLst>
          </p:cNvPr>
          <p:cNvSpPr txBox="1"/>
          <p:nvPr/>
        </p:nvSpPr>
        <p:spPr>
          <a:xfrm>
            <a:off x="609600" y="5105400"/>
            <a:ext cx="7667211" cy="1200329"/>
          </a:xfrm>
          <a:prstGeom prst="rect">
            <a:avLst/>
          </a:prstGeom>
          <a:noFill/>
        </p:spPr>
        <p:txBody>
          <a:bodyPr wrap="square" rtlCol="0">
            <a:spAutoFit/>
          </a:bodyPr>
          <a:lstStyle/>
          <a:p>
            <a:r>
              <a:rPr lang="en-US" dirty="0">
                <a:solidFill>
                  <a:schemeClr val="accent1">
                    <a:lumMod val="75000"/>
                  </a:schemeClr>
                </a:solidFill>
              </a:rPr>
              <a:t>Grief and loss is not specific to any one stage of the disease.  When dementia diseases are present, grief and feelings of loss are ongoing as capacity of person with dementia declines.  Caregivers often experience all 5 stages listed as each loss of capacity occurs. </a:t>
            </a:r>
          </a:p>
        </p:txBody>
      </p:sp>
    </p:spTree>
    <p:extLst>
      <p:ext uri="{BB962C8B-B14F-4D97-AF65-F5344CB8AC3E}">
        <p14:creationId xmlns:p14="http://schemas.microsoft.com/office/powerpoint/2010/main" val="1587597735"/>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6720" y="152400"/>
            <a:ext cx="8077200" cy="2057400"/>
          </a:xfrm>
        </p:spPr>
        <p:txBody>
          <a:bodyPr>
            <a:normAutofit fontScale="90000"/>
          </a:bodyPr>
          <a:lstStyle/>
          <a:p>
            <a:pPr marL="571500" indent="-571500" algn="ctr">
              <a:buFont typeface="Wingdings" panose="05000000000000000000" pitchFamily="2" charset="2"/>
              <a:buChar char="§"/>
            </a:pPr>
            <a:br>
              <a:rPr lang="en-US" b="1" dirty="0"/>
            </a:br>
            <a:r>
              <a:rPr lang="en-US" sz="3600" b="1" dirty="0"/>
              <a:t>DEFENSE MECHANISMS</a:t>
            </a:r>
            <a:br>
              <a:rPr lang="en-US" sz="3600" b="1" dirty="0"/>
            </a:br>
            <a:r>
              <a:rPr lang="en-US" sz="2400" b="1" dirty="0"/>
              <a:t>Keep:</a:t>
            </a:r>
            <a:br>
              <a:rPr lang="en-US" sz="3600" b="1" dirty="0"/>
            </a:br>
            <a:r>
              <a:rPr lang="en-US" sz="2000" b="1" dirty="0"/>
              <a:t>• </a:t>
            </a:r>
            <a:r>
              <a:rPr lang="en-US" sz="2200" b="1" dirty="0"/>
              <a:t>world at arm’s length </a:t>
            </a:r>
            <a:br>
              <a:rPr lang="en-US" sz="2200" b="1" dirty="0"/>
            </a:br>
            <a:r>
              <a:rPr lang="en-US" sz="2200" b="1" dirty="0"/>
              <a:t>• keep from sharing true feelings </a:t>
            </a:r>
            <a:br>
              <a:rPr lang="en-US" sz="2200" b="1" dirty="0"/>
            </a:br>
            <a:r>
              <a:rPr lang="en-US" sz="2200" b="1" dirty="0"/>
              <a:t>• keep from facing facts</a:t>
            </a:r>
            <a:br>
              <a:rPr lang="en-US" sz="2200" b="1" dirty="0"/>
            </a:br>
            <a:br>
              <a:rPr lang="en-US" sz="2200" dirty="0"/>
            </a:br>
            <a:endParaRPr lang="en-US" sz="2200" dirty="0"/>
          </a:p>
        </p:txBody>
      </p:sp>
      <p:sp>
        <p:nvSpPr>
          <p:cNvPr id="3" name="Content Placeholder 2"/>
          <p:cNvSpPr>
            <a:spLocks noGrp="1"/>
          </p:cNvSpPr>
          <p:nvPr>
            <p:ph sz="half" idx="1"/>
          </p:nvPr>
        </p:nvSpPr>
        <p:spPr>
          <a:xfrm>
            <a:off x="152400" y="2743200"/>
            <a:ext cx="3962400" cy="4495800"/>
          </a:xfrm>
        </p:spPr>
        <p:txBody>
          <a:bodyPr/>
          <a:lstStyle/>
          <a:p>
            <a:pPr marL="0" indent="0">
              <a:buNone/>
            </a:pPr>
            <a:r>
              <a:rPr lang="en-US" sz="2400" b="1" dirty="0">
                <a:solidFill>
                  <a:schemeClr val="accent1">
                    <a:lumMod val="50000"/>
                  </a:schemeClr>
                </a:solidFill>
              </a:rPr>
              <a:t>BLAMING </a:t>
            </a:r>
            <a:r>
              <a:rPr lang="en-US" sz="1800" dirty="0">
                <a:solidFill>
                  <a:schemeClr val="accent1">
                    <a:lumMod val="50000"/>
                  </a:schemeClr>
                </a:solidFill>
              </a:rPr>
              <a:t>(Low self-esteem)</a:t>
            </a:r>
          </a:p>
          <a:p>
            <a:pPr marL="0" indent="0">
              <a:buNone/>
            </a:pPr>
            <a:r>
              <a:rPr lang="en-US" sz="2400" b="1" dirty="0">
                <a:solidFill>
                  <a:schemeClr val="accent1">
                    <a:lumMod val="50000"/>
                  </a:schemeClr>
                </a:solidFill>
              </a:rPr>
              <a:t>JUDGING</a:t>
            </a:r>
            <a:r>
              <a:rPr lang="en-US" sz="1800" b="1" dirty="0">
                <a:solidFill>
                  <a:schemeClr val="accent1">
                    <a:lumMod val="50000"/>
                  </a:schemeClr>
                </a:solidFill>
              </a:rPr>
              <a:t> </a:t>
            </a:r>
            <a:r>
              <a:rPr lang="en-US" sz="1800" dirty="0">
                <a:solidFill>
                  <a:schemeClr val="accent1">
                    <a:lumMod val="50000"/>
                  </a:schemeClr>
                </a:solidFill>
              </a:rPr>
              <a:t>(Insecure)</a:t>
            </a:r>
            <a:endParaRPr lang="en-US" sz="2400" b="1" dirty="0">
              <a:solidFill>
                <a:schemeClr val="accent1">
                  <a:lumMod val="50000"/>
                </a:schemeClr>
              </a:solidFill>
            </a:endParaRPr>
          </a:p>
          <a:p>
            <a:pPr marL="0" indent="0">
              <a:buNone/>
            </a:pPr>
            <a:r>
              <a:rPr lang="en-US" sz="2400" b="1" dirty="0">
                <a:solidFill>
                  <a:schemeClr val="accent1">
                    <a:lumMod val="50000"/>
                  </a:schemeClr>
                </a:solidFill>
              </a:rPr>
              <a:t>PROJECTING </a:t>
            </a:r>
            <a:r>
              <a:rPr lang="en-US" sz="1800" dirty="0">
                <a:solidFill>
                  <a:schemeClr val="accent1">
                    <a:lumMod val="50000"/>
                  </a:schemeClr>
                </a:solidFill>
              </a:rPr>
              <a:t>(Stuck up)</a:t>
            </a:r>
            <a:endParaRPr lang="en-US" sz="2400" b="1" dirty="0">
              <a:solidFill>
                <a:schemeClr val="accent1">
                  <a:lumMod val="50000"/>
                </a:schemeClr>
              </a:solidFill>
            </a:endParaRPr>
          </a:p>
          <a:p>
            <a:pPr marL="0" indent="0">
              <a:buNone/>
            </a:pPr>
            <a:r>
              <a:rPr lang="en-US" sz="2400" b="1" dirty="0">
                <a:solidFill>
                  <a:schemeClr val="accent1">
                    <a:lumMod val="50000"/>
                  </a:schemeClr>
                </a:solidFill>
              </a:rPr>
              <a:t>PATRONZING </a:t>
            </a:r>
            <a:r>
              <a:rPr lang="en-US" sz="1800" dirty="0">
                <a:solidFill>
                  <a:schemeClr val="accent1">
                    <a:lumMod val="50000"/>
                  </a:schemeClr>
                </a:solidFill>
              </a:rPr>
              <a:t>(Arrogant)</a:t>
            </a:r>
            <a:endParaRPr lang="en-US" sz="2400" b="1" dirty="0">
              <a:solidFill>
                <a:schemeClr val="accent1">
                  <a:lumMod val="50000"/>
                </a:schemeClr>
              </a:solidFill>
            </a:endParaRPr>
          </a:p>
          <a:p>
            <a:pPr marL="0" indent="0">
              <a:buNone/>
            </a:pPr>
            <a:r>
              <a:rPr lang="en-US" sz="2400" b="1" dirty="0">
                <a:solidFill>
                  <a:schemeClr val="accent1">
                    <a:lumMod val="50000"/>
                  </a:schemeClr>
                </a:solidFill>
              </a:rPr>
              <a:t>EXPLAINING </a:t>
            </a:r>
            <a:r>
              <a:rPr lang="en-US" sz="1800" dirty="0">
                <a:solidFill>
                  <a:schemeClr val="accent1">
                    <a:lumMod val="50000"/>
                  </a:schemeClr>
                </a:solidFill>
              </a:rPr>
              <a:t>(Justifying)</a:t>
            </a:r>
            <a:endParaRPr lang="en-US" sz="2400" b="1" dirty="0">
              <a:solidFill>
                <a:schemeClr val="accent1">
                  <a:lumMod val="50000"/>
                </a:schemeClr>
              </a:solidFill>
            </a:endParaRPr>
          </a:p>
          <a:p>
            <a:pPr marL="0" indent="0">
              <a:buNone/>
            </a:pPr>
            <a:r>
              <a:rPr lang="en-US" sz="2400" b="1" dirty="0">
                <a:solidFill>
                  <a:schemeClr val="accent1">
                    <a:lumMod val="50000"/>
                  </a:schemeClr>
                </a:solidFill>
              </a:rPr>
              <a:t>INTELLECTUALIZING </a:t>
            </a:r>
            <a:r>
              <a:rPr lang="en-US" sz="1800" dirty="0">
                <a:solidFill>
                  <a:schemeClr val="accent1">
                    <a:lumMod val="50000"/>
                  </a:schemeClr>
                </a:solidFill>
              </a:rPr>
              <a:t>(feels inferior/superior, Easily bored, Few friends)</a:t>
            </a:r>
            <a:endParaRPr lang="en-US" sz="2400" b="1" dirty="0">
              <a:solidFill>
                <a:schemeClr val="accent1">
                  <a:lumMod val="50000"/>
                </a:schemeClr>
              </a:solidFill>
            </a:endParaRPr>
          </a:p>
          <a:p>
            <a:pPr marL="0" indent="0">
              <a:buNone/>
            </a:pPr>
            <a:endParaRPr lang="en-US" sz="2400" b="1" dirty="0"/>
          </a:p>
        </p:txBody>
      </p:sp>
      <p:sp>
        <p:nvSpPr>
          <p:cNvPr id="4" name="Content Placeholder 3"/>
          <p:cNvSpPr>
            <a:spLocks noGrp="1"/>
          </p:cNvSpPr>
          <p:nvPr>
            <p:ph sz="half" idx="2"/>
          </p:nvPr>
        </p:nvSpPr>
        <p:spPr>
          <a:xfrm>
            <a:off x="4038600" y="2720340"/>
            <a:ext cx="4876800" cy="4495800"/>
          </a:xfrm>
        </p:spPr>
        <p:txBody>
          <a:bodyPr/>
          <a:lstStyle/>
          <a:p>
            <a:pPr marL="0" indent="0">
              <a:buNone/>
            </a:pPr>
            <a:r>
              <a:rPr lang="en-US" sz="2400" b="1" dirty="0">
                <a:solidFill>
                  <a:schemeClr val="accent1">
                    <a:lumMod val="50000"/>
                  </a:schemeClr>
                </a:solidFill>
              </a:rPr>
              <a:t>GENERALIZING </a:t>
            </a:r>
            <a:r>
              <a:rPr lang="en-US" sz="1800" dirty="0">
                <a:solidFill>
                  <a:schemeClr val="accent1">
                    <a:lumMod val="50000"/>
                  </a:schemeClr>
                </a:solidFill>
              </a:rPr>
              <a:t>(Role of victim)</a:t>
            </a:r>
            <a:endParaRPr lang="en-US" sz="2400" b="1" dirty="0">
              <a:solidFill>
                <a:schemeClr val="accent1">
                  <a:lumMod val="50000"/>
                </a:schemeClr>
              </a:solidFill>
            </a:endParaRPr>
          </a:p>
          <a:p>
            <a:pPr marL="0" indent="0">
              <a:buNone/>
            </a:pPr>
            <a:r>
              <a:rPr lang="en-US" sz="2400" b="1" dirty="0">
                <a:solidFill>
                  <a:schemeClr val="accent1">
                    <a:lumMod val="50000"/>
                  </a:schemeClr>
                </a:solidFill>
              </a:rPr>
              <a:t>PEOPLE PLEASING </a:t>
            </a:r>
            <a:r>
              <a:rPr lang="en-US" sz="1800" dirty="0">
                <a:solidFill>
                  <a:schemeClr val="accent1">
                    <a:lumMod val="50000"/>
                  </a:schemeClr>
                </a:solidFill>
              </a:rPr>
              <a:t>(Co-dependent,      rescuer)</a:t>
            </a:r>
            <a:endParaRPr lang="en-US" sz="2400" b="1" dirty="0">
              <a:solidFill>
                <a:schemeClr val="accent1">
                  <a:lumMod val="50000"/>
                </a:schemeClr>
              </a:solidFill>
            </a:endParaRPr>
          </a:p>
          <a:p>
            <a:pPr marL="0" indent="0">
              <a:buNone/>
            </a:pPr>
            <a:r>
              <a:rPr lang="en-US" sz="2400" b="1" dirty="0">
                <a:solidFill>
                  <a:schemeClr val="accent1">
                    <a:lumMod val="50000"/>
                  </a:schemeClr>
                </a:solidFill>
              </a:rPr>
              <a:t>WITHDRAWING </a:t>
            </a:r>
            <a:r>
              <a:rPr lang="en-US" sz="1800" dirty="0">
                <a:solidFill>
                  <a:schemeClr val="accent1">
                    <a:lumMod val="50000"/>
                  </a:schemeClr>
                </a:solidFill>
              </a:rPr>
              <a:t>(feels rejected, passive)</a:t>
            </a:r>
            <a:endParaRPr lang="en-US" sz="2400" b="1" dirty="0">
              <a:solidFill>
                <a:schemeClr val="accent1">
                  <a:lumMod val="50000"/>
                </a:schemeClr>
              </a:solidFill>
            </a:endParaRPr>
          </a:p>
          <a:p>
            <a:pPr marL="0" indent="0">
              <a:buNone/>
            </a:pPr>
            <a:r>
              <a:rPr lang="en-US" sz="2400" b="1" dirty="0">
                <a:solidFill>
                  <a:schemeClr val="accent1">
                    <a:lumMod val="50000"/>
                  </a:schemeClr>
                </a:solidFill>
              </a:rPr>
              <a:t>DEPRESSED </a:t>
            </a:r>
            <a:r>
              <a:rPr lang="en-US" sz="1800" dirty="0">
                <a:solidFill>
                  <a:schemeClr val="accent1">
                    <a:lumMod val="50000"/>
                  </a:schemeClr>
                </a:solidFill>
              </a:rPr>
              <a:t>(Poor me! Life is awful!)</a:t>
            </a:r>
            <a:endParaRPr lang="en-US" sz="2400" b="1" dirty="0">
              <a:solidFill>
                <a:schemeClr val="accent1">
                  <a:lumMod val="50000"/>
                </a:schemeClr>
              </a:solidFill>
            </a:endParaRPr>
          </a:p>
          <a:p>
            <a:pPr marL="0" indent="0">
              <a:buNone/>
            </a:pPr>
            <a:r>
              <a:rPr lang="en-US" sz="2400" b="1" dirty="0">
                <a:solidFill>
                  <a:schemeClr val="accent1">
                    <a:lumMod val="50000"/>
                  </a:schemeClr>
                </a:solidFill>
              </a:rPr>
              <a:t>JOKING </a:t>
            </a:r>
            <a:r>
              <a:rPr lang="en-US" sz="1800" dirty="0">
                <a:solidFill>
                  <a:schemeClr val="accent1">
                    <a:lumMod val="50000"/>
                  </a:schemeClr>
                </a:solidFill>
              </a:rPr>
              <a:t>(Shamed of self)</a:t>
            </a:r>
            <a:endParaRPr lang="en-US" sz="2400" b="1" dirty="0">
              <a:solidFill>
                <a:schemeClr val="accent1">
                  <a:lumMod val="50000"/>
                </a:schemeClr>
              </a:solidFill>
            </a:endParaRPr>
          </a:p>
        </p:txBody>
      </p:sp>
      <p:sp>
        <p:nvSpPr>
          <p:cNvPr id="5" name="Slide Number Placeholder 4"/>
          <p:cNvSpPr>
            <a:spLocks noGrp="1"/>
          </p:cNvSpPr>
          <p:nvPr>
            <p:ph type="sldNum" sz="quarter" idx="12"/>
          </p:nvPr>
        </p:nvSpPr>
        <p:spPr/>
        <p:txBody>
          <a:bodyPr/>
          <a:lstStyle/>
          <a:p>
            <a:fld id="{B92E366D-20AC-4469-B201-4C3CE52308A9}" type="slidenum">
              <a:rPr lang="en-US" smtClean="0"/>
              <a:pPr/>
              <a:t>88</a:t>
            </a:fld>
            <a:endParaRPr lang="en-US"/>
          </a:p>
        </p:txBody>
      </p:sp>
    </p:spTree>
    <p:extLst>
      <p:ext uri="{BB962C8B-B14F-4D97-AF65-F5344CB8AC3E}">
        <p14:creationId xmlns:p14="http://schemas.microsoft.com/office/powerpoint/2010/main" val="2537195508"/>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077200" cy="914400"/>
          </a:xfrm>
        </p:spPr>
        <p:txBody>
          <a:bodyPr>
            <a:normAutofit fontScale="90000"/>
          </a:bodyPr>
          <a:lstStyle/>
          <a:p>
            <a:pPr algn="ctr"/>
            <a:br>
              <a:rPr lang="en-US" b="1" u="sng" dirty="0"/>
            </a:br>
            <a:r>
              <a:rPr lang="en-US" b="1" u="sng" dirty="0"/>
              <a:t>THREE PHASES OF GRIEF</a:t>
            </a:r>
            <a:br>
              <a:rPr lang="en-US" dirty="0"/>
            </a:br>
            <a:endParaRPr lang="en-US" dirty="0"/>
          </a:p>
        </p:txBody>
      </p:sp>
      <p:sp>
        <p:nvSpPr>
          <p:cNvPr id="4" name="Slide Number Placeholder 3"/>
          <p:cNvSpPr>
            <a:spLocks noGrp="1"/>
          </p:cNvSpPr>
          <p:nvPr>
            <p:ph type="sldNum" sz="quarter" idx="12"/>
          </p:nvPr>
        </p:nvSpPr>
        <p:spPr/>
        <p:txBody>
          <a:bodyPr/>
          <a:lstStyle/>
          <a:p>
            <a:fld id="{AF88DAC2-F742-47E7-BDFB-501D2002B435}" type="slidenum">
              <a:rPr lang="en-US" smtClean="0"/>
              <a:pPr/>
              <a:t>89</a:t>
            </a:fld>
            <a:endParaRPr lang="en-US"/>
          </a:p>
        </p:txBody>
      </p:sp>
      <p:sp>
        <p:nvSpPr>
          <p:cNvPr id="3" name="TextBox 2"/>
          <p:cNvSpPr txBox="1"/>
          <p:nvPr/>
        </p:nvSpPr>
        <p:spPr>
          <a:xfrm>
            <a:off x="461158" y="1676400"/>
            <a:ext cx="2438400" cy="3046988"/>
          </a:xfrm>
          <a:prstGeom prst="rect">
            <a:avLst/>
          </a:prstGeom>
          <a:noFill/>
        </p:spPr>
        <p:txBody>
          <a:bodyPr wrap="square" rtlCol="0">
            <a:spAutoFit/>
          </a:bodyPr>
          <a:lstStyle/>
          <a:p>
            <a:pPr algn="ctr"/>
            <a:r>
              <a:rPr lang="en-US" sz="2400" b="1" dirty="0">
                <a:solidFill>
                  <a:schemeClr val="accent1">
                    <a:lumMod val="50000"/>
                  </a:schemeClr>
                </a:solidFill>
              </a:rPr>
              <a:t>PHASE ONE:</a:t>
            </a:r>
          </a:p>
          <a:p>
            <a:r>
              <a:rPr lang="en-US" sz="2400" b="1" dirty="0">
                <a:solidFill>
                  <a:schemeClr val="accent1">
                    <a:lumMod val="50000"/>
                  </a:schemeClr>
                </a:solidFill>
              </a:rPr>
              <a:t>         SHOCK</a:t>
            </a:r>
          </a:p>
          <a:p>
            <a:pPr algn="ctr"/>
            <a:endParaRPr lang="en-US" b="1" dirty="0">
              <a:solidFill>
                <a:schemeClr val="accent1">
                  <a:lumMod val="50000"/>
                </a:schemeClr>
              </a:solidFill>
            </a:endParaRPr>
          </a:p>
          <a:p>
            <a:pPr marL="285750" indent="-285750">
              <a:buFont typeface="Arial" panose="020B0604020202020204" pitchFamily="34" charset="0"/>
              <a:buChar char="•"/>
            </a:pPr>
            <a:r>
              <a:rPr lang="en-US" b="1" dirty="0">
                <a:solidFill>
                  <a:schemeClr val="accent1">
                    <a:lumMod val="50000"/>
                  </a:schemeClr>
                </a:solidFill>
              </a:rPr>
              <a:t>Talk</a:t>
            </a:r>
          </a:p>
          <a:p>
            <a:pPr marL="285750" indent="-285750">
              <a:buFont typeface="Arial" panose="020B0604020202020204" pitchFamily="34" charset="0"/>
              <a:buChar char="•"/>
            </a:pPr>
            <a:r>
              <a:rPr lang="en-US" b="1" dirty="0">
                <a:solidFill>
                  <a:schemeClr val="accent1">
                    <a:lumMod val="50000"/>
                  </a:schemeClr>
                </a:solidFill>
              </a:rPr>
              <a:t> Be with people share feelings listen to others feelings </a:t>
            </a:r>
          </a:p>
          <a:p>
            <a:pPr marL="285750" indent="-285750">
              <a:buFont typeface="Arial" panose="020B0604020202020204" pitchFamily="34" charset="0"/>
              <a:buChar char="•"/>
            </a:pPr>
            <a:r>
              <a:rPr lang="en-US" b="1" dirty="0">
                <a:solidFill>
                  <a:schemeClr val="accent1">
                    <a:lumMod val="50000"/>
                  </a:schemeClr>
                </a:solidFill>
              </a:rPr>
              <a:t>Counsel with professionals</a:t>
            </a:r>
          </a:p>
          <a:p>
            <a:pPr marL="285750" indent="-285750">
              <a:buFont typeface="Arial" panose="020B0604020202020204" pitchFamily="34" charset="0"/>
              <a:buChar char="•"/>
            </a:pPr>
            <a:r>
              <a:rPr lang="en-US" b="1" dirty="0">
                <a:solidFill>
                  <a:schemeClr val="accent1">
                    <a:lumMod val="50000"/>
                  </a:schemeClr>
                </a:solidFill>
              </a:rPr>
              <a:t>Use support group</a:t>
            </a:r>
          </a:p>
        </p:txBody>
      </p:sp>
      <p:sp>
        <p:nvSpPr>
          <p:cNvPr id="6" name="TextBox 5"/>
          <p:cNvSpPr txBox="1"/>
          <p:nvPr/>
        </p:nvSpPr>
        <p:spPr>
          <a:xfrm>
            <a:off x="3240479" y="1676400"/>
            <a:ext cx="2362200" cy="3323987"/>
          </a:xfrm>
          <a:prstGeom prst="rect">
            <a:avLst/>
          </a:prstGeom>
          <a:noFill/>
        </p:spPr>
        <p:txBody>
          <a:bodyPr wrap="square" rtlCol="0">
            <a:spAutoFit/>
          </a:bodyPr>
          <a:lstStyle/>
          <a:p>
            <a:pPr algn="ctr"/>
            <a:r>
              <a:rPr lang="en-US" sz="2400" b="1" dirty="0">
                <a:solidFill>
                  <a:schemeClr val="accent1">
                    <a:lumMod val="50000"/>
                  </a:schemeClr>
                </a:solidFill>
              </a:rPr>
              <a:t>PHASE TWO:</a:t>
            </a:r>
          </a:p>
          <a:p>
            <a:pPr algn="ctr"/>
            <a:r>
              <a:rPr lang="en-US" sz="2400" b="1" dirty="0">
                <a:solidFill>
                  <a:schemeClr val="accent1">
                    <a:lumMod val="50000"/>
                  </a:schemeClr>
                </a:solidFill>
              </a:rPr>
              <a:t>ADJUSTING</a:t>
            </a:r>
          </a:p>
          <a:p>
            <a:endParaRPr lang="en-US" b="1" dirty="0">
              <a:solidFill>
                <a:schemeClr val="accent1">
                  <a:lumMod val="50000"/>
                </a:schemeClr>
              </a:solidFill>
            </a:endParaRPr>
          </a:p>
          <a:p>
            <a:pPr marL="285750" indent="-285750">
              <a:buFont typeface="Arial" panose="020B0604020202020204" pitchFamily="34" charset="0"/>
              <a:buChar char="•"/>
            </a:pPr>
            <a:r>
              <a:rPr lang="en-US" b="1" dirty="0">
                <a:solidFill>
                  <a:schemeClr val="accent1">
                    <a:lumMod val="50000"/>
                  </a:schemeClr>
                </a:solidFill>
              </a:rPr>
              <a:t>Realize loss</a:t>
            </a:r>
          </a:p>
          <a:p>
            <a:pPr marL="285750" indent="-285750">
              <a:buFont typeface="Arial" panose="020B0604020202020204" pitchFamily="34" charset="0"/>
              <a:buChar char="•"/>
            </a:pPr>
            <a:r>
              <a:rPr lang="en-US" b="1" dirty="0">
                <a:solidFill>
                  <a:schemeClr val="accent1">
                    <a:lumMod val="50000"/>
                  </a:schemeClr>
                </a:solidFill>
              </a:rPr>
              <a:t> Be physically active</a:t>
            </a:r>
          </a:p>
          <a:p>
            <a:pPr marL="285750" indent="-285750">
              <a:buFont typeface="Arial" panose="020B0604020202020204" pitchFamily="34" charset="0"/>
              <a:buChar char="•"/>
            </a:pPr>
            <a:r>
              <a:rPr lang="en-US" b="1" dirty="0">
                <a:solidFill>
                  <a:schemeClr val="accent1">
                    <a:lumMod val="50000"/>
                  </a:schemeClr>
                </a:solidFill>
              </a:rPr>
              <a:t> Engage in quiet time </a:t>
            </a:r>
          </a:p>
          <a:p>
            <a:pPr marL="285750" indent="-285750">
              <a:buFont typeface="Arial" panose="020B0604020202020204" pitchFamily="34" charset="0"/>
              <a:buChar char="•"/>
            </a:pPr>
            <a:r>
              <a:rPr lang="en-US" b="1" dirty="0">
                <a:solidFill>
                  <a:schemeClr val="accent1">
                    <a:lumMod val="50000"/>
                  </a:schemeClr>
                </a:solidFill>
              </a:rPr>
              <a:t>Write down feelings (Keep diary)</a:t>
            </a:r>
          </a:p>
        </p:txBody>
      </p:sp>
      <p:sp>
        <p:nvSpPr>
          <p:cNvPr id="7" name="TextBox 6"/>
          <p:cNvSpPr txBox="1"/>
          <p:nvPr/>
        </p:nvSpPr>
        <p:spPr>
          <a:xfrm>
            <a:off x="5925787" y="1676400"/>
            <a:ext cx="3048000" cy="2862322"/>
          </a:xfrm>
          <a:prstGeom prst="rect">
            <a:avLst/>
          </a:prstGeom>
          <a:noFill/>
        </p:spPr>
        <p:txBody>
          <a:bodyPr wrap="square" rtlCol="0">
            <a:spAutoFit/>
          </a:bodyPr>
          <a:lstStyle/>
          <a:p>
            <a:r>
              <a:rPr lang="en-US" sz="2400" b="1" dirty="0">
                <a:solidFill>
                  <a:schemeClr val="accent1">
                    <a:lumMod val="50000"/>
                  </a:schemeClr>
                </a:solidFill>
              </a:rPr>
              <a:t>PHASE THREE:</a:t>
            </a:r>
          </a:p>
          <a:p>
            <a:r>
              <a:rPr lang="en-US" sz="2400" b="1" dirty="0">
                <a:solidFill>
                  <a:schemeClr val="accent1">
                    <a:lumMod val="50000"/>
                  </a:schemeClr>
                </a:solidFill>
              </a:rPr>
              <a:t>THE NEW NORMAL</a:t>
            </a:r>
          </a:p>
          <a:p>
            <a:endParaRPr lang="en-US" sz="2400" b="1" dirty="0">
              <a:solidFill>
                <a:schemeClr val="accent1">
                  <a:lumMod val="50000"/>
                </a:schemeClr>
              </a:solidFill>
            </a:endParaRPr>
          </a:p>
          <a:p>
            <a:pPr marL="285750" indent="-285750">
              <a:buFont typeface="Arial" panose="020B0604020202020204" pitchFamily="34" charset="0"/>
              <a:buChar char="•"/>
            </a:pPr>
            <a:r>
              <a:rPr lang="en-US" b="1" dirty="0">
                <a:solidFill>
                  <a:schemeClr val="accent1">
                    <a:lumMod val="50000"/>
                  </a:schemeClr>
                </a:solidFill>
              </a:rPr>
              <a:t>Seek company when lonely or isolated</a:t>
            </a:r>
          </a:p>
          <a:p>
            <a:pPr marL="285750" indent="-285750">
              <a:buFont typeface="Arial" panose="020B0604020202020204" pitchFamily="34" charset="0"/>
              <a:buChar char="•"/>
            </a:pPr>
            <a:r>
              <a:rPr lang="en-US" b="1" dirty="0">
                <a:solidFill>
                  <a:schemeClr val="accent1">
                    <a:lumMod val="50000"/>
                  </a:schemeClr>
                </a:solidFill>
              </a:rPr>
              <a:t>Try something fun</a:t>
            </a:r>
          </a:p>
          <a:p>
            <a:pPr marL="285750" indent="-285750">
              <a:buFont typeface="Arial" panose="020B0604020202020204" pitchFamily="34" charset="0"/>
              <a:buChar char="•"/>
            </a:pPr>
            <a:r>
              <a:rPr lang="en-US" b="1" dirty="0">
                <a:solidFill>
                  <a:schemeClr val="accent1">
                    <a:lumMod val="50000"/>
                  </a:schemeClr>
                </a:solidFill>
              </a:rPr>
              <a:t>Be with people</a:t>
            </a:r>
          </a:p>
          <a:p>
            <a:pPr marL="285750" indent="-285750">
              <a:buFont typeface="Arial" panose="020B0604020202020204" pitchFamily="34" charset="0"/>
              <a:buChar char="•"/>
            </a:pPr>
            <a:r>
              <a:rPr lang="en-US" b="1" dirty="0">
                <a:solidFill>
                  <a:schemeClr val="accent1">
                    <a:lumMod val="50000"/>
                  </a:schemeClr>
                </a:solidFill>
              </a:rPr>
              <a:t>Renew friendships</a:t>
            </a:r>
          </a:p>
          <a:p>
            <a:pPr marL="285750" indent="-285750">
              <a:buFont typeface="Arial" panose="020B0604020202020204" pitchFamily="34" charset="0"/>
              <a:buChar char="•"/>
            </a:pPr>
            <a:r>
              <a:rPr lang="en-US" b="1" dirty="0">
                <a:solidFill>
                  <a:schemeClr val="accent1">
                    <a:lumMod val="50000"/>
                  </a:schemeClr>
                </a:solidFill>
              </a:rPr>
              <a:t>volunteer</a:t>
            </a:r>
          </a:p>
        </p:txBody>
      </p:sp>
      <p:sp>
        <p:nvSpPr>
          <p:cNvPr id="5" name="TextBox 4">
            <a:extLst>
              <a:ext uri="{FF2B5EF4-FFF2-40B4-BE49-F238E27FC236}">
                <a16:creationId xmlns:a16="http://schemas.microsoft.com/office/drawing/2014/main" id="{D2447E6E-A0E3-4E34-9BFF-E4F8BB52CE8E}"/>
              </a:ext>
            </a:extLst>
          </p:cNvPr>
          <p:cNvSpPr txBox="1"/>
          <p:nvPr/>
        </p:nvSpPr>
        <p:spPr>
          <a:xfrm>
            <a:off x="685800" y="5105400"/>
            <a:ext cx="7696200" cy="1200329"/>
          </a:xfrm>
          <a:prstGeom prst="rect">
            <a:avLst/>
          </a:prstGeom>
          <a:noFill/>
        </p:spPr>
        <p:txBody>
          <a:bodyPr wrap="square" rtlCol="0">
            <a:spAutoFit/>
          </a:bodyPr>
          <a:lstStyle/>
          <a:p>
            <a:r>
              <a:rPr lang="en-US" dirty="0">
                <a:solidFill>
                  <a:schemeClr val="accent1">
                    <a:lumMod val="75000"/>
                  </a:schemeClr>
                </a:solidFill>
              </a:rPr>
              <a:t>As person with dementia passes from one stage to the next, caregivers must proceed through each phase of grief---overcoming the </a:t>
            </a:r>
            <a:r>
              <a:rPr lang="en-US" b="1" dirty="0">
                <a:solidFill>
                  <a:schemeClr val="accent1">
                    <a:lumMod val="75000"/>
                  </a:schemeClr>
                </a:solidFill>
              </a:rPr>
              <a:t>SHOCK</a:t>
            </a:r>
            <a:r>
              <a:rPr lang="en-US" dirty="0">
                <a:solidFill>
                  <a:schemeClr val="accent1">
                    <a:lumMod val="75000"/>
                  </a:schemeClr>
                </a:solidFill>
              </a:rPr>
              <a:t> of another loss; </a:t>
            </a:r>
            <a:r>
              <a:rPr lang="en-US" b="1" dirty="0">
                <a:solidFill>
                  <a:schemeClr val="accent1">
                    <a:lumMod val="75000"/>
                  </a:schemeClr>
                </a:solidFill>
              </a:rPr>
              <a:t>ADJUSTING</a:t>
            </a:r>
            <a:r>
              <a:rPr lang="en-US" dirty="0">
                <a:solidFill>
                  <a:schemeClr val="accent1">
                    <a:lumMod val="75000"/>
                  </a:schemeClr>
                </a:solidFill>
              </a:rPr>
              <a:t> to the changes; accepting a series of </a:t>
            </a:r>
            <a:r>
              <a:rPr lang="en-US" b="1" dirty="0">
                <a:solidFill>
                  <a:schemeClr val="accent1">
                    <a:lumMod val="75000"/>
                  </a:schemeClr>
                </a:solidFill>
              </a:rPr>
              <a:t>NEW NORMALS </a:t>
            </a:r>
            <a:r>
              <a:rPr lang="en-US" dirty="0">
                <a:solidFill>
                  <a:schemeClr val="accent1">
                    <a:lumMod val="75000"/>
                  </a:schemeClr>
                </a:solidFill>
              </a:rPr>
              <a:t>in the disease process.</a:t>
            </a:r>
          </a:p>
        </p:txBody>
      </p:sp>
    </p:spTree>
    <p:extLst>
      <p:ext uri="{BB962C8B-B14F-4D97-AF65-F5344CB8AC3E}">
        <p14:creationId xmlns:p14="http://schemas.microsoft.com/office/powerpoint/2010/main" val="26092986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9448800" cy="914400"/>
          </a:xfrm>
        </p:spPr>
        <p:txBody>
          <a:bodyPr>
            <a:normAutofit fontScale="90000"/>
          </a:bodyPr>
          <a:lstStyle/>
          <a:p>
            <a:pPr algn="ctr"/>
            <a:r>
              <a:rPr lang="en-US" sz="3600" b="1" dirty="0"/>
              <a:t>KNOWN CAUSES OF ALZHEIMER’S DISEASE &amp; RELATED DISORDERS</a:t>
            </a:r>
          </a:p>
        </p:txBody>
      </p:sp>
      <p:sp>
        <p:nvSpPr>
          <p:cNvPr id="3" name="Content Placeholder 2"/>
          <p:cNvSpPr>
            <a:spLocks noGrp="1"/>
          </p:cNvSpPr>
          <p:nvPr>
            <p:ph idx="1"/>
          </p:nvPr>
        </p:nvSpPr>
        <p:spPr>
          <a:xfrm>
            <a:off x="0" y="1295400"/>
            <a:ext cx="9144000" cy="4495800"/>
          </a:xfrm>
        </p:spPr>
        <p:txBody>
          <a:bodyPr/>
          <a:lstStyle/>
          <a:p>
            <a:r>
              <a:rPr lang="en-US" sz="2000" dirty="0"/>
              <a:t>Despite tremendous advances in </a:t>
            </a:r>
            <a:r>
              <a:rPr lang="en-US" sz="2000" b="1" dirty="0"/>
              <a:t>Alzheimer’s disease research</a:t>
            </a:r>
            <a:r>
              <a:rPr lang="en-US" sz="2000" dirty="0"/>
              <a:t>, many mysteries remain.  Research still unable to definitively pinpoint a single or even multiple causes of the disease.  The </a:t>
            </a:r>
            <a:r>
              <a:rPr lang="en-US" sz="2000" b="1" dirty="0"/>
              <a:t>leading theory </a:t>
            </a:r>
            <a:r>
              <a:rPr lang="en-US" sz="2000" dirty="0"/>
              <a:t>for the past 20 years is the </a:t>
            </a:r>
            <a:r>
              <a:rPr lang="en-US" sz="2000" b="1" dirty="0"/>
              <a:t>excess amount of insoluble fragments </a:t>
            </a:r>
            <a:r>
              <a:rPr lang="en-US" sz="2000" dirty="0"/>
              <a:t>of beta-amyloid which leads to loss of brain cell connections.  This theory, however, </a:t>
            </a:r>
            <a:r>
              <a:rPr lang="en-US" sz="2000" b="1" dirty="0"/>
              <a:t>remains unproven. </a:t>
            </a:r>
            <a:r>
              <a:rPr lang="en-US" sz="2000" dirty="0"/>
              <a:t> Many autopsied brains contain excess amounts of beta-amyloid but no evidence of Alzheimer’s disease existed prior to death.</a:t>
            </a:r>
          </a:p>
          <a:p>
            <a:r>
              <a:rPr lang="en-US" sz="2000" dirty="0"/>
              <a:t>There are </a:t>
            </a:r>
            <a:r>
              <a:rPr lang="en-US" sz="2000" b="1" dirty="0"/>
              <a:t>numerous risk factors </a:t>
            </a:r>
            <a:r>
              <a:rPr lang="en-US" sz="2000" dirty="0"/>
              <a:t>but </a:t>
            </a:r>
            <a:r>
              <a:rPr lang="en-US" sz="2000" u="sng" dirty="0"/>
              <a:t>not</a:t>
            </a:r>
            <a:r>
              <a:rPr lang="en-US" sz="2000" dirty="0"/>
              <a:t> necessarily causes for the disease.  The distinction between risks and causes is unclear because the biology of the disease is not fully understood.  The </a:t>
            </a:r>
            <a:r>
              <a:rPr lang="en-US" sz="2000" b="1" dirty="0"/>
              <a:t>most notable risk factors </a:t>
            </a:r>
            <a:r>
              <a:rPr lang="en-US" sz="2000" dirty="0"/>
              <a:t>include:  older age, being female, family history, presence of a specific form of the gene apolipoprotein E (APOE4), elevated lipoprotein, cardiovascular disorders (high blood pressure, high cholesterol and heart attack), Diabetes, Down syndrome, head injury and depression.</a:t>
            </a:r>
          </a:p>
          <a:p>
            <a:endParaRPr lang="en-US" dirty="0"/>
          </a:p>
        </p:txBody>
      </p:sp>
      <p:sp>
        <p:nvSpPr>
          <p:cNvPr id="4" name="Slide Number Placeholder 3"/>
          <p:cNvSpPr>
            <a:spLocks noGrp="1"/>
          </p:cNvSpPr>
          <p:nvPr>
            <p:ph type="sldNum" sz="quarter" idx="12"/>
          </p:nvPr>
        </p:nvSpPr>
        <p:spPr/>
        <p:txBody>
          <a:bodyPr/>
          <a:lstStyle/>
          <a:p>
            <a:fld id="{C63D52EE-2EC2-4889-BE6E-7EB8E38B3EEC}" type="slidenum">
              <a:rPr lang="en-US" smtClean="0"/>
              <a:pPr/>
              <a:t>9</a:t>
            </a:fld>
            <a:endParaRPr lang="en-US"/>
          </a:p>
        </p:txBody>
      </p:sp>
    </p:spTree>
    <p:extLst>
      <p:ext uri="{BB962C8B-B14F-4D97-AF65-F5344CB8AC3E}">
        <p14:creationId xmlns:p14="http://schemas.microsoft.com/office/powerpoint/2010/main" val="696043242"/>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245" y="76200"/>
            <a:ext cx="8991600" cy="914400"/>
          </a:xfrm>
        </p:spPr>
        <p:txBody>
          <a:bodyPr>
            <a:normAutofit fontScale="90000"/>
          </a:bodyPr>
          <a:lstStyle/>
          <a:p>
            <a:pPr algn="ctr"/>
            <a:br>
              <a:rPr lang="en-US" sz="3200" b="1" dirty="0"/>
            </a:br>
            <a:br>
              <a:rPr lang="en-US" sz="3200" b="1" dirty="0"/>
            </a:br>
            <a:br>
              <a:rPr lang="en-US" sz="3200" b="1" dirty="0"/>
            </a:br>
            <a:r>
              <a:rPr lang="en-US" sz="3200" b="1" u="sng" dirty="0"/>
              <a:t>INSTITUTIONALIZATION</a:t>
            </a:r>
            <a:br>
              <a:rPr lang="en-US" sz="3200" b="1" u="sng" dirty="0"/>
            </a:br>
            <a:r>
              <a:rPr lang="en-US" sz="2800" b="1" dirty="0"/>
              <a:t>CONNECTING CAREGIVERS WITH PATIENTS</a:t>
            </a:r>
            <a:br>
              <a:rPr lang="en-US" sz="3200" i="1" dirty="0"/>
            </a:br>
            <a:r>
              <a:rPr lang="en-US" dirty="0"/>
              <a:t> </a:t>
            </a:r>
            <a:br>
              <a:rPr lang="en-US" dirty="0"/>
            </a:br>
            <a:endParaRPr lang="en-US" dirty="0"/>
          </a:p>
        </p:txBody>
      </p:sp>
      <p:sp>
        <p:nvSpPr>
          <p:cNvPr id="4" name="Slide Number Placeholder 3"/>
          <p:cNvSpPr>
            <a:spLocks noGrp="1"/>
          </p:cNvSpPr>
          <p:nvPr>
            <p:ph type="sldNum" sz="quarter" idx="12"/>
          </p:nvPr>
        </p:nvSpPr>
        <p:spPr/>
        <p:txBody>
          <a:bodyPr/>
          <a:lstStyle/>
          <a:p>
            <a:fld id="{AF88DAC2-F742-47E7-BDFB-501D2002B435}" type="slidenum">
              <a:rPr lang="en-US" smtClean="0"/>
              <a:pPr/>
              <a:t>90</a:t>
            </a:fld>
            <a:endParaRPr lang="en-US"/>
          </a:p>
        </p:txBody>
      </p:sp>
      <p:sp>
        <p:nvSpPr>
          <p:cNvPr id="3" name="TextBox 2"/>
          <p:cNvSpPr txBox="1"/>
          <p:nvPr/>
        </p:nvSpPr>
        <p:spPr>
          <a:xfrm>
            <a:off x="457200" y="1219200"/>
            <a:ext cx="8305800" cy="5663089"/>
          </a:xfrm>
          <a:prstGeom prst="rect">
            <a:avLst/>
          </a:prstGeom>
          <a:noFill/>
        </p:spPr>
        <p:txBody>
          <a:bodyPr wrap="square" rtlCol="0">
            <a:spAutoFit/>
          </a:bodyPr>
          <a:lstStyle/>
          <a:p>
            <a:r>
              <a:rPr lang="en-US" sz="2000" b="1" dirty="0">
                <a:solidFill>
                  <a:schemeClr val="accent1">
                    <a:lumMod val="75000"/>
                  </a:schemeClr>
                </a:solidFill>
              </a:rPr>
              <a:t>Caregivers role:</a:t>
            </a:r>
            <a:endParaRPr lang="en-US" sz="2000" dirty="0">
              <a:solidFill>
                <a:schemeClr val="accent1">
                  <a:lumMod val="75000"/>
                </a:schemeClr>
              </a:solidFill>
            </a:endParaRPr>
          </a:p>
          <a:p>
            <a:pPr marL="285750" lvl="0" indent="-285750">
              <a:buFont typeface="Arial" panose="020B0604020202020204" pitchFamily="34" charset="0"/>
              <a:buChar char="•"/>
            </a:pPr>
            <a:r>
              <a:rPr lang="en-US" dirty="0">
                <a:solidFill>
                  <a:schemeClr val="accent1">
                    <a:lumMod val="50000"/>
                  </a:schemeClr>
                </a:solidFill>
              </a:rPr>
              <a:t>Choose placement that allows frequent visits  </a:t>
            </a:r>
          </a:p>
          <a:p>
            <a:pPr marL="285750" lvl="0" indent="-285750">
              <a:buFont typeface="Arial" panose="020B0604020202020204" pitchFamily="34" charset="0"/>
              <a:buChar char="•"/>
            </a:pPr>
            <a:r>
              <a:rPr lang="en-US" dirty="0">
                <a:solidFill>
                  <a:schemeClr val="accent1">
                    <a:lumMod val="50000"/>
                  </a:schemeClr>
                </a:solidFill>
              </a:rPr>
              <a:t>Caregiver’s presence reduces fear &amp; disorientation in new environment</a:t>
            </a:r>
          </a:p>
          <a:p>
            <a:pPr marL="285750" lvl="0" indent="-285750">
              <a:buFont typeface="Arial" panose="020B0604020202020204" pitchFamily="34" charset="0"/>
              <a:buChar char="•"/>
            </a:pPr>
            <a:r>
              <a:rPr lang="en-US" dirty="0">
                <a:solidFill>
                  <a:schemeClr val="accent1">
                    <a:lumMod val="50000"/>
                  </a:schemeClr>
                </a:solidFill>
              </a:rPr>
              <a:t>Surround with familiar items or family pictures</a:t>
            </a:r>
          </a:p>
          <a:p>
            <a:pPr marL="285750" lvl="0" indent="-285750">
              <a:buFont typeface="Arial" panose="020B0604020202020204" pitchFamily="34" charset="0"/>
              <a:buChar char="•"/>
            </a:pPr>
            <a:r>
              <a:rPr lang="en-US" dirty="0">
                <a:solidFill>
                  <a:schemeClr val="accent1">
                    <a:lumMod val="50000"/>
                  </a:schemeClr>
                </a:solidFill>
              </a:rPr>
              <a:t>Offer assistance at mealtimes or with other needs as recommended by staff</a:t>
            </a:r>
          </a:p>
          <a:p>
            <a:pPr marL="285750" lvl="0" indent="-285750">
              <a:buFont typeface="Arial" panose="020B0604020202020204" pitchFamily="34" charset="0"/>
              <a:buChar char="•"/>
            </a:pPr>
            <a:r>
              <a:rPr lang="en-US" dirty="0">
                <a:solidFill>
                  <a:schemeClr val="accent1">
                    <a:lumMod val="50000"/>
                  </a:schemeClr>
                </a:solidFill>
              </a:rPr>
              <a:t>Help staff to know the patients history, their likes and dislikes</a:t>
            </a:r>
          </a:p>
          <a:p>
            <a:pPr marL="285750" lvl="0" indent="-285750">
              <a:buFont typeface="Arial" panose="020B0604020202020204" pitchFamily="34" charset="0"/>
              <a:buChar char="•"/>
            </a:pPr>
            <a:r>
              <a:rPr lang="en-US" dirty="0">
                <a:solidFill>
                  <a:schemeClr val="accent1">
                    <a:lumMod val="50000"/>
                  </a:schemeClr>
                </a:solidFill>
              </a:rPr>
              <a:t>Avoid too many family visitors at the same time, it is difficult for the patient to process excessive stimulation</a:t>
            </a:r>
          </a:p>
          <a:p>
            <a:pPr marL="285750" lvl="0" indent="-285750">
              <a:buFont typeface="Arial" panose="020B0604020202020204" pitchFamily="34" charset="0"/>
              <a:buChar char="•"/>
            </a:pPr>
            <a:r>
              <a:rPr lang="en-US" dirty="0">
                <a:solidFill>
                  <a:schemeClr val="accent1">
                    <a:lumMod val="50000"/>
                  </a:schemeClr>
                </a:solidFill>
              </a:rPr>
              <a:t>Be involved in care plan and pharmacological plan</a:t>
            </a:r>
          </a:p>
          <a:p>
            <a:pPr marL="285750" lvl="0" indent="-285750">
              <a:buFont typeface="Arial" panose="020B0604020202020204" pitchFamily="34" charset="0"/>
              <a:buChar char="•"/>
            </a:pPr>
            <a:r>
              <a:rPr lang="en-US" dirty="0">
                <a:solidFill>
                  <a:schemeClr val="accent1">
                    <a:lumMod val="50000"/>
                  </a:schemeClr>
                </a:solidFill>
              </a:rPr>
              <a:t>Speak when the patient cannot</a:t>
            </a:r>
          </a:p>
          <a:p>
            <a:pPr marL="285750" lvl="0" indent="-285750">
              <a:buFont typeface="Arial" panose="020B0604020202020204" pitchFamily="34" charset="0"/>
              <a:buChar char="•"/>
            </a:pPr>
            <a:r>
              <a:rPr lang="en-US" dirty="0">
                <a:solidFill>
                  <a:schemeClr val="accent1">
                    <a:lumMod val="50000"/>
                  </a:schemeClr>
                </a:solidFill>
              </a:rPr>
              <a:t>Know the difference between helping and interfering</a:t>
            </a:r>
          </a:p>
          <a:p>
            <a:pPr marL="285750" lvl="0" indent="-285750">
              <a:buFont typeface="Arial" panose="020B0604020202020204" pitchFamily="34" charset="0"/>
              <a:buChar char="•"/>
            </a:pPr>
            <a:r>
              <a:rPr lang="en-US" dirty="0">
                <a:solidFill>
                  <a:schemeClr val="accent1">
                    <a:lumMod val="50000"/>
                  </a:schemeClr>
                </a:solidFill>
              </a:rPr>
              <a:t>Note cleanliness and safety</a:t>
            </a:r>
          </a:p>
          <a:p>
            <a:pPr marL="285750" lvl="0" indent="-285750">
              <a:buFont typeface="Arial" panose="020B0604020202020204" pitchFamily="34" charset="0"/>
              <a:buChar char="•"/>
            </a:pPr>
            <a:r>
              <a:rPr lang="en-US" dirty="0">
                <a:solidFill>
                  <a:schemeClr val="accent1">
                    <a:lumMod val="50000"/>
                  </a:schemeClr>
                </a:solidFill>
              </a:rPr>
              <a:t>Interact with staff and other patients to learn about their satisfaction, happiness, and comfort </a:t>
            </a:r>
          </a:p>
          <a:p>
            <a:pPr marL="285750" lvl="0" indent="-285750">
              <a:buFont typeface="Arial" panose="020B0604020202020204" pitchFamily="34" charset="0"/>
              <a:buChar char="•"/>
            </a:pPr>
            <a:r>
              <a:rPr lang="en-US" dirty="0">
                <a:solidFill>
                  <a:schemeClr val="accent1">
                    <a:lumMod val="50000"/>
                  </a:schemeClr>
                </a:solidFill>
              </a:rPr>
              <a:t>Be involved in social activities as appropriate and when invited</a:t>
            </a:r>
          </a:p>
          <a:p>
            <a:pPr marL="285750" lvl="0" indent="-285750">
              <a:buFont typeface="Arial" panose="020B0604020202020204" pitchFamily="34" charset="0"/>
              <a:buChar char="•"/>
            </a:pPr>
            <a:r>
              <a:rPr lang="en-US" dirty="0">
                <a:solidFill>
                  <a:schemeClr val="accent1">
                    <a:lumMod val="50000"/>
                  </a:schemeClr>
                </a:solidFill>
              </a:rPr>
              <a:t>Bring family pictures, scrapbooks, greeting cards etc. with you for visits</a:t>
            </a:r>
          </a:p>
          <a:p>
            <a:pPr marL="285750" lvl="0" indent="-285750">
              <a:buFont typeface="Arial" panose="020B0604020202020204" pitchFamily="34" charset="0"/>
              <a:buChar char="•"/>
            </a:pPr>
            <a:r>
              <a:rPr lang="en-US" dirty="0">
                <a:solidFill>
                  <a:schemeClr val="accent1">
                    <a:lumMod val="50000"/>
                  </a:schemeClr>
                </a:solidFill>
              </a:rPr>
              <a:t>Don’t be hurt if they don’t recognize you, they will remember they enjoyed a visitor</a:t>
            </a:r>
          </a:p>
          <a:p>
            <a:pPr marL="285750" lvl="0" indent="-285750">
              <a:buFont typeface="Arial" panose="020B0604020202020204" pitchFamily="34" charset="0"/>
              <a:buChar char="•"/>
            </a:pPr>
            <a:r>
              <a:rPr lang="en-US" dirty="0">
                <a:solidFill>
                  <a:schemeClr val="accent1">
                    <a:lumMod val="50000"/>
                  </a:schemeClr>
                </a:solidFill>
              </a:rPr>
              <a:t>Above all, don’t abandon the patient in skilled care </a:t>
            </a:r>
          </a:p>
          <a:p>
            <a:r>
              <a:rPr lang="en-US" dirty="0">
                <a:solidFill>
                  <a:schemeClr val="accent1">
                    <a:lumMod val="50000"/>
                  </a:schemeClr>
                </a:solidFill>
              </a:rPr>
              <a:t> </a:t>
            </a:r>
          </a:p>
          <a:p>
            <a:endParaRPr lang="en-US" dirty="0"/>
          </a:p>
        </p:txBody>
      </p:sp>
    </p:spTree>
    <p:extLst>
      <p:ext uri="{BB962C8B-B14F-4D97-AF65-F5344CB8AC3E}">
        <p14:creationId xmlns:p14="http://schemas.microsoft.com/office/powerpoint/2010/main" val="2309711991"/>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295400" y="2667000"/>
            <a:ext cx="6629400" cy="1477328"/>
          </a:xfrm>
          <a:prstGeom prst="rect">
            <a:avLst/>
          </a:prstGeom>
          <a:noFill/>
        </p:spPr>
        <p:txBody>
          <a:bodyPr wrap="square" rtlCol="0">
            <a:spAutoFit/>
          </a:bodyPr>
          <a:lstStyle/>
          <a:p>
            <a:pPr algn="ctr"/>
            <a:r>
              <a:rPr lang="en-US" sz="3600" b="1" dirty="0">
                <a:solidFill>
                  <a:schemeClr val="accent1">
                    <a:lumMod val="75000"/>
                  </a:schemeClr>
                </a:solidFill>
              </a:rPr>
              <a:t>Module 6:</a:t>
            </a:r>
            <a:br>
              <a:rPr lang="en-US" sz="3600" b="1" dirty="0">
                <a:solidFill>
                  <a:schemeClr val="accent1">
                    <a:lumMod val="75000"/>
                  </a:schemeClr>
                </a:solidFill>
              </a:rPr>
            </a:br>
            <a:r>
              <a:rPr lang="en-US" sz="3600" b="1" dirty="0">
                <a:solidFill>
                  <a:schemeClr val="accent1">
                    <a:lumMod val="75000"/>
                  </a:schemeClr>
                </a:solidFill>
              </a:rPr>
              <a:t>SAFETY ISSUES</a:t>
            </a:r>
            <a:endParaRPr lang="en-US" sz="3600" dirty="0">
              <a:solidFill>
                <a:schemeClr val="accent1">
                  <a:lumMod val="75000"/>
                </a:schemeClr>
              </a:solidFill>
            </a:endParaRPr>
          </a:p>
          <a:p>
            <a:endParaRPr lang="en-US" dirty="0"/>
          </a:p>
        </p:txBody>
      </p:sp>
      <p:sp>
        <p:nvSpPr>
          <p:cNvPr id="4" name="TextBox 3"/>
          <p:cNvSpPr txBox="1"/>
          <p:nvPr/>
        </p:nvSpPr>
        <p:spPr>
          <a:xfrm>
            <a:off x="1295400" y="4876800"/>
            <a:ext cx="6400800" cy="1015663"/>
          </a:xfrm>
          <a:prstGeom prst="rect">
            <a:avLst/>
          </a:prstGeom>
          <a:noFill/>
        </p:spPr>
        <p:txBody>
          <a:bodyPr wrap="square" rtlCol="0">
            <a:spAutoFit/>
          </a:bodyPr>
          <a:lstStyle/>
          <a:p>
            <a:pPr marL="0" indent="0" algn="ctr">
              <a:buNone/>
            </a:pPr>
            <a:r>
              <a:rPr lang="en-US" dirty="0">
                <a:solidFill>
                  <a:schemeClr val="accent1">
                    <a:lumMod val="50000"/>
                  </a:schemeClr>
                </a:solidFill>
              </a:rPr>
              <a:t>Alzheimer’s Disease &amp; Related Disorders</a:t>
            </a:r>
          </a:p>
          <a:p>
            <a:pPr marL="0" indent="0" algn="ctr">
              <a:buNone/>
            </a:pPr>
            <a:r>
              <a:rPr lang="en-US" sz="2400" b="1" dirty="0">
                <a:solidFill>
                  <a:schemeClr val="accent1">
                    <a:lumMod val="50000"/>
                  </a:schemeClr>
                </a:solidFill>
              </a:rPr>
              <a:t>TRAINING FOR PROFESSIONAL CAREGIVERS</a:t>
            </a:r>
          </a:p>
          <a:p>
            <a:endParaRPr lang="en-US" dirty="0"/>
          </a:p>
        </p:txBody>
      </p:sp>
      <p:sp>
        <p:nvSpPr>
          <p:cNvPr id="5" name="Slide Number Placeholder 4"/>
          <p:cNvSpPr>
            <a:spLocks noGrp="1"/>
          </p:cNvSpPr>
          <p:nvPr>
            <p:ph type="sldNum" sz="quarter" idx="12"/>
          </p:nvPr>
        </p:nvSpPr>
        <p:spPr/>
        <p:txBody>
          <a:bodyPr/>
          <a:lstStyle/>
          <a:p>
            <a:fld id="{DC40C83D-E769-49CD-A97B-6CE4F4D31969}" type="slidenum">
              <a:rPr lang="en-US" smtClean="0"/>
              <a:pPr/>
              <a:t>91</a:t>
            </a:fld>
            <a:endParaRPr lang="en-US"/>
          </a:p>
        </p:txBody>
      </p:sp>
      <p:pic>
        <p:nvPicPr>
          <p:cNvPr id="8" name="Picture 7" descr="Brevard Alzheimers Foundation">
            <a:hlinkClick r:id="rId2"/>
          </p:cNvPr>
          <p:cNvPicPr/>
          <p:nvPr/>
        </p:nvPicPr>
        <p:blipFill>
          <a:blip r:embed="rId3" cstate="print"/>
          <a:srcRect/>
          <a:stretch>
            <a:fillRect/>
          </a:stretch>
        </p:blipFill>
        <p:spPr bwMode="auto">
          <a:xfrm>
            <a:off x="3352800" y="1066800"/>
            <a:ext cx="2552700" cy="867728"/>
          </a:xfrm>
          <a:prstGeom prst="rect">
            <a:avLst/>
          </a:prstGeom>
          <a:noFill/>
          <a:ln w="9525">
            <a:noFill/>
            <a:miter lim="800000"/>
            <a:headEnd/>
            <a:tailEnd/>
          </a:ln>
        </p:spPr>
      </p:pic>
    </p:spTree>
    <p:extLst>
      <p:ext uri="{BB962C8B-B14F-4D97-AF65-F5344CB8AC3E}">
        <p14:creationId xmlns:p14="http://schemas.microsoft.com/office/powerpoint/2010/main" val="603601759"/>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8077200" cy="914400"/>
          </a:xfrm>
        </p:spPr>
        <p:txBody>
          <a:bodyPr/>
          <a:lstStyle/>
          <a:p>
            <a:pPr algn="ctr"/>
            <a:r>
              <a:rPr lang="en-US" sz="3600" b="1" u="sng" dirty="0"/>
              <a:t>SAFE AT HOME AND ELSEWHERE</a:t>
            </a:r>
          </a:p>
        </p:txBody>
      </p:sp>
      <p:sp>
        <p:nvSpPr>
          <p:cNvPr id="3" name="Slide Number Placeholder 2"/>
          <p:cNvSpPr>
            <a:spLocks noGrp="1"/>
          </p:cNvSpPr>
          <p:nvPr>
            <p:ph type="sldNum" sz="quarter" idx="12"/>
          </p:nvPr>
        </p:nvSpPr>
        <p:spPr/>
        <p:txBody>
          <a:bodyPr/>
          <a:lstStyle/>
          <a:p>
            <a:fld id="{AF88DAC2-F742-47E7-BDFB-501D2002B435}" type="slidenum">
              <a:rPr lang="en-US" smtClean="0"/>
              <a:pPr/>
              <a:t>92</a:t>
            </a:fld>
            <a:endParaRPr lang="en-US"/>
          </a:p>
        </p:txBody>
      </p:sp>
      <p:sp>
        <p:nvSpPr>
          <p:cNvPr id="6" name="TextBox 5"/>
          <p:cNvSpPr txBox="1"/>
          <p:nvPr/>
        </p:nvSpPr>
        <p:spPr>
          <a:xfrm>
            <a:off x="533400" y="2057400"/>
            <a:ext cx="7924800" cy="4031873"/>
          </a:xfrm>
          <a:prstGeom prst="rect">
            <a:avLst/>
          </a:prstGeom>
          <a:noFill/>
        </p:spPr>
        <p:txBody>
          <a:bodyPr wrap="square" rtlCol="0">
            <a:spAutoFit/>
          </a:bodyPr>
          <a:lstStyle/>
          <a:p>
            <a:pPr algn="ctr"/>
            <a:r>
              <a:rPr lang="en-US" sz="3200" b="1" dirty="0">
                <a:solidFill>
                  <a:schemeClr val="accent1">
                    <a:lumMod val="50000"/>
                  </a:schemeClr>
                </a:solidFill>
              </a:rPr>
              <a:t>DRIVING</a:t>
            </a:r>
          </a:p>
          <a:p>
            <a:pPr algn="ctr"/>
            <a:r>
              <a:rPr lang="en-US" sz="3200" b="1" dirty="0">
                <a:solidFill>
                  <a:schemeClr val="accent1">
                    <a:lumMod val="50000"/>
                  </a:schemeClr>
                </a:solidFill>
              </a:rPr>
              <a:t>MEDICATIONS &amp; OTHER SUBSTANCES</a:t>
            </a:r>
          </a:p>
          <a:p>
            <a:pPr algn="ctr"/>
            <a:r>
              <a:rPr lang="en-US" sz="3200" b="1" dirty="0">
                <a:solidFill>
                  <a:schemeClr val="accent1">
                    <a:lumMod val="50000"/>
                  </a:schemeClr>
                </a:solidFill>
              </a:rPr>
              <a:t>FALLS</a:t>
            </a:r>
          </a:p>
          <a:p>
            <a:pPr algn="ctr"/>
            <a:r>
              <a:rPr lang="en-US" sz="3200" b="1" dirty="0">
                <a:solidFill>
                  <a:schemeClr val="accent1">
                    <a:lumMod val="50000"/>
                  </a:schemeClr>
                </a:solidFill>
              </a:rPr>
              <a:t>LIGHTING &amp; REFLECTIONS</a:t>
            </a:r>
          </a:p>
          <a:p>
            <a:pPr algn="ctr"/>
            <a:r>
              <a:rPr lang="en-US" sz="3200" b="1" dirty="0">
                <a:solidFill>
                  <a:schemeClr val="accent1">
                    <a:lumMod val="50000"/>
                  </a:schemeClr>
                </a:solidFill>
              </a:rPr>
              <a:t>WANDERING</a:t>
            </a:r>
          </a:p>
          <a:p>
            <a:pPr algn="ctr"/>
            <a:r>
              <a:rPr lang="en-US" sz="3200" b="1" dirty="0">
                <a:solidFill>
                  <a:schemeClr val="accent1">
                    <a:lumMod val="50000"/>
                  </a:schemeClr>
                </a:solidFill>
              </a:rPr>
              <a:t>IDENTIFICATION</a:t>
            </a:r>
          </a:p>
          <a:p>
            <a:pPr algn="ctr"/>
            <a:r>
              <a:rPr lang="en-US" sz="3200" b="1" dirty="0">
                <a:solidFill>
                  <a:schemeClr val="accent1">
                    <a:lumMod val="50000"/>
                  </a:schemeClr>
                </a:solidFill>
              </a:rPr>
              <a:t>KITCHEN CARE</a:t>
            </a:r>
          </a:p>
          <a:p>
            <a:pPr algn="ctr"/>
            <a:r>
              <a:rPr lang="en-US" sz="3200" b="1" dirty="0">
                <a:solidFill>
                  <a:schemeClr val="accent1">
                    <a:lumMod val="50000"/>
                  </a:schemeClr>
                </a:solidFill>
              </a:rPr>
              <a:t>BATHROOM  </a:t>
            </a:r>
          </a:p>
        </p:txBody>
      </p:sp>
    </p:spTree>
    <p:extLst>
      <p:ext uri="{BB962C8B-B14F-4D97-AF65-F5344CB8AC3E}">
        <p14:creationId xmlns:p14="http://schemas.microsoft.com/office/powerpoint/2010/main" val="1851713784"/>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97180" y="304800"/>
            <a:ext cx="8839200" cy="5909310"/>
          </a:xfrm>
          <a:prstGeom prst="rect">
            <a:avLst/>
          </a:prstGeom>
          <a:noFill/>
        </p:spPr>
        <p:txBody>
          <a:bodyPr wrap="square" rtlCol="0">
            <a:spAutoFit/>
          </a:bodyPr>
          <a:lstStyle/>
          <a:p>
            <a:r>
              <a:rPr lang="en-US" sz="2400" dirty="0">
                <a:solidFill>
                  <a:schemeClr val="accent1">
                    <a:lumMod val="75000"/>
                  </a:schemeClr>
                </a:solidFill>
              </a:rPr>
              <a:t>A </a:t>
            </a:r>
            <a:r>
              <a:rPr lang="en-US" sz="2400" b="1" dirty="0">
                <a:solidFill>
                  <a:schemeClr val="accent1">
                    <a:lumMod val="75000"/>
                  </a:schemeClr>
                </a:solidFill>
              </a:rPr>
              <a:t>person with DEMENTIA </a:t>
            </a:r>
            <a:r>
              <a:rPr lang="en-US" sz="2400" dirty="0">
                <a:solidFill>
                  <a:schemeClr val="accent1">
                    <a:lumMod val="75000"/>
                  </a:schemeClr>
                </a:solidFill>
              </a:rPr>
              <a:t>can go from: </a:t>
            </a:r>
          </a:p>
          <a:p>
            <a:pPr marL="342900" indent="-342900">
              <a:buFont typeface="Wingdings" panose="05000000000000000000" pitchFamily="2" charset="2"/>
              <a:buChar char="ü"/>
            </a:pPr>
            <a:r>
              <a:rPr lang="en-US" sz="2400" b="1" dirty="0">
                <a:solidFill>
                  <a:schemeClr val="accent1">
                    <a:lumMod val="50000"/>
                  </a:schemeClr>
                </a:solidFill>
              </a:rPr>
              <a:t>“NOT THAT BAD”        “DISASTER” </a:t>
            </a:r>
            <a:r>
              <a:rPr lang="en-US" sz="2400" dirty="0">
                <a:solidFill>
                  <a:schemeClr val="accent1">
                    <a:lumMod val="50000"/>
                  </a:schemeClr>
                </a:solidFill>
              </a:rPr>
              <a:t>in a moment </a:t>
            </a:r>
          </a:p>
          <a:p>
            <a:pPr marL="342900" indent="-342900">
              <a:buFont typeface="Wingdings" panose="05000000000000000000" pitchFamily="2" charset="2"/>
              <a:buChar char="ü"/>
            </a:pPr>
            <a:r>
              <a:rPr lang="en-US" sz="2400" dirty="0">
                <a:solidFill>
                  <a:schemeClr val="accent1">
                    <a:lumMod val="50000"/>
                  </a:schemeClr>
                </a:solidFill>
              </a:rPr>
              <a:t>What you see on the </a:t>
            </a:r>
            <a:r>
              <a:rPr lang="en-US" sz="2400" b="1" dirty="0">
                <a:solidFill>
                  <a:schemeClr val="accent1">
                    <a:lumMod val="50000"/>
                  </a:schemeClr>
                </a:solidFill>
              </a:rPr>
              <a:t>outside</a:t>
            </a:r>
            <a:r>
              <a:rPr lang="en-US" sz="2400" dirty="0">
                <a:solidFill>
                  <a:schemeClr val="accent1">
                    <a:lumMod val="50000"/>
                  </a:schemeClr>
                </a:solidFill>
              </a:rPr>
              <a:t> , not what's on the </a:t>
            </a:r>
            <a:r>
              <a:rPr lang="en-US" sz="2400" b="1" dirty="0">
                <a:solidFill>
                  <a:schemeClr val="accent1">
                    <a:lumMod val="50000"/>
                  </a:schemeClr>
                </a:solidFill>
              </a:rPr>
              <a:t>inside</a:t>
            </a:r>
            <a:r>
              <a:rPr lang="en-US" sz="2400" dirty="0">
                <a:solidFill>
                  <a:schemeClr val="accent1">
                    <a:lumMod val="50000"/>
                  </a:schemeClr>
                </a:solidFill>
              </a:rPr>
              <a:t> </a:t>
            </a:r>
          </a:p>
          <a:p>
            <a:pPr marL="342900" indent="-342900">
              <a:buFont typeface="Wingdings" panose="05000000000000000000" pitchFamily="2" charset="2"/>
              <a:buChar char="ü"/>
            </a:pPr>
            <a:r>
              <a:rPr lang="en-US" sz="2400" dirty="0">
                <a:solidFill>
                  <a:schemeClr val="accent1">
                    <a:lumMod val="50000"/>
                  </a:schemeClr>
                </a:solidFill>
              </a:rPr>
              <a:t>can’t physically </a:t>
            </a:r>
            <a:r>
              <a:rPr lang="en-US" sz="2400" b="1" dirty="0">
                <a:solidFill>
                  <a:schemeClr val="accent1">
                    <a:lumMod val="50000"/>
                  </a:schemeClr>
                </a:solidFill>
              </a:rPr>
              <a:t>“see” </a:t>
            </a:r>
            <a:r>
              <a:rPr lang="en-US" sz="2400" dirty="0">
                <a:solidFill>
                  <a:schemeClr val="accent1">
                    <a:lumMod val="50000"/>
                  </a:schemeClr>
                </a:solidFill>
              </a:rPr>
              <a:t>decline but diagnosis confirms the brain is shrinking</a:t>
            </a:r>
          </a:p>
          <a:p>
            <a:endParaRPr lang="en-US" dirty="0"/>
          </a:p>
          <a:p>
            <a:r>
              <a:rPr lang="en-US" sz="2400" b="1" u="sng" dirty="0">
                <a:solidFill>
                  <a:schemeClr val="accent1">
                    <a:lumMod val="75000"/>
                  </a:schemeClr>
                </a:solidFill>
              </a:rPr>
              <a:t>FULL-TIME SUPERVISION IS IMPARITIVE!</a:t>
            </a:r>
            <a:r>
              <a:rPr lang="en-US" sz="2400" b="1" dirty="0">
                <a:solidFill>
                  <a:schemeClr val="accent1">
                    <a:lumMod val="75000"/>
                  </a:schemeClr>
                </a:solidFill>
              </a:rPr>
              <a:t>  </a:t>
            </a:r>
            <a:r>
              <a:rPr lang="en-US" sz="2400" b="1" dirty="0">
                <a:solidFill>
                  <a:schemeClr val="accent1">
                    <a:lumMod val="50000"/>
                  </a:schemeClr>
                </a:solidFill>
              </a:rPr>
              <a:t>A PERSON WITH DEMENTIA IS UNPREDICTABLE AND SHOULD NOT BE LEFT ALONE!</a:t>
            </a:r>
          </a:p>
          <a:p>
            <a:endParaRPr lang="en-US" sz="2400" b="1" dirty="0"/>
          </a:p>
          <a:p>
            <a:r>
              <a:rPr lang="en-US" sz="2400" b="1" dirty="0">
                <a:solidFill>
                  <a:schemeClr val="accent1">
                    <a:lumMod val="75000"/>
                  </a:schemeClr>
                </a:solidFill>
              </a:rPr>
              <a:t>GUNS</a:t>
            </a:r>
            <a:r>
              <a:rPr lang="en-US" sz="2400" b="1" dirty="0"/>
              <a:t> </a:t>
            </a:r>
            <a:r>
              <a:rPr lang="en-US" sz="2400" b="1" dirty="0">
                <a:solidFill>
                  <a:schemeClr val="accent1">
                    <a:lumMod val="50000"/>
                  </a:schemeClr>
                </a:solidFill>
              </a:rPr>
              <a:t>AND OTHER POTENTIAL WEAPONS SHOULD BE LOCKED UP (BETTER YET, REMOVED FROM THE HOME).</a:t>
            </a:r>
          </a:p>
          <a:p>
            <a:endParaRPr lang="en-US" sz="2400" b="1" dirty="0">
              <a:solidFill>
                <a:schemeClr val="accent1">
                  <a:lumMod val="50000"/>
                </a:schemeClr>
              </a:solidFill>
            </a:endParaRPr>
          </a:p>
          <a:p>
            <a:r>
              <a:rPr lang="en-US" sz="2400" b="1" dirty="0">
                <a:solidFill>
                  <a:schemeClr val="accent1">
                    <a:lumMod val="50000"/>
                  </a:schemeClr>
                </a:solidFill>
              </a:rPr>
              <a:t>POWER TOOLS, OTHER CONSTRUCTION &amp; CARPENTER TOOLS, GARDEN TOOLS, STEP LADDERS, KITCHEN KNIVES ARE ALL POTENTIAL HAZARDS FOR DISASTER. </a:t>
            </a:r>
          </a:p>
        </p:txBody>
      </p:sp>
      <p:sp>
        <p:nvSpPr>
          <p:cNvPr id="3" name="Slide Number Placeholder 2"/>
          <p:cNvSpPr>
            <a:spLocks noGrp="1"/>
          </p:cNvSpPr>
          <p:nvPr>
            <p:ph type="sldNum" sz="quarter" idx="12"/>
          </p:nvPr>
        </p:nvSpPr>
        <p:spPr/>
        <p:txBody>
          <a:bodyPr/>
          <a:lstStyle/>
          <a:p>
            <a:fld id="{DC40C83D-E769-49CD-A97B-6CE4F4D31969}" type="slidenum">
              <a:rPr lang="en-US" smtClean="0"/>
              <a:pPr/>
              <a:t>93</a:t>
            </a:fld>
            <a:endParaRPr lang="en-US"/>
          </a:p>
        </p:txBody>
      </p:sp>
      <p:sp>
        <p:nvSpPr>
          <p:cNvPr id="4" name="Arrow: Right 3">
            <a:extLst>
              <a:ext uri="{FF2B5EF4-FFF2-40B4-BE49-F238E27FC236}">
                <a16:creationId xmlns:a16="http://schemas.microsoft.com/office/drawing/2014/main" id="{902FD726-0565-43F5-8743-AE7C8E8DA64C}"/>
              </a:ext>
            </a:extLst>
          </p:cNvPr>
          <p:cNvSpPr/>
          <p:nvPr/>
        </p:nvSpPr>
        <p:spPr>
          <a:xfrm>
            <a:off x="3124200" y="762000"/>
            <a:ext cx="457200" cy="332232"/>
          </a:xfrm>
          <a:prstGeom prst="rightArrow">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046279368"/>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457200"/>
            <a:ext cx="9067800" cy="5970865"/>
          </a:xfrm>
          <a:prstGeom prst="rect">
            <a:avLst/>
          </a:prstGeom>
          <a:noFill/>
        </p:spPr>
        <p:txBody>
          <a:bodyPr wrap="square" rtlCol="0">
            <a:spAutoFit/>
          </a:bodyPr>
          <a:lstStyle/>
          <a:p>
            <a:r>
              <a:rPr lang="en-US" sz="2800" b="1" i="1" u="sng" dirty="0">
                <a:solidFill>
                  <a:schemeClr val="accent1">
                    <a:lumMod val="50000"/>
                  </a:schemeClr>
                </a:solidFill>
              </a:rPr>
              <a:t>Driving:</a:t>
            </a:r>
          </a:p>
          <a:p>
            <a:endParaRPr lang="en-US" i="1" dirty="0"/>
          </a:p>
          <a:p>
            <a:pPr marL="285750" indent="-285750">
              <a:buFont typeface="Wingdings" panose="05000000000000000000" pitchFamily="2" charset="2"/>
              <a:buChar char="§"/>
            </a:pPr>
            <a:r>
              <a:rPr lang="en-US" sz="2400" dirty="0">
                <a:solidFill>
                  <a:schemeClr val="accent1">
                    <a:lumMod val="50000"/>
                  </a:schemeClr>
                </a:solidFill>
              </a:rPr>
              <a:t>Loss of driving privileges is difficult and traumatic . </a:t>
            </a:r>
          </a:p>
          <a:p>
            <a:pPr marL="285750" indent="-285750">
              <a:buFont typeface="Wingdings" panose="05000000000000000000" pitchFamily="2" charset="2"/>
              <a:buChar char="§"/>
            </a:pPr>
            <a:r>
              <a:rPr lang="en-US" sz="2400" dirty="0">
                <a:solidFill>
                  <a:schemeClr val="accent1">
                    <a:lumMod val="50000"/>
                  </a:schemeClr>
                </a:solidFill>
              </a:rPr>
              <a:t>Driving is associated  with independence &amp; freedom. </a:t>
            </a:r>
          </a:p>
          <a:p>
            <a:pPr marL="285750" indent="-285750">
              <a:buFont typeface="Wingdings" panose="05000000000000000000" pitchFamily="2" charset="2"/>
              <a:buChar char="§"/>
            </a:pPr>
            <a:r>
              <a:rPr lang="en-US" sz="2400" dirty="0">
                <a:solidFill>
                  <a:schemeClr val="accent1">
                    <a:lumMod val="50000"/>
                  </a:schemeClr>
                </a:solidFill>
              </a:rPr>
              <a:t>Enlist the aid of the doctor, the motor vehicle department, an understanding police officer, a respected family member.</a:t>
            </a:r>
          </a:p>
          <a:p>
            <a:pPr marL="285750" indent="-285750">
              <a:buFont typeface="Wingdings" panose="05000000000000000000" pitchFamily="2" charset="2"/>
              <a:buChar char="§"/>
            </a:pPr>
            <a:r>
              <a:rPr lang="en-US" sz="2400" dirty="0">
                <a:solidFill>
                  <a:schemeClr val="accent1">
                    <a:lumMod val="50000"/>
                  </a:schemeClr>
                </a:solidFill>
              </a:rPr>
              <a:t>Remove or disable the vehicle.</a:t>
            </a:r>
          </a:p>
          <a:p>
            <a:pPr marL="285750" indent="-285750">
              <a:buFont typeface="Wingdings" panose="05000000000000000000" pitchFamily="2" charset="2"/>
              <a:buChar char="§"/>
            </a:pPr>
            <a:r>
              <a:rPr lang="en-US" sz="2400" dirty="0">
                <a:solidFill>
                  <a:schemeClr val="accent1">
                    <a:lumMod val="50000"/>
                  </a:schemeClr>
                </a:solidFill>
              </a:rPr>
              <a:t>File the key or remove battery from fob so it is inoperable.</a:t>
            </a:r>
          </a:p>
          <a:p>
            <a:pPr marL="285750" indent="-285750">
              <a:buFont typeface="Wingdings" panose="05000000000000000000" pitchFamily="2" charset="2"/>
              <a:buChar char="§"/>
            </a:pPr>
            <a:r>
              <a:rPr lang="en-US" sz="2400" dirty="0">
                <a:solidFill>
                  <a:schemeClr val="accent1">
                    <a:lumMod val="50000"/>
                  </a:schemeClr>
                </a:solidFill>
              </a:rPr>
              <a:t>A diagnosis can render insurance null/void.  Check the liability. </a:t>
            </a:r>
          </a:p>
          <a:p>
            <a:pPr marL="285750" indent="-285750">
              <a:buFont typeface="Wingdings" panose="05000000000000000000" pitchFamily="2" charset="2"/>
              <a:buChar char="§"/>
            </a:pPr>
            <a:r>
              <a:rPr lang="en-US" sz="2400" dirty="0">
                <a:solidFill>
                  <a:schemeClr val="accent1">
                    <a:lumMod val="50000"/>
                  </a:schemeClr>
                </a:solidFill>
              </a:rPr>
              <a:t>As the dementia progresses, may forget they no longer drive. </a:t>
            </a:r>
          </a:p>
          <a:p>
            <a:pPr marL="285750" indent="-285750">
              <a:buFont typeface="Wingdings" panose="05000000000000000000" pitchFamily="2" charset="2"/>
              <a:buChar char="§"/>
            </a:pPr>
            <a:r>
              <a:rPr lang="en-US" sz="2400" dirty="0">
                <a:solidFill>
                  <a:schemeClr val="accent1">
                    <a:lumMod val="50000"/>
                  </a:schemeClr>
                </a:solidFill>
              </a:rPr>
              <a:t>Do not leave Car keys where </a:t>
            </a:r>
            <a:r>
              <a:rPr lang="en-US" sz="2400" i="1" dirty="0">
                <a:solidFill>
                  <a:schemeClr val="accent1">
                    <a:lumMod val="50000"/>
                  </a:schemeClr>
                </a:solidFill>
              </a:rPr>
              <a:t>they </a:t>
            </a:r>
            <a:r>
              <a:rPr lang="en-US" sz="2400" dirty="0">
                <a:solidFill>
                  <a:schemeClr val="accent1">
                    <a:lumMod val="50000"/>
                  </a:schemeClr>
                </a:solidFill>
              </a:rPr>
              <a:t>can be seen or found. </a:t>
            </a:r>
          </a:p>
          <a:p>
            <a:pPr marL="285750" indent="-285750">
              <a:buFont typeface="Wingdings" panose="05000000000000000000" pitchFamily="2" charset="2"/>
              <a:buChar char="§"/>
            </a:pPr>
            <a:r>
              <a:rPr lang="en-US" sz="2400" dirty="0">
                <a:solidFill>
                  <a:schemeClr val="accent1">
                    <a:lumMod val="50000"/>
                  </a:schemeClr>
                </a:solidFill>
              </a:rPr>
              <a:t> Substituted other keys. </a:t>
            </a:r>
          </a:p>
          <a:p>
            <a:pPr marL="285750" indent="-285750">
              <a:buFont typeface="Wingdings" panose="05000000000000000000" pitchFamily="2" charset="2"/>
              <a:buChar char="§"/>
            </a:pPr>
            <a:r>
              <a:rPr lang="en-US" sz="2400" dirty="0">
                <a:solidFill>
                  <a:schemeClr val="accent1">
                    <a:lumMod val="50000"/>
                  </a:schemeClr>
                </a:solidFill>
              </a:rPr>
              <a:t>Simply say, “Your car is being repaired. I’ll take you where you want to go.”</a:t>
            </a:r>
          </a:p>
          <a:p>
            <a:pPr marL="285750" indent="-285750">
              <a:buFont typeface="Wingdings" panose="05000000000000000000" pitchFamily="2" charset="2"/>
              <a:buChar char="§"/>
            </a:pPr>
            <a:r>
              <a:rPr lang="en-US" sz="2400" dirty="0">
                <a:solidFill>
                  <a:schemeClr val="accent1">
                    <a:lumMod val="50000"/>
                  </a:schemeClr>
                </a:solidFill>
              </a:rPr>
              <a:t>Use DMV medical reporting form</a:t>
            </a:r>
          </a:p>
          <a:p>
            <a:endParaRPr lang="en-US" sz="2400" dirty="0"/>
          </a:p>
        </p:txBody>
      </p:sp>
      <p:sp>
        <p:nvSpPr>
          <p:cNvPr id="3" name="Slide Number Placeholder 2"/>
          <p:cNvSpPr>
            <a:spLocks noGrp="1"/>
          </p:cNvSpPr>
          <p:nvPr>
            <p:ph type="sldNum" sz="quarter" idx="12"/>
          </p:nvPr>
        </p:nvSpPr>
        <p:spPr/>
        <p:txBody>
          <a:bodyPr/>
          <a:lstStyle/>
          <a:p>
            <a:fld id="{DC40C83D-E769-49CD-A97B-6CE4F4D31969}" type="slidenum">
              <a:rPr lang="en-US" smtClean="0"/>
              <a:pPr/>
              <a:t>94</a:t>
            </a:fld>
            <a:endParaRPr lang="en-US"/>
          </a:p>
        </p:txBody>
      </p:sp>
    </p:spTree>
    <p:extLst>
      <p:ext uri="{BB962C8B-B14F-4D97-AF65-F5344CB8AC3E}">
        <p14:creationId xmlns:p14="http://schemas.microsoft.com/office/powerpoint/2010/main" val="3812973433"/>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457200"/>
            <a:ext cx="8382000" cy="5970865"/>
          </a:xfrm>
          <a:prstGeom prst="rect">
            <a:avLst/>
          </a:prstGeom>
          <a:noFill/>
        </p:spPr>
        <p:txBody>
          <a:bodyPr wrap="square" rtlCol="0">
            <a:spAutoFit/>
          </a:bodyPr>
          <a:lstStyle/>
          <a:p>
            <a:r>
              <a:rPr lang="en-US" sz="2800" b="1" i="1" u="sng" dirty="0">
                <a:solidFill>
                  <a:schemeClr val="accent1">
                    <a:lumMod val="75000"/>
                  </a:schemeClr>
                </a:solidFill>
              </a:rPr>
              <a:t>Medications &amp; Substances:</a:t>
            </a:r>
          </a:p>
          <a:p>
            <a:endParaRPr lang="en-US" b="1" i="1" u="sng" dirty="0"/>
          </a:p>
          <a:p>
            <a:pPr marL="342900" indent="-342900">
              <a:buFont typeface="Wingdings" panose="05000000000000000000" pitchFamily="2" charset="2"/>
              <a:buChar char="§"/>
            </a:pPr>
            <a:r>
              <a:rPr lang="en-US" sz="2400" dirty="0">
                <a:solidFill>
                  <a:schemeClr val="accent1">
                    <a:lumMod val="50000"/>
                  </a:schemeClr>
                </a:solidFill>
              </a:rPr>
              <a:t>Supervise drug/substance use of persons with dementia</a:t>
            </a:r>
          </a:p>
          <a:p>
            <a:pPr marL="342900" indent="-342900">
              <a:buFont typeface="Wingdings" panose="05000000000000000000" pitchFamily="2" charset="2"/>
              <a:buChar char="§"/>
            </a:pPr>
            <a:r>
              <a:rPr lang="en-US" sz="2400" dirty="0">
                <a:solidFill>
                  <a:schemeClr val="accent1">
                    <a:lumMod val="50000"/>
                  </a:schemeClr>
                </a:solidFill>
              </a:rPr>
              <a:t>A missed dose or double dosing can be life threatening</a:t>
            </a:r>
          </a:p>
          <a:p>
            <a:pPr marL="342900" indent="-342900">
              <a:buFont typeface="Wingdings" panose="05000000000000000000" pitchFamily="2" charset="2"/>
              <a:buChar char="§"/>
            </a:pPr>
            <a:r>
              <a:rPr lang="en-US" sz="2400" dirty="0">
                <a:solidFill>
                  <a:schemeClr val="accent1">
                    <a:lumMod val="50000"/>
                  </a:schemeClr>
                </a:solidFill>
              </a:rPr>
              <a:t>Deliver prescription, over-the-counter, vitamins, supplements as prescribed or recommended &amp; on schedule</a:t>
            </a:r>
          </a:p>
          <a:p>
            <a:pPr marL="342900" indent="-342900">
              <a:buFont typeface="Wingdings" panose="05000000000000000000" pitchFamily="2" charset="2"/>
              <a:buChar char="§"/>
            </a:pPr>
            <a:r>
              <a:rPr lang="en-US" sz="2400" dirty="0">
                <a:solidFill>
                  <a:schemeClr val="accent1">
                    <a:lumMod val="50000"/>
                  </a:schemeClr>
                </a:solidFill>
              </a:rPr>
              <a:t>Install locks on medicine cabinets</a:t>
            </a:r>
          </a:p>
          <a:p>
            <a:pPr marL="342900" lvl="0" indent="-342900">
              <a:buFont typeface="Wingdings" panose="05000000000000000000" pitchFamily="2" charset="2"/>
              <a:buChar char="§"/>
            </a:pPr>
            <a:r>
              <a:rPr lang="en-US" sz="2400" b="1" dirty="0">
                <a:solidFill>
                  <a:schemeClr val="accent1">
                    <a:lumMod val="50000"/>
                  </a:schemeClr>
                </a:solidFill>
              </a:rPr>
              <a:t>Alcohol </a:t>
            </a:r>
            <a:r>
              <a:rPr lang="en-US" sz="2400" dirty="0">
                <a:solidFill>
                  <a:schemeClr val="accent1">
                    <a:lumMod val="50000"/>
                  </a:schemeClr>
                </a:solidFill>
              </a:rPr>
              <a:t>can cause disorientation and confusion and can interact negatively with medications. </a:t>
            </a:r>
          </a:p>
          <a:p>
            <a:pPr marL="342900" lvl="0" indent="-342900">
              <a:buFont typeface="Wingdings" panose="05000000000000000000" pitchFamily="2" charset="2"/>
              <a:buChar char="§"/>
            </a:pPr>
            <a:r>
              <a:rPr lang="en-US" sz="2400" dirty="0">
                <a:solidFill>
                  <a:schemeClr val="accent1">
                    <a:lumMod val="50000"/>
                  </a:schemeClr>
                </a:solidFill>
              </a:rPr>
              <a:t>Substitute with non-alcoholic wines/beers </a:t>
            </a:r>
          </a:p>
          <a:p>
            <a:pPr marL="342900" lvl="0" indent="-342900">
              <a:buFont typeface="Wingdings" panose="05000000000000000000" pitchFamily="2" charset="2"/>
              <a:buChar char="§"/>
            </a:pPr>
            <a:r>
              <a:rPr lang="en-US" sz="2400" dirty="0">
                <a:solidFill>
                  <a:schemeClr val="accent1">
                    <a:lumMod val="50000"/>
                  </a:schemeClr>
                </a:solidFill>
              </a:rPr>
              <a:t>Serve </a:t>
            </a:r>
            <a:r>
              <a:rPr lang="en-US" sz="2400" b="1" dirty="0">
                <a:solidFill>
                  <a:schemeClr val="accent1">
                    <a:lumMod val="50000"/>
                  </a:schemeClr>
                </a:solidFill>
              </a:rPr>
              <a:t>decaffeinated </a:t>
            </a:r>
            <a:r>
              <a:rPr lang="en-US" sz="2400" dirty="0">
                <a:solidFill>
                  <a:schemeClr val="accent1">
                    <a:lumMod val="50000"/>
                  </a:schemeClr>
                </a:solidFill>
              </a:rPr>
              <a:t>coffees</a:t>
            </a:r>
            <a:r>
              <a:rPr lang="en-US" sz="2400" b="1" dirty="0">
                <a:solidFill>
                  <a:schemeClr val="accent1">
                    <a:lumMod val="50000"/>
                  </a:schemeClr>
                </a:solidFill>
              </a:rPr>
              <a:t> </a:t>
            </a:r>
            <a:r>
              <a:rPr lang="en-US" sz="2400" dirty="0">
                <a:solidFill>
                  <a:schemeClr val="accent1">
                    <a:lumMod val="50000"/>
                  </a:schemeClr>
                </a:solidFill>
              </a:rPr>
              <a:t>and teas.</a:t>
            </a:r>
          </a:p>
          <a:p>
            <a:pPr marL="342900" indent="-342900">
              <a:buFont typeface="Wingdings" panose="05000000000000000000" pitchFamily="2" charset="2"/>
              <a:buChar char="§"/>
            </a:pPr>
            <a:r>
              <a:rPr lang="en-US" sz="2400" dirty="0">
                <a:solidFill>
                  <a:schemeClr val="accent1">
                    <a:lumMod val="50000"/>
                  </a:schemeClr>
                </a:solidFill>
              </a:rPr>
              <a:t>Smoking presents both a fire and health hazards. (</a:t>
            </a:r>
            <a:r>
              <a:rPr lang="en-US" dirty="0">
                <a:solidFill>
                  <a:schemeClr val="accent1">
                    <a:lumMod val="50000"/>
                  </a:schemeClr>
                </a:solidFill>
              </a:rPr>
              <a:t>May forget when had last cigarette and become a chain-smoker. Sometimes, a person quit years ago, but forgets he no longer smokes and resumes the habit.)</a:t>
            </a:r>
          </a:p>
          <a:p>
            <a:pPr marL="342900" lvl="0" indent="-342900">
              <a:buFont typeface="Wingdings" panose="05000000000000000000" pitchFamily="2" charset="2"/>
              <a:buChar char="§"/>
            </a:pPr>
            <a:r>
              <a:rPr lang="en-US" sz="2400" b="1" dirty="0">
                <a:solidFill>
                  <a:schemeClr val="accent1">
                    <a:lumMod val="50000"/>
                  </a:schemeClr>
                </a:solidFill>
              </a:rPr>
              <a:t>Take </a:t>
            </a:r>
            <a:r>
              <a:rPr lang="en-US" sz="2400" b="1" i="1" dirty="0">
                <a:solidFill>
                  <a:schemeClr val="accent1">
                    <a:lumMod val="50000"/>
                  </a:schemeClr>
                </a:solidFill>
              </a:rPr>
              <a:t>charge </a:t>
            </a:r>
            <a:r>
              <a:rPr lang="en-US" sz="2400" b="1" dirty="0">
                <a:solidFill>
                  <a:schemeClr val="accent1">
                    <a:lumMod val="50000"/>
                  </a:schemeClr>
                </a:solidFill>
              </a:rPr>
              <a:t>of cigarettes and lighters </a:t>
            </a:r>
            <a:r>
              <a:rPr lang="en-US" b="1" i="1" dirty="0">
                <a:solidFill>
                  <a:schemeClr val="accent1">
                    <a:lumMod val="50000"/>
                  </a:schemeClr>
                </a:solidFill>
              </a:rPr>
              <a:t> </a:t>
            </a:r>
            <a:endParaRPr lang="en-US" i="1" dirty="0">
              <a:solidFill>
                <a:schemeClr val="accent1">
                  <a:lumMod val="50000"/>
                </a:schemeClr>
              </a:solidFill>
            </a:endParaRPr>
          </a:p>
          <a:p>
            <a:r>
              <a:rPr lang="en-US" b="1" i="1" dirty="0">
                <a:solidFill>
                  <a:schemeClr val="accent1">
                    <a:lumMod val="50000"/>
                  </a:schemeClr>
                </a:solidFill>
              </a:rPr>
              <a:t> </a:t>
            </a:r>
            <a:endParaRPr lang="en-US" i="1" dirty="0">
              <a:solidFill>
                <a:schemeClr val="accent1">
                  <a:lumMod val="50000"/>
                </a:schemeClr>
              </a:solidFill>
            </a:endParaRPr>
          </a:p>
          <a:p>
            <a:endParaRPr lang="en-US" dirty="0"/>
          </a:p>
        </p:txBody>
      </p:sp>
      <p:sp>
        <p:nvSpPr>
          <p:cNvPr id="3" name="Slide Number Placeholder 2"/>
          <p:cNvSpPr>
            <a:spLocks noGrp="1"/>
          </p:cNvSpPr>
          <p:nvPr>
            <p:ph type="sldNum" sz="quarter" idx="12"/>
          </p:nvPr>
        </p:nvSpPr>
        <p:spPr/>
        <p:txBody>
          <a:bodyPr/>
          <a:lstStyle/>
          <a:p>
            <a:fld id="{DC40C83D-E769-49CD-A97B-6CE4F4D31969}" type="slidenum">
              <a:rPr lang="en-US" smtClean="0"/>
              <a:pPr/>
              <a:t>95</a:t>
            </a:fld>
            <a:endParaRPr lang="en-US"/>
          </a:p>
        </p:txBody>
      </p:sp>
    </p:spTree>
    <p:extLst>
      <p:ext uri="{BB962C8B-B14F-4D97-AF65-F5344CB8AC3E}">
        <p14:creationId xmlns:p14="http://schemas.microsoft.com/office/powerpoint/2010/main" val="2090306161"/>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152400"/>
            <a:ext cx="8915400" cy="6340197"/>
          </a:xfrm>
          <a:prstGeom prst="rect">
            <a:avLst/>
          </a:prstGeom>
          <a:noFill/>
        </p:spPr>
        <p:txBody>
          <a:bodyPr wrap="square" rtlCol="0">
            <a:spAutoFit/>
          </a:bodyPr>
          <a:lstStyle/>
          <a:p>
            <a:r>
              <a:rPr lang="en-US" sz="2800" b="1" i="1" u="sng" dirty="0">
                <a:solidFill>
                  <a:schemeClr val="accent1">
                    <a:lumMod val="75000"/>
                  </a:schemeClr>
                </a:solidFill>
              </a:rPr>
              <a:t>Falls:</a:t>
            </a:r>
          </a:p>
          <a:p>
            <a:endParaRPr lang="en-US" i="1" dirty="0"/>
          </a:p>
          <a:p>
            <a:pPr marL="342900" indent="-342900">
              <a:buFont typeface="Wingdings" panose="05000000000000000000" pitchFamily="2" charset="2"/>
              <a:buChar char="Ø"/>
            </a:pPr>
            <a:r>
              <a:rPr lang="en-US" sz="2400" b="1" dirty="0">
                <a:solidFill>
                  <a:schemeClr val="accent1">
                    <a:lumMod val="50000"/>
                  </a:schemeClr>
                </a:solidFill>
              </a:rPr>
              <a:t>The most common injury in the home is falling</a:t>
            </a:r>
            <a:r>
              <a:rPr lang="en-US" sz="2400" dirty="0">
                <a:solidFill>
                  <a:schemeClr val="accent1">
                    <a:lumMod val="50000"/>
                  </a:schemeClr>
                </a:solidFill>
              </a:rPr>
              <a:t>. (In dementia: perception, balance and dexterity may be affected.)</a:t>
            </a:r>
          </a:p>
          <a:p>
            <a:pPr marL="342900" lvl="0" indent="-342900">
              <a:buFont typeface="Wingdings" panose="05000000000000000000" pitchFamily="2" charset="2"/>
              <a:buChar char="Ø"/>
            </a:pPr>
            <a:r>
              <a:rPr lang="en-US" sz="2400" b="1" dirty="0">
                <a:solidFill>
                  <a:schemeClr val="accent1">
                    <a:lumMod val="50000"/>
                  </a:schemeClr>
                </a:solidFill>
              </a:rPr>
              <a:t>Remove scatter rugs</a:t>
            </a:r>
            <a:endParaRPr lang="en-US" sz="2400" dirty="0">
              <a:solidFill>
                <a:schemeClr val="accent1">
                  <a:lumMod val="50000"/>
                </a:schemeClr>
              </a:solidFill>
            </a:endParaRPr>
          </a:p>
          <a:p>
            <a:pPr marL="342900" lvl="0" indent="-342900">
              <a:buFont typeface="Wingdings" panose="05000000000000000000" pitchFamily="2" charset="2"/>
              <a:buChar char="Ø"/>
            </a:pPr>
            <a:r>
              <a:rPr lang="en-US" sz="2400" dirty="0">
                <a:solidFill>
                  <a:schemeClr val="accent1">
                    <a:lumMod val="50000"/>
                  </a:schemeClr>
                </a:solidFill>
              </a:rPr>
              <a:t>Keep </a:t>
            </a:r>
            <a:r>
              <a:rPr lang="en-US" sz="2400" b="1" dirty="0">
                <a:solidFill>
                  <a:schemeClr val="accent1">
                    <a:lumMod val="50000"/>
                  </a:schemeClr>
                </a:solidFill>
              </a:rPr>
              <a:t>pathways clear </a:t>
            </a:r>
            <a:r>
              <a:rPr lang="en-US" sz="2400" dirty="0">
                <a:solidFill>
                  <a:schemeClr val="accent1">
                    <a:lumMod val="50000"/>
                  </a:schemeClr>
                </a:solidFill>
              </a:rPr>
              <a:t>of furniture, electric cords and clutter</a:t>
            </a:r>
          </a:p>
          <a:p>
            <a:pPr marL="342900" lvl="0" indent="-342900">
              <a:buFont typeface="Wingdings" panose="05000000000000000000" pitchFamily="2" charset="2"/>
              <a:buChar char="Ø"/>
            </a:pPr>
            <a:r>
              <a:rPr lang="en-US" sz="2400" dirty="0">
                <a:solidFill>
                  <a:schemeClr val="accent1">
                    <a:lumMod val="50000"/>
                  </a:schemeClr>
                </a:solidFill>
              </a:rPr>
              <a:t>Stairs/steps should have non-skid tread &amp; sturdy handrails.</a:t>
            </a:r>
          </a:p>
          <a:p>
            <a:pPr marL="342900" lvl="0" indent="-342900">
              <a:buFont typeface="Wingdings" panose="05000000000000000000" pitchFamily="2" charset="2"/>
              <a:buChar char="Ø"/>
            </a:pPr>
            <a:r>
              <a:rPr lang="en-US" sz="2400" dirty="0">
                <a:solidFill>
                  <a:schemeClr val="accent1">
                    <a:lumMod val="50000"/>
                  </a:schemeClr>
                </a:solidFill>
              </a:rPr>
              <a:t>Avoid </a:t>
            </a:r>
            <a:r>
              <a:rPr lang="en-US" sz="2400" b="1" dirty="0">
                <a:solidFill>
                  <a:schemeClr val="accent1">
                    <a:lumMod val="50000"/>
                  </a:schemeClr>
                </a:solidFill>
              </a:rPr>
              <a:t>smooth-soled shoes, sandals or slippers, </a:t>
            </a:r>
            <a:r>
              <a:rPr lang="en-US" sz="2400" dirty="0">
                <a:solidFill>
                  <a:schemeClr val="accent1">
                    <a:lumMod val="50000"/>
                  </a:schemeClr>
                </a:solidFill>
              </a:rPr>
              <a:t>or wearing socks on uncarpeted floors </a:t>
            </a:r>
          </a:p>
          <a:p>
            <a:pPr marL="342900" indent="-342900">
              <a:buFont typeface="Wingdings" panose="05000000000000000000" pitchFamily="2" charset="2"/>
              <a:buChar char="Ø"/>
            </a:pPr>
            <a:r>
              <a:rPr lang="en-US" sz="2400" b="1" dirty="0">
                <a:solidFill>
                  <a:schemeClr val="accent1">
                    <a:lumMod val="50000"/>
                  </a:schemeClr>
                </a:solidFill>
              </a:rPr>
              <a:t>Contrasting colored tape </a:t>
            </a:r>
            <a:r>
              <a:rPr lang="en-US" sz="2400" dirty="0">
                <a:solidFill>
                  <a:schemeClr val="accent1">
                    <a:lumMod val="50000"/>
                  </a:schemeClr>
                </a:solidFill>
              </a:rPr>
              <a:t>in </a:t>
            </a:r>
            <a:r>
              <a:rPr lang="en-US" sz="2400" b="1" dirty="0">
                <a:solidFill>
                  <a:schemeClr val="accent1">
                    <a:lumMod val="50000"/>
                  </a:schemeClr>
                </a:solidFill>
              </a:rPr>
              <a:t>doorways </a:t>
            </a:r>
            <a:r>
              <a:rPr lang="en-US" sz="2400" dirty="0">
                <a:solidFill>
                  <a:schemeClr val="accent1">
                    <a:lumMod val="50000"/>
                  </a:schemeClr>
                </a:solidFill>
              </a:rPr>
              <a:t>&amp; on </a:t>
            </a:r>
            <a:r>
              <a:rPr lang="en-US" sz="2400" b="1" dirty="0">
                <a:solidFill>
                  <a:schemeClr val="accent1">
                    <a:lumMod val="50000"/>
                  </a:schemeClr>
                </a:solidFill>
              </a:rPr>
              <a:t>edges of steps </a:t>
            </a:r>
            <a:r>
              <a:rPr lang="en-US" sz="2400" dirty="0">
                <a:solidFill>
                  <a:schemeClr val="accent1">
                    <a:lumMod val="50000"/>
                  </a:schemeClr>
                </a:solidFill>
              </a:rPr>
              <a:t>helps alert the person that they are approaching stairs or entering another room</a:t>
            </a:r>
          </a:p>
          <a:p>
            <a:pPr marL="342900" indent="-342900">
              <a:buFont typeface="Wingdings" panose="05000000000000000000" pitchFamily="2" charset="2"/>
              <a:buChar char="Ø"/>
            </a:pPr>
            <a:r>
              <a:rPr lang="en-US" sz="2400" b="1" dirty="0">
                <a:solidFill>
                  <a:schemeClr val="accent1">
                    <a:lumMod val="50000"/>
                  </a:schemeClr>
                </a:solidFill>
              </a:rPr>
              <a:t>Colored decals </a:t>
            </a:r>
            <a:r>
              <a:rPr lang="en-US" sz="2400" dirty="0">
                <a:solidFill>
                  <a:schemeClr val="accent1">
                    <a:lumMod val="50000"/>
                  </a:schemeClr>
                </a:solidFill>
              </a:rPr>
              <a:t>on </a:t>
            </a:r>
            <a:r>
              <a:rPr lang="en-US" sz="2400" b="1" dirty="0">
                <a:solidFill>
                  <a:schemeClr val="accent1">
                    <a:lumMod val="50000"/>
                  </a:schemeClr>
                </a:solidFill>
              </a:rPr>
              <a:t>glass doors </a:t>
            </a:r>
            <a:r>
              <a:rPr lang="en-US" sz="2400" dirty="0">
                <a:solidFill>
                  <a:schemeClr val="accent1">
                    <a:lumMod val="50000"/>
                  </a:schemeClr>
                </a:solidFill>
              </a:rPr>
              <a:t>and large windows helps person recognize that they are closed </a:t>
            </a:r>
          </a:p>
          <a:p>
            <a:pPr marL="342900" indent="-342900">
              <a:buFont typeface="Wingdings" panose="05000000000000000000" pitchFamily="2" charset="2"/>
              <a:buChar char="Ø"/>
            </a:pPr>
            <a:r>
              <a:rPr lang="en-US" sz="2400" dirty="0">
                <a:solidFill>
                  <a:schemeClr val="accent1">
                    <a:lumMod val="50000"/>
                  </a:schemeClr>
                </a:solidFill>
              </a:rPr>
              <a:t>Person with dementia 3 times more likely to fall than others same age due to sight impediments, thinking impairments, balance instability, movement/mobility coordination</a:t>
            </a:r>
          </a:p>
        </p:txBody>
      </p:sp>
      <p:sp>
        <p:nvSpPr>
          <p:cNvPr id="3" name="Slide Number Placeholder 2"/>
          <p:cNvSpPr>
            <a:spLocks noGrp="1"/>
          </p:cNvSpPr>
          <p:nvPr>
            <p:ph type="sldNum" sz="quarter" idx="12"/>
          </p:nvPr>
        </p:nvSpPr>
        <p:spPr/>
        <p:txBody>
          <a:bodyPr/>
          <a:lstStyle/>
          <a:p>
            <a:fld id="{DC40C83D-E769-49CD-A97B-6CE4F4D31969}" type="slidenum">
              <a:rPr lang="en-US" smtClean="0"/>
              <a:pPr/>
              <a:t>96</a:t>
            </a:fld>
            <a:endParaRPr lang="en-US"/>
          </a:p>
        </p:txBody>
      </p:sp>
    </p:spTree>
    <p:extLst>
      <p:ext uri="{BB962C8B-B14F-4D97-AF65-F5344CB8AC3E}">
        <p14:creationId xmlns:p14="http://schemas.microsoft.com/office/powerpoint/2010/main" val="662068725"/>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685800"/>
            <a:ext cx="8763000" cy="5047536"/>
          </a:xfrm>
          <a:prstGeom prst="rect">
            <a:avLst/>
          </a:prstGeom>
          <a:noFill/>
        </p:spPr>
        <p:txBody>
          <a:bodyPr wrap="square" rtlCol="0">
            <a:spAutoFit/>
          </a:bodyPr>
          <a:lstStyle/>
          <a:p>
            <a:r>
              <a:rPr lang="en-US" sz="2800" b="1" i="1" u="sng" dirty="0">
                <a:solidFill>
                  <a:schemeClr val="accent1">
                    <a:lumMod val="50000"/>
                  </a:schemeClr>
                </a:solidFill>
              </a:rPr>
              <a:t>Lighting &amp; Reflections:</a:t>
            </a:r>
          </a:p>
          <a:p>
            <a:pPr lvl="0"/>
            <a:endParaRPr lang="en-US" dirty="0"/>
          </a:p>
          <a:p>
            <a:pPr marL="342900" lvl="0" indent="-342900">
              <a:buFont typeface="Wingdings" panose="05000000000000000000" pitchFamily="2" charset="2"/>
              <a:buChar char="§"/>
            </a:pPr>
            <a:r>
              <a:rPr lang="en-US" sz="2400" dirty="0">
                <a:solidFill>
                  <a:schemeClr val="accent1">
                    <a:lumMod val="50000"/>
                  </a:schemeClr>
                </a:solidFill>
              </a:rPr>
              <a:t>Check for </a:t>
            </a:r>
            <a:r>
              <a:rPr lang="en-US" sz="2400" b="1" dirty="0">
                <a:solidFill>
                  <a:schemeClr val="accent1">
                    <a:lumMod val="50000"/>
                  </a:schemeClr>
                </a:solidFill>
              </a:rPr>
              <a:t>adequate lighting throughout home. </a:t>
            </a:r>
          </a:p>
          <a:p>
            <a:pPr marL="342900" lvl="0" indent="-342900">
              <a:buFont typeface="Wingdings" panose="05000000000000000000" pitchFamily="2" charset="2"/>
              <a:buChar char="§"/>
            </a:pPr>
            <a:r>
              <a:rPr lang="en-US" sz="2400" dirty="0">
                <a:solidFill>
                  <a:schemeClr val="accent1">
                    <a:lumMod val="50000"/>
                  </a:schemeClr>
                </a:solidFill>
              </a:rPr>
              <a:t>Keep lighting soft and/or indirect to </a:t>
            </a:r>
            <a:r>
              <a:rPr lang="en-US" sz="2400" b="1" dirty="0">
                <a:solidFill>
                  <a:schemeClr val="accent1">
                    <a:lumMod val="50000"/>
                  </a:schemeClr>
                </a:solidFill>
              </a:rPr>
              <a:t>avoid glare </a:t>
            </a:r>
          </a:p>
          <a:p>
            <a:pPr marL="342900" lvl="0" indent="-342900">
              <a:buFont typeface="Wingdings" panose="05000000000000000000" pitchFamily="2" charset="2"/>
              <a:buChar char="§"/>
            </a:pPr>
            <a:r>
              <a:rPr lang="en-US" sz="2400" b="1" dirty="0">
                <a:solidFill>
                  <a:schemeClr val="accent1">
                    <a:lumMod val="50000"/>
                  </a:schemeClr>
                </a:solidFill>
              </a:rPr>
              <a:t>Night lights </a:t>
            </a:r>
            <a:r>
              <a:rPr lang="en-US" sz="2400" dirty="0">
                <a:solidFill>
                  <a:schemeClr val="accent1">
                    <a:lumMod val="50000"/>
                  </a:schemeClr>
                </a:solidFill>
              </a:rPr>
              <a:t>in hallways, bedrooms and bathrooms can avoid nighttime mishaps.</a:t>
            </a:r>
          </a:p>
          <a:p>
            <a:pPr marL="342900" lvl="0" indent="-342900">
              <a:buFont typeface="Wingdings" panose="05000000000000000000" pitchFamily="2" charset="2"/>
              <a:buChar char="§"/>
            </a:pPr>
            <a:r>
              <a:rPr lang="en-US" sz="2400" b="1" dirty="0">
                <a:solidFill>
                  <a:schemeClr val="accent1">
                    <a:lumMod val="50000"/>
                  </a:schemeClr>
                </a:solidFill>
              </a:rPr>
              <a:t>Illuminated light switches and timers </a:t>
            </a:r>
            <a:r>
              <a:rPr lang="en-US" sz="2400" dirty="0">
                <a:solidFill>
                  <a:schemeClr val="accent1">
                    <a:lumMod val="50000"/>
                  </a:schemeClr>
                </a:solidFill>
              </a:rPr>
              <a:t>for night lights are helpful.</a:t>
            </a:r>
          </a:p>
          <a:p>
            <a:pPr marL="342900" lvl="0" indent="-342900">
              <a:buFont typeface="Wingdings" panose="05000000000000000000" pitchFamily="2" charset="2"/>
              <a:buChar char="§"/>
            </a:pPr>
            <a:r>
              <a:rPr lang="en-US" sz="2400" dirty="0">
                <a:solidFill>
                  <a:schemeClr val="accent1">
                    <a:lumMod val="50000"/>
                  </a:schemeClr>
                </a:solidFill>
              </a:rPr>
              <a:t>Blinds, shades or sheer draperies block bright sunlight.</a:t>
            </a:r>
          </a:p>
          <a:p>
            <a:pPr marL="342900" lvl="0" indent="-342900">
              <a:buFont typeface="Wingdings" panose="05000000000000000000" pitchFamily="2" charset="2"/>
              <a:buChar char="§"/>
            </a:pPr>
            <a:r>
              <a:rPr lang="en-US" sz="2400" b="1" dirty="0">
                <a:solidFill>
                  <a:schemeClr val="accent1">
                    <a:lumMod val="50000"/>
                  </a:schemeClr>
                </a:solidFill>
              </a:rPr>
              <a:t>Avoid</a:t>
            </a:r>
            <a:r>
              <a:rPr lang="en-US" sz="2400" dirty="0">
                <a:solidFill>
                  <a:schemeClr val="accent1">
                    <a:lumMod val="50000"/>
                  </a:schemeClr>
                </a:solidFill>
              </a:rPr>
              <a:t> </a:t>
            </a:r>
            <a:r>
              <a:rPr lang="en-US" sz="2400" b="1" dirty="0">
                <a:solidFill>
                  <a:schemeClr val="accent1">
                    <a:lumMod val="50000"/>
                  </a:schemeClr>
                </a:solidFill>
              </a:rPr>
              <a:t>reflections </a:t>
            </a:r>
            <a:r>
              <a:rPr lang="en-US" sz="2400" dirty="0">
                <a:solidFill>
                  <a:schemeClr val="accent1">
                    <a:lumMod val="50000"/>
                  </a:schemeClr>
                </a:solidFill>
              </a:rPr>
              <a:t>which can confuse and agitate </a:t>
            </a:r>
            <a:r>
              <a:rPr lang="en-US" sz="2400" i="1" dirty="0">
                <a:solidFill>
                  <a:schemeClr val="accent1">
                    <a:lumMod val="50000"/>
                  </a:schemeClr>
                </a:solidFill>
              </a:rPr>
              <a:t>a </a:t>
            </a:r>
            <a:r>
              <a:rPr lang="en-US" sz="2400" dirty="0">
                <a:solidFill>
                  <a:schemeClr val="accent1">
                    <a:lumMod val="50000"/>
                  </a:schemeClr>
                </a:solidFill>
              </a:rPr>
              <a:t>person who has dementia.  (</a:t>
            </a:r>
            <a:r>
              <a:rPr lang="en-US" dirty="0">
                <a:solidFill>
                  <a:schemeClr val="accent1">
                    <a:lumMod val="50000"/>
                  </a:schemeClr>
                </a:solidFill>
              </a:rPr>
              <a:t>Sometimes, reflections are perceived as people looking in the windows.)</a:t>
            </a:r>
          </a:p>
          <a:p>
            <a:pPr marL="342900" lvl="0" indent="-342900">
              <a:buFont typeface="Wingdings" panose="05000000000000000000" pitchFamily="2" charset="2"/>
              <a:buChar char="§"/>
            </a:pPr>
            <a:r>
              <a:rPr lang="en-US" sz="2400" dirty="0">
                <a:solidFill>
                  <a:schemeClr val="accent1">
                    <a:lumMod val="50000"/>
                  </a:schemeClr>
                </a:solidFill>
              </a:rPr>
              <a:t>It may become necessary to remove or </a:t>
            </a:r>
            <a:r>
              <a:rPr lang="en-US" sz="2400" b="1" dirty="0">
                <a:solidFill>
                  <a:schemeClr val="accent1">
                    <a:lumMod val="50000"/>
                  </a:schemeClr>
                </a:solidFill>
              </a:rPr>
              <a:t>cover mirrors, </a:t>
            </a:r>
            <a:r>
              <a:rPr lang="en-US" sz="2400" dirty="0">
                <a:solidFill>
                  <a:schemeClr val="accent1">
                    <a:lumMod val="50000"/>
                  </a:schemeClr>
                </a:solidFill>
              </a:rPr>
              <a:t>glass-top or highly polished furniture.</a:t>
            </a:r>
          </a:p>
          <a:p>
            <a:endParaRPr lang="en-US" dirty="0"/>
          </a:p>
        </p:txBody>
      </p:sp>
      <p:sp>
        <p:nvSpPr>
          <p:cNvPr id="3" name="Slide Number Placeholder 2"/>
          <p:cNvSpPr>
            <a:spLocks noGrp="1"/>
          </p:cNvSpPr>
          <p:nvPr>
            <p:ph type="sldNum" sz="quarter" idx="12"/>
          </p:nvPr>
        </p:nvSpPr>
        <p:spPr/>
        <p:txBody>
          <a:bodyPr/>
          <a:lstStyle/>
          <a:p>
            <a:fld id="{DC40C83D-E769-49CD-A97B-6CE4F4D31969}" type="slidenum">
              <a:rPr lang="en-US" smtClean="0"/>
              <a:pPr/>
              <a:t>97</a:t>
            </a:fld>
            <a:endParaRPr lang="en-US"/>
          </a:p>
        </p:txBody>
      </p:sp>
    </p:spTree>
    <p:extLst>
      <p:ext uri="{BB962C8B-B14F-4D97-AF65-F5344CB8AC3E}">
        <p14:creationId xmlns:p14="http://schemas.microsoft.com/office/powerpoint/2010/main" val="1870621633"/>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76200" y="76200"/>
            <a:ext cx="8991600" cy="7755969"/>
          </a:xfrm>
          <a:prstGeom prst="rect">
            <a:avLst/>
          </a:prstGeom>
          <a:noFill/>
        </p:spPr>
        <p:txBody>
          <a:bodyPr wrap="square" rtlCol="0">
            <a:spAutoFit/>
          </a:bodyPr>
          <a:lstStyle/>
          <a:p>
            <a:r>
              <a:rPr lang="en-US" sz="2800" b="1" u="sng" dirty="0">
                <a:solidFill>
                  <a:schemeClr val="accent1">
                    <a:lumMod val="75000"/>
                  </a:schemeClr>
                </a:solidFill>
              </a:rPr>
              <a:t>WANDERING:</a:t>
            </a:r>
          </a:p>
          <a:p>
            <a:endParaRPr lang="en-US" sz="800" b="1" u="sng" dirty="0"/>
          </a:p>
          <a:p>
            <a:pPr marL="342900" lvl="0" indent="-342900">
              <a:buFont typeface="Wingdings" panose="05000000000000000000" pitchFamily="2" charset="2"/>
              <a:buChar char="§"/>
            </a:pPr>
            <a:r>
              <a:rPr lang="en-US" sz="2400" dirty="0">
                <a:solidFill>
                  <a:schemeClr val="accent1">
                    <a:lumMod val="50000"/>
                  </a:schemeClr>
                </a:solidFill>
              </a:rPr>
              <a:t>Place Deadbolts/locks both </a:t>
            </a:r>
            <a:r>
              <a:rPr lang="en-US" sz="2400" b="1" dirty="0">
                <a:solidFill>
                  <a:schemeClr val="accent1">
                    <a:lumMod val="50000"/>
                  </a:schemeClr>
                </a:solidFill>
              </a:rPr>
              <a:t>high &amp; low </a:t>
            </a:r>
            <a:r>
              <a:rPr lang="en-US" sz="2400" dirty="0">
                <a:solidFill>
                  <a:schemeClr val="accent1">
                    <a:lumMod val="50000"/>
                  </a:schemeClr>
                </a:solidFill>
              </a:rPr>
              <a:t>on </a:t>
            </a:r>
            <a:r>
              <a:rPr lang="en-US" sz="2400" b="1" dirty="0">
                <a:solidFill>
                  <a:schemeClr val="accent1">
                    <a:lumMod val="50000"/>
                  </a:schemeClr>
                </a:solidFill>
              </a:rPr>
              <a:t>exterior doors</a:t>
            </a:r>
          </a:p>
          <a:p>
            <a:pPr marL="800100" lvl="1" indent="-342900">
              <a:buFont typeface="Wingdings" panose="05000000000000000000" pitchFamily="2" charset="2"/>
              <a:buChar char="§"/>
            </a:pPr>
            <a:r>
              <a:rPr lang="en-US" sz="2400" dirty="0">
                <a:solidFill>
                  <a:schemeClr val="accent1">
                    <a:lumMod val="50000"/>
                  </a:schemeClr>
                </a:solidFill>
              </a:rPr>
              <a:t>Use several </a:t>
            </a:r>
            <a:r>
              <a:rPr lang="en-US" sz="2400" b="1" dirty="0">
                <a:solidFill>
                  <a:schemeClr val="accent1">
                    <a:lumMod val="50000"/>
                  </a:schemeClr>
                </a:solidFill>
              </a:rPr>
              <a:t>locks </a:t>
            </a:r>
            <a:r>
              <a:rPr lang="en-US" sz="2400" dirty="0">
                <a:solidFill>
                  <a:schemeClr val="accent1">
                    <a:lumMod val="50000"/>
                  </a:schemeClr>
                </a:solidFill>
              </a:rPr>
              <a:t>to slow &amp; complicate exit</a:t>
            </a:r>
          </a:p>
          <a:p>
            <a:pPr marL="800100" lvl="1" indent="-342900">
              <a:buFont typeface="Wingdings" panose="05000000000000000000" pitchFamily="2" charset="2"/>
              <a:buChar char="§"/>
            </a:pPr>
            <a:r>
              <a:rPr lang="en-US" sz="2400" dirty="0">
                <a:solidFill>
                  <a:schemeClr val="accent1">
                    <a:lumMod val="50000"/>
                  </a:schemeClr>
                </a:solidFill>
              </a:rPr>
              <a:t>Use different types of locks that require different skills to open</a:t>
            </a:r>
          </a:p>
          <a:p>
            <a:pPr marL="342900" lvl="0" indent="-342900">
              <a:buFont typeface="Wingdings" panose="05000000000000000000" pitchFamily="2" charset="2"/>
              <a:buChar char="§"/>
            </a:pPr>
            <a:r>
              <a:rPr lang="en-US" sz="2400" dirty="0">
                <a:solidFill>
                  <a:schemeClr val="accent1">
                    <a:lumMod val="50000"/>
                  </a:schemeClr>
                </a:solidFill>
              </a:rPr>
              <a:t>Disguise door with curtain or mural (</a:t>
            </a:r>
            <a:r>
              <a:rPr lang="en-US" dirty="0">
                <a:solidFill>
                  <a:schemeClr val="accent1">
                    <a:lumMod val="50000"/>
                  </a:schemeClr>
                </a:solidFill>
              </a:rPr>
              <a:t>Dutch doors or folding doors can be used to hide entrances to kitchen, stairwell, work and storage areas.)</a:t>
            </a:r>
          </a:p>
          <a:p>
            <a:pPr marL="342900" lvl="0" indent="-342900">
              <a:buFont typeface="Wingdings" panose="05000000000000000000" pitchFamily="2" charset="2"/>
              <a:buChar char="§"/>
            </a:pPr>
            <a:r>
              <a:rPr lang="en-US" sz="2400" b="1" dirty="0">
                <a:solidFill>
                  <a:schemeClr val="accent1">
                    <a:lumMod val="50000"/>
                  </a:schemeClr>
                </a:solidFill>
              </a:rPr>
              <a:t>Remove bathroom and bedroom door locks </a:t>
            </a:r>
          </a:p>
          <a:p>
            <a:pPr marL="342900" indent="-342900">
              <a:buFont typeface="Wingdings" panose="05000000000000000000" pitchFamily="2" charset="2"/>
              <a:buChar char="§"/>
            </a:pPr>
            <a:r>
              <a:rPr lang="en-US" sz="2400" b="1" dirty="0">
                <a:solidFill>
                  <a:schemeClr val="accent1">
                    <a:lumMod val="50000"/>
                  </a:schemeClr>
                </a:solidFill>
              </a:rPr>
              <a:t>Signs and pictures </a:t>
            </a:r>
            <a:r>
              <a:rPr lang="en-US" sz="2400" dirty="0">
                <a:solidFill>
                  <a:schemeClr val="accent1">
                    <a:lumMod val="50000"/>
                  </a:schemeClr>
                </a:solidFill>
              </a:rPr>
              <a:t>can prevent entry into certain areas. </a:t>
            </a:r>
            <a:r>
              <a:rPr lang="en-US" dirty="0">
                <a:solidFill>
                  <a:schemeClr val="accent1">
                    <a:lumMod val="50000"/>
                  </a:schemeClr>
                </a:solidFill>
              </a:rPr>
              <a:t>(Messages might read: “stop”; “Detour”; “Do Not Open”; “Danger</a:t>
            </a:r>
            <a:r>
              <a:rPr lang="en-US" baseline="30000" dirty="0">
                <a:solidFill>
                  <a:schemeClr val="accent1">
                    <a:lumMod val="50000"/>
                  </a:schemeClr>
                </a:solidFill>
              </a:rPr>
              <a:t>”</a:t>
            </a:r>
            <a:r>
              <a:rPr lang="en-US" dirty="0">
                <a:solidFill>
                  <a:schemeClr val="accent1">
                    <a:lumMod val="50000"/>
                  </a:schemeClr>
                </a:solidFill>
              </a:rPr>
              <a:t>; “Men or Women Only</a:t>
            </a:r>
            <a:r>
              <a:rPr lang="en-US" baseline="30000" dirty="0">
                <a:solidFill>
                  <a:schemeClr val="accent1">
                    <a:lumMod val="50000"/>
                  </a:schemeClr>
                </a:solidFill>
              </a:rPr>
              <a:t>”</a:t>
            </a:r>
            <a:r>
              <a:rPr lang="en-US" dirty="0">
                <a:solidFill>
                  <a:schemeClr val="accent1">
                    <a:lumMod val="50000"/>
                  </a:schemeClr>
                </a:solidFill>
              </a:rPr>
              <a:t>; John, Do Not Open this Door”; </a:t>
            </a:r>
            <a:r>
              <a:rPr lang="en-US" baseline="30000" dirty="0">
                <a:solidFill>
                  <a:schemeClr val="accent1">
                    <a:lumMod val="50000"/>
                  </a:schemeClr>
                </a:solidFill>
              </a:rPr>
              <a:t>“</a:t>
            </a:r>
            <a:r>
              <a:rPr lang="en-US" dirty="0">
                <a:solidFill>
                  <a:schemeClr val="accent1">
                    <a:lumMod val="50000"/>
                  </a:schemeClr>
                </a:solidFill>
              </a:rPr>
              <a:t>Door is Broken, Use Other Door”. Pictures of authority figures, such as policeman or soldier or sentry may be effective)</a:t>
            </a:r>
          </a:p>
          <a:p>
            <a:pPr marL="342900" lvl="0" indent="-342900">
              <a:buFont typeface="Wingdings" panose="05000000000000000000" pitchFamily="2" charset="2"/>
              <a:buChar char="§"/>
            </a:pPr>
            <a:r>
              <a:rPr lang="en-US" sz="2400" dirty="0">
                <a:solidFill>
                  <a:schemeClr val="accent1">
                    <a:lumMod val="50000"/>
                  </a:schemeClr>
                </a:solidFill>
              </a:rPr>
              <a:t>A large </a:t>
            </a:r>
            <a:r>
              <a:rPr lang="en-US" sz="2400" b="1" dirty="0">
                <a:solidFill>
                  <a:schemeClr val="accent1">
                    <a:lumMod val="50000"/>
                  </a:schemeClr>
                </a:solidFill>
              </a:rPr>
              <a:t>black mat </a:t>
            </a:r>
            <a:r>
              <a:rPr lang="en-US" sz="2400" dirty="0">
                <a:solidFill>
                  <a:schemeClr val="accent1">
                    <a:lumMod val="50000"/>
                  </a:schemeClr>
                </a:solidFill>
              </a:rPr>
              <a:t>placed in front of </a:t>
            </a:r>
            <a:r>
              <a:rPr lang="en-US" sz="2400" b="1" dirty="0">
                <a:solidFill>
                  <a:schemeClr val="accent1">
                    <a:lumMod val="50000"/>
                  </a:schemeClr>
                </a:solidFill>
              </a:rPr>
              <a:t>exterior doors – </a:t>
            </a:r>
            <a:r>
              <a:rPr lang="en-US" sz="2400" dirty="0">
                <a:solidFill>
                  <a:schemeClr val="accent1">
                    <a:lumMod val="50000"/>
                  </a:schemeClr>
                </a:solidFill>
              </a:rPr>
              <a:t>or doors to areas you wish to restrict - can be helpful. (</a:t>
            </a:r>
            <a:r>
              <a:rPr lang="en-US" dirty="0">
                <a:solidFill>
                  <a:schemeClr val="accent1">
                    <a:lumMod val="50000"/>
                  </a:schemeClr>
                </a:solidFill>
              </a:rPr>
              <a:t>Most with dementia perceive this as a hole and will not step on it.)</a:t>
            </a:r>
          </a:p>
          <a:p>
            <a:pPr marL="342900" indent="-342900">
              <a:buFont typeface="Wingdings" panose="05000000000000000000" pitchFamily="2" charset="2"/>
              <a:buChar char="§"/>
            </a:pPr>
            <a:r>
              <a:rPr lang="en-US" sz="2400" b="1" dirty="0">
                <a:solidFill>
                  <a:schemeClr val="accent1">
                    <a:lumMod val="50000"/>
                  </a:schemeClr>
                </a:solidFill>
              </a:rPr>
              <a:t>Door </a:t>
            </a:r>
            <a:r>
              <a:rPr lang="en-US" sz="2400" dirty="0">
                <a:solidFill>
                  <a:schemeClr val="accent1">
                    <a:lumMod val="50000"/>
                  </a:schemeClr>
                </a:solidFill>
              </a:rPr>
              <a:t>alarms &amp; beepers alert Caregivers when doors are opened. Baby monitors may be useful.</a:t>
            </a:r>
          </a:p>
          <a:p>
            <a:pPr marL="342900" lvl="0" indent="-342900">
              <a:buFont typeface="Wingdings" panose="05000000000000000000" pitchFamily="2" charset="2"/>
              <a:buChar char="§"/>
            </a:pPr>
            <a:r>
              <a:rPr lang="en-US" sz="2400" b="1" dirty="0">
                <a:solidFill>
                  <a:schemeClr val="accent1">
                    <a:lumMod val="50000"/>
                  </a:schemeClr>
                </a:solidFill>
              </a:rPr>
              <a:t>Pressure pads </a:t>
            </a:r>
            <a:r>
              <a:rPr lang="en-US" sz="2400" dirty="0">
                <a:solidFill>
                  <a:schemeClr val="accent1">
                    <a:lumMod val="50000"/>
                  </a:schemeClr>
                </a:solidFill>
              </a:rPr>
              <a:t>and </a:t>
            </a:r>
            <a:r>
              <a:rPr lang="en-US" sz="2400" b="1" dirty="0">
                <a:solidFill>
                  <a:schemeClr val="accent1">
                    <a:lumMod val="50000"/>
                  </a:schemeClr>
                </a:solidFill>
              </a:rPr>
              <a:t>clip-on devices </a:t>
            </a:r>
            <a:r>
              <a:rPr lang="en-US" sz="2400" dirty="0">
                <a:solidFill>
                  <a:schemeClr val="accent1">
                    <a:lumMod val="50000"/>
                  </a:schemeClr>
                </a:solidFill>
              </a:rPr>
              <a:t>set off an alarm when a person gets out of bed. (</a:t>
            </a:r>
            <a:r>
              <a:rPr lang="en-US" dirty="0">
                <a:solidFill>
                  <a:schemeClr val="accent1">
                    <a:lumMod val="50000"/>
                  </a:schemeClr>
                </a:solidFill>
              </a:rPr>
              <a:t>shaker alarms vibrate bed/pillow for the hearing-impaired caregiver) </a:t>
            </a:r>
          </a:p>
          <a:p>
            <a:endParaRPr lang="en-US" sz="2400" dirty="0"/>
          </a:p>
          <a:p>
            <a:endParaRPr lang="en-US" sz="2400" b="1" u="sng" dirty="0"/>
          </a:p>
        </p:txBody>
      </p:sp>
      <p:sp>
        <p:nvSpPr>
          <p:cNvPr id="16" name="Rectangle 18"/>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 name="Text Box 17"/>
          <p:cNvSpPr txBox="1">
            <a:spLocks noChangeArrowheads="1"/>
          </p:cNvSpPr>
          <p:nvPr/>
        </p:nvSpPr>
        <p:spPr bwMode="auto">
          <a:xfrm>
            <a:off x="-442913" y="8674100"/>
            <a:ext cx="377825" cy="18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endParaRPr lang="en-US"/>
          </a:p>
        </p:txBody>
      </p:sp>
      <p:sp>
        <p:nvSpPr>
          <p:cNvPr id="2" name="Slide Number Placeholder 1"/>
          <p:cNvSpPr>
            <a:spLocks noGrp="1"/>
          </p:cNvSpPr>
          <p:nvPr>
            <p:ph type="sldNum" sz="quarter" idx="12"/>
          </p:nvPr>
        </p:nvSpPr>
        <p:spPr/>
        <p:txBody>
          <a:bodyPr/>
          <a:lstStyle/>
          <a:p>
            <a:fld id="{DC40C83D-E769-49CD-A97B-6CE4F4D31969}" type="slidenum">
              <a:rPr lang="en-US" smtClean="0"/>
              <a:pPr/>
              <a:t>98</a:t>
            </a:fld>
            <a:endParaRPr lang="en-US"/>
          </a:p>
        </p:txBody>
      </p:sp>
    </p:spTree>
    <p:extLst>
      <p:ext uri="{BB962C8B-B14F-4D97-AF65-F5344CB8AC3E}">
        <p14:creationId xmlns:p14="http://schemas.microsoft.com/office/powerpoint/2010/main" val="94448291"/>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762000"/>
            <a:ext cx="8534400" cy="5232202"/>
          </a:xfrm>
          <a:prstGeom prst="rect">
            <a:avLst/>
          </a:prstGeom>
          <a:noFill/>
        </p:spPr>
        <p:txBody>
          <a:bodyPr wrap="square" rtlCol="0">
            <a:spAutoFit/>
          </a:bodyPr>
          <a:lstStyle/>
          <a:p>
            <a:r>
              <a:rPr lang="en-US" sz="2800" b="1" i="1" u="sng" dirty="0">
                <a:solidFill>
                  <a:schemeClr val="accent1">
                    <a:lumMod val="75000"/>
                  </a:schemeClr>
                </a:solidFill>
              </a:rPr>
              <a:t>Identification:</a:t>
            </a:r>
          </a:p>
          <a:p>
            <a:endParaRPr lang="en-US" i="1" dirty="0"/>
          </a:p>
          <a:p>
            <a:pPr marL="342900" indent="-342900">
              <a:buFont typeface="Wingdings" panose="05000000000000000000" pitchFamily="2" charset="2"/>
              <a:buChar char="§"/>
            </a:pPr>
            <a:r>
              <a:rPr lang="en-US" sz="2400" b="1" dirty="0">
                <a:solidFill>
                  <a:schemeClr val="accent1">
                    <a:lumMod val="50000"/>
                  </a:schemeClr>
                </a:solidFill>
              </a:rPr>
              <a:t>Project Lifesaver </a:t>
            </a:r>
            <a:r>
              <a:rPr lang="en-US" sz="2400" dirty="0">
                <a:solidFill>
                  <a:schemeClr val="accent1">
                    <a:lumMod val="50000"/>
                  </a:schemeClr>
                </a:solidFill>
              </a:rPr>
              <a:t>is a radio frequency ankle bracelet. The program is administered by the Sherriff’s Dept.</a:t>
            </a:r>
          </a:p>
          <a:p>
            <a:pPr marL="342900" indent="-342900">
              <a:buFont typeface="Wingdings" panose="05000000000000000000" pitchFamily="2" charset="2"/>
              <a:buChar char="§"/>
            </a:pPr>
            <a:r>
              <a:rPr lang="en-US" sz="2400" dirty="0">
                <a:solidFill>
                  <a:schemeClr val="accent1">
                    <a:lumMod val="50000"/>
                  </a:schemeClr>
                </a:solidFill>
              </a:rPr>
              <a:t>Shoes with built in GPS system enables quick recovery of wandering dementia person</a:t>
            </a:r>
          </a:p>
          <a:p>
            <a:pPr marL="342900" indent="-342900">
              <a:buFont typeface="Wingdings" panose="05000000000000000000" pitchFamily="2" charset="2"/>
              <a:buChar char="§"/>
            </a:pPr>
            <a:r>
              <a:rPr lang="en-US" sz="2400" b="1" dirty="0">
                <a:solidFill>
                  <a:schemeClr val="accent1">
                    <a:lumMod val="50000"/>
                  </a:schemeClr>
                </a:solidFill>
              </a:rPr>
              <a:t>National Alzheimer’s Association </a:t>
            </a:r>
            <a:r>
              <a:rPr lang="en-US" sz="2400" dirty="0">
                <a:solidFill>
                  <a:schemeClr val="accent1">
                    <a:lumMod val="50000"/>
                  </a:schemeClr>
                </a:solidFill>
              </a:rPr>
              <a:t>has an on-line tracking system.</a:t>
            </a:r>
          </a:p>
          <a:p>
            <a:pPr marL="342900" indent="-342900">
              <a:buFont typeface="Wingdings" panose="05000000000000000000" pitchFamily="2" charset="2"/>
              <a:buChar char="§"/>
            </a:pPr>
            <a:r>
              <a:rPr lang="en-US" sz="2400" b="1" dirty="0">
                <a:solidFill>
                  <a:schemeClr val="accent1">
                    <a:lumMod val="50000"/>
                  </a:schemeClr>
                </a:solidFill>
              </a:rPr>
              <a:t>Personal information</a:t>
            </a:r>
            <a:r>
              <a:rPr lang="en-US" sz="2400" dirty="0">
                <a:solidFill>
                  <a:schemeClr val="accent1">
                    <a:lumMod val="50000"/>
                  </a:schemeClr>
                </a:solidFill>
              </a:rPr>
              <a:t> should not be carried.  It may provide devious persons with criminal intent to take advantage of a dementia person.</a:t>
            </a:r>
          </a:p>
          <a:p>
            <a:pPr marL="342900" indent="-342900">
              <a:buFont typeface="Wingdings" panose="05000000000000000000" pitchFamily="2" charset="2"/>
              <a:buChar char="§"/>
            </a:pPr>
            <a:r>
              <a:rPr lang="en-US" sz="2400" dirty="0">
                <a:solidFill>
                  <a:schemeClr val="accent1">
                    <a:lumMod val="50000"/>
                  </a:schemeClr>
                </a:solidFill>
              </a:rPr>
              <a:t>New and innovative technology is being invented and being used in creative ways in the home, and elsewhere to protect vulnerable adults. </a:t>
            </a:r>
            <a:r>
              <a:rPr lang="en-US" sz="2400" b="1" dirty="0">
                <a:solidFill>
                  <a:schemeClr val="accent1">
                    <a:lumMod val="50000"/>
                  </a:schemeClr>
                </a:solidFill>
              </a:rPr>
              <a:t> </a:t>
            </a:r>
          </a:p>
        </p:txBody>
      </p:sp>
      <p:sp>
        <p:nvSpPr>
          <p:cNvPr id="3" name="Slide Number Placeholder 2"/>
          <p:cNvSpPr>
            <a:spLocks noGrp="1"/>
          </p:cNvSpPr>
          <p:nvPr>
            <p:ph type="sldNum" sz="quarter" idx="12"/>
          </p:nvPr>
        </p:nvSpPr>
        <p:spPr/>
        <p:txBody>
          <a:bodyPr/>
          <a:lstStyle/>
          <a:p>
            <a:fld id="{DC40C83D-E769-49CD-A97B-6CE4F4D31969}" type="slidenum">
              <a:rPr lang="en-US" smtClean="0"/>
              <a:pPr/>
              <a:t>99</a:t>
            </a:fld>
            <a:endParaRPr lang="en-US"/>
          </a:p>
        </p:txBody>
      </p:sp>
    </p:spTree>
    <p:extLst>
      <p:ext uri="{BB962C8B-B14F-4D97-AF65-F5344CB8AC3E}">
        <p14:creationId xmlns:p14="http://schemas.microsoft.com/office/powerpoint/2010/main" val="3693356308"/>
      </p:ext>
    </p:extLst>
  </p:cSld>
  <p:clrMapOvr>
    <a:masterClrMapping/>
  </p:clrMapOvr>
</p:sld>
</file>

<file path=ppt/theme/theme1.xml><?xml version="1.0" encoding="utf-8"?>
<a:theme xmlns:a="http://schemas.openxmlformats.org/drawingml/2006/main" name="Basis">
  <a:themeElements>
    <a:clrScheme name="Violet">
      <a:dk1>
        <a:sysClr val="windowText" lastClr="000000"/>
      </a:dk1>
      <a:lt1>
        <a:sysClr val="window" lastClr="FFFFFF"/>
      </a:lt1>
      <a:dk2>
        <a:srgbClr val="373545"/>
      </a:dk2>
      <a:lt2>
        <a:srgbClr val="DCD8DC"/>
      </a:lt2>
      <a:accent1>
        <a:srgbClr val="AD84C6"/>
      </a:accent1>
      <a:accent2>
        <a:srgbClr val="8784C7"/>
      </a:accent2>
      <a:accent3>
        <a:srgbClr val="5D739A"/>
      </a:accent3>
      <a:accent4>
        <a:srgbClr val="6997AF"/>
      </a:accent4>
      <a:accent5>
        <a:srgbClr val="84ACB6"/>
      </a:accent5>
      <a:accent6>
        <a:srgbClr val="6F8183"/>
      </a:accent6>
      <a:hlink>
        <a:srgbClr val="69A020"/>
      </a:hlink>
      <a:folHlink>
        <a:srgbClr val="8C8C8C"/>
      </a:folHlink>
    </a:clrScheme>
    <a:fontScheme name="Basis">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sis">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90E45F77-AEFC-46EF-A7C1-5B338C297B02}"/>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6DCA1983-AE1E-48BE-8FC2-9B840730356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TM03457444[[fn=Basis]]</Template>
  <TotalTime>6730</TotalTime>
  <Words>6932</Words>
  <Application>Microsoft Office PowerPoint</Application>
  <PresentationFormat>On-screen Show (4:3)</PresentationFormat>
  <Paragraphs>1339</Paragraphs>
  <Slides>115</Slides>
  <Notes>2</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115</vt:i4>
      </vt:variant>
    </vt:vector>
  </HeadingPairs>
  <TitlesOfParts>
    <vt:vector size="124" baseType="lpstr">
      <vt:lpstr>Arial</vt:lpstr>
      <vt:lpstr>Arial Narrow</vt:lpstr>
      <vt:lpstr>Calibri</vt:lpstr>
      <vt:lpstr>Chiller</vt:lpstr>
      <vt:lpstr>Corbel</vt:lpstr>
      <vt:lpstr>Symbol</vt:lpstr>
      <vt:lpstr>Times New Roman</vt:lpstr>
      <vt:lpstr>Wingdings</vt:lpstr>
      <vt:lpstr>Basis</vt:lpstr>
      <vt:lpstr>Alzheimer’s Disease &amp; Related Disorders TRAINING FOR PROFESSIONAL CAREGIVERS</vt:lpstr>
      <vt:lpstr>PowerPoint Presentation</vt:lpstr>
      <vt:lpstr>PowerPoint Presentation</vt:lpstr>
      <vt:lpstr>PowerPoint Presentation</vt:lpstr>
      <vt:lpstr>PowerPoint Presentation</vt:lpstr>
      <vt:lpstr>OTHER DEMENTIA NEURODEGENERATIVE DISEASES      -&gt;Multiple Sclerosis            -&gt;Cerebellar degeneration </vt:lpstr>
      <vt:lpstr>DIAGNOSTIC TECHNIQUES FOR ALZHEIMER’S DISEASE</vt:lpstr>
      <vt:lpstr>PowerPoint Presentation</vt:lpstr>
      <vt:lpstr>KNOWN CAUSES OF ALZHEIMER’S DISEASE &amp; RELATED DISORDERS</vt:lpstr>
      <vt:lpstr>PowerPoint Presentation</vt:lpstr>
      <vt:lpstr>PowerPoint Presentation</vt:lpstr>
      <vt:lpstr>PowerPoint Presentation</vt:lpstr>
      <vt:lpstr>DON’T:</vt:lpstr>
      <vt:lpstr>COMMUNICATION</vt:lpstr>
      <vt:lpstr>PowerPoint Presentation</vt:lpstr>
      <vt:lpstr>AGITATION &amp; AGRESSION</vt:lpstr>
      <vt:lpstr>CATASTROPHIC REACTION  Occurs when situation overwhelms the thinking &amp; functioning capacity of person with dementia</vt:lpstr>
      <vt:lpstr>Resulting behaviors may include:</vt:lpstr>
      <vt:lpstr> </vt:lpstr>
      <vt:lpstr>HELPFUL REACTIONS</vt:lpstr>
      <vt:lpstr>EXPECTED DAILY BEHAVIOR</vt:lpstr>
      <vt:lpstr>COMBATIVE BEHAVIORS Potential effective distractions: </vt:lpstr>
      <vt:lpstr>The ABC Model of Behavior Management</vt:lpstr>
      <vt:lpstr>PowerPoint Presentation</vt:lpstr>
      <vt:lpstr>How to use ABC MODEL</vt:lpstr>
      <vt:lpstr>PowerPoint Presentation</vt:lpstr>
      <vt:lpstr>NEGATIVE BEHAVIORIAL PRESENTATION</vt:lpstr>
      <vt:lpstr>PowerPoint Presentation</vt:lpstr>
      <vt:lpstr>ALTERNATIVES CON’T:</vt:lpstr>
      <vt:lpstr>BEHAVIOR MODIFICATION</vt:lpstr>
      <vt:lpstr>PowerPoint Presentation</vt:lpstr>
      <vt:lpstr>    SUNDOWNING          AGITATION    ANXIETY PACING            WANDERING    MUTTERING  POSSIBLE EXPECTED BEHAVIORS LATE AFTERNOON OR EARLY EVENING </vt:lpstr>
      <vt:lpstr>POSSIBLE REASONS:  •OVERTIRED • NATURAL LIGHT  • CHANGE IN ENVIRONMENT • CIRCADIAN CLOCK DAMAGE • CHEMICAL IMBALANCE  • DISRUPTIONS IN BIOLOGICAL RHYTHMS </vt:lpstr>
      <vt:lpstr>POSSIBLE SOLUTIONS:</vt:lpstr>
      <vt:lpstr>PowerPoint Presentation</vt:lpstr>
      <vt:lpstr>CONSIDER SENSORY IMPAIRMENTS:</vt:lpstr>
      <vt:lpstr>PowerPoint Presentation</vt:lpstr>
      <vt:lpstr>PowerPoint Presentation</vt:lpstr>
      <vt:lpstr>PERSONAL CARE INCLUDES:</vt:lpstr>
      <vt:lpstr>PowerPoint Presentation</vt:lpstr>
      <vt:lpstr>PowerPoint Presentation</vt:lpstr>
      <vt:lpstr>PowerPoint Presentation</vt:lpstr>
      <vt:lpstr>GROOMING</vt:lpstr>
      <vt:lpstr>GROOMING CON’T:</vt:lpstr>
      <vt:lpstr>NUTRITION ENVIRONMENT</vt:lpstr>
      <vt:lpstr>BATHING</vt:lpstr>
      <vt:lpstr>DRESSING &amp; UNDRESSING</vt:lpstr>
      <vt:lpstr>CHOOSING CLOTHES</vt:lpstr>
      <vt:lpstr>TOILETING &amp; INCONTENENCE</vt:lpstr>
      <vt:lpstr>BOWEL INCONTENENCE</vt:lpstr>
      <vt:lpstr>SEXUALITY</vt:lpstr>
      <vt:lpstr>SEXUALITY</vt:lpstr>
      <vt:lpstr>SLEEP</vt:lpstr>
      <vt:lpstr>ADULT DAY SERVICES</vt:lpstr>
      <vt:lpstr>DEFINITION</vt:lpstr>
      <vt:lpstr>PowerPoint Presentation</vt:lpstr>
      <vt:lpstr>PowerPoint Presentation</vt:lpstr>
      <vt:lpstr>ACTIVITIES AND ENGAGEMENT STRATEGIES </vt:lpstr>
      <vt:lpstr>ACTIVITIES AND ENGAGEMENT STRATEGIES CON’T:  </vt:lpstr>
      <vt:lpstr>PowerPoint Presentation</vt:lpstr>
      <vt:lpstr>PARTICIPANT ENVIRONMENT</vt:lpstr>
      <vt:lpstr>PowerPoint Presentation</vt:lpstr>
      <vt:lpstr>PowerPoint Presentation</vt:lpstr>
      <vt:lpstr>Guidance in the Care of Patients with Alzheimer’s Disease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Family Issues and Feelings </vt:lpstr>
      <vt:lpstr> FIVE WAYS FAMILIES ARE AFFECTED </vt:lpstr>
      <vt:lpstr>PowerPoint Presentation</vt:lpstr>
      <vt:lpstr>PowerPoint Presentation</vt:lpstr>
      <vt:lpstr>PowerPoint Presentation</vt:lpstr>
      <vt:lpstr>STRESS</vt:lpstr>
      <vt:lpstr>PowerPoint Presentation</vt:lpstr>
      <vt:lpstr>PowerPoint Presentation</vt:lpstr>
      <vt:lpstr>SYMPTOMS OF CAREGIVER BURNOUT</vt:lpstr>
      <vt:lpstr>MORE SYMPTOMS:</vt:lpstr>
      <vt:lpstr>STRESS MANAGEMENT FOR PROFESSIONAL CAREGIVERS</vt:lpstr>
      <vt:lpstr>SIGNS YOU MAY BE EXPERIENCING STRESS: </vt:lpstr>
      <vt:lpstr>CON’T:</vt:lpstr>
      <vt:lpstr>PowerPoint Presentation</vt:lpstr>
      <vt:lpstr>GRIEF AND LOSS</vt:lpstr>
      <vt:lpstr> DEFENSE MECHANISMS Keep: • world at arm’s length  • keep from sharing true feelings  • keep from facing facts  </vt:lpstr>
      <vt:lpstr> THREE PHASES OF GRIEF </vt:lpstr>
      <vt:lpstr>   INSTITUTIONALIZATION CONNECTING CAREGIVERS WITH PATIENTS   </vt:lpstr>
      <vt:lpstr>PowerPoint Presentation</vt:lpstr>
      <vt:lpstr>SAFE AT HOME AND ELSEWHERE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OBJECTIVES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CASE STUDIES FOR DISCUSSION:   During discussion keep in mind the patients right to self-determination, right to choose and refuse even when their own well being may be compromised or jeopardized.  Consider the rights of all persons involved.  </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Alzheimer’s Disease &amp; Related Disorders TRAINING FOR PROFESSIONAL CAREGIVERS</dc:title>
  <dc:creator>Janet Steiner</dc:creator>
  <cp:keywords/>
  <cp:lastModifiedBy>Tim Timmermann</cp:lastModifiedBy>
  <cp:revision>379</cp:revision>
  <cp:lastPrinted>2018-10-19T17:09:45Z</cp:lastPrinted>
  <dcterms:created xsi:type="dcterms:W3CDTF">2015-01-21T19:27:18Z</dcterms:created>
  <dcterms:modified xsi:type="dcterms:W3CDTF">2020-02-20T21:37:42Z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TC062561681033</vt:lpwstr>
  </property>
</Properties>
</file>