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0" r:id="rId2"/>
  </p:sldMasterIdLst>
  <p:notesMasterIdLst>
    <p:notesMasterId r:id="rId70"/>
  </p:notesMasterIdLst>
  <p:handoutMasterIdLst>
    <p:handoutMasterId r:id="rId71"/>
  </p:handoutMasterIdLst>
  <p:sldIdLst>
    <p:sldId id="256" r:id="rId3"/>
    <p:sldId id="257" r:id="rId4"/>
    <p:sldId id="258" r:id="rId5"/>
    <p:sldId id="265" r:id="rId6"/>
    <p:sldId id="266" r:id="rId7"/>
    <p:sldId id="267" r:id="rId8"/>
    <p:sldId id="274" r:id="rId9"/>
    <p:sldId id="269" r:id="rId10"/>
    <p:sldId id="271" r:id="rId11"/>
    <p:sldId id="270" r:id="rId12"/>
    <p:sldId id="272" r:id="rId13"/>
    <p:sldId id="273" r:id="rId14"/>
    <p:sldId id="275" r:id="rId15"/>
    <p:sldId id="280" r:id="rId16"/>
    <p:sldId id="446" r:id="rId17"/>
    <p:sldId id="281" r:id="rId18"/>
    <p:sldId id="284" r:id="rId19"/>
    <p:sldId id="456" r:id="rId20"/>
    <p:sldId id="283" r:id="rId21"/>
    <p:sldId id="286" r:id="rId22"/>
    <p:sldId id="287" r:id="rId23"/>
    <p:sldId id="288" r:id="rId24"/>
    <p:sldId id="434" r:id="rId25"/>
    <p:sldId id="290" r:id="rId26"/>
    <p:sldId id="291" r:id="rId27"/>
    <p:sldId id="292" r:id="rId28"/>
    <p:sldId id="294" r:id="rId29"/>
    <p:sldId id="295" r:id="rId30"/>
    <p:sldId id="469" r:id="rId31"/>
    <p:sldId id="470" r:id="rId32"/>
    <p:sldId id="293" r:id="rId33"/>
    <p:sldId id="296" r:id="rId34"/>
    <p:sldId id="297" r:id="rId35"/>
    <p:sldId id="298" r:id="rId36"/>
    <p:sldId id="268" r:id="rId37"/>
    <p:sldId id="305" r:id="rId38"/>
    <p:sldId id="299" r:id="rId39"/>
    <p:sldId id="300" r:id="rId40"/>
    <p:sldId id="301" r:id="rId41"/>
    <p:sldId id="302" r:id="rId42"/>
    <p:sldId id="303" r:id="rId43"/>
    <p:sldId id="304" r:id="rId44"/>
    <p:sldId id="306" r:id="rId45"/>
    <p:sldId id="307" r:id="rId46"/>
    <p:sldId id="308" r:id="rId47"/>
    <p:sldId id="311" r:id="rId48"/>
    <p:sldId id="314" r:id="rId49"/>
    <p:sldId id="309" r:id="rId50"/>
    <p:sldId id="310" r:id="rId51"/>
    <p:sldId id="452" r:id="rId52"/>
    <p:sldId id="316" r:id="rId53"/>
    <p:sldId id="318" r:id="rId54"/>
    <p:sldId id="319" r:id="rId55"/>
    <p:sldId id="428" r:id="rId56"/>
    <p:sldId id="429" r:id="rId57"/>
    <p:sldId id="457" r:id="rId58"/>
    <p:sldId id="458" r:id="rId59"/>
    <p:sldId id="459" r:id="rId60"/>
    <p:sldId id="460" r:id="rId61"/>
    <p:sldId id="461" r:id="rId62"/>
    <p:sldId id="462" r:id="rId63"/>
    <p:sldId id="463" r:id="rId64"/>
    <p:sldId id="464" r:id="rId65"/>
    <p:sldId id="465" r:id="rId66"/>
    <p:sldId id="466" r:id="rId67"/>
    <p:sldId id="467" r:id="rId68"/>
    <p:sldId id="468" r:id="rId69"/>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66"/>
    <a:srgbClr val="FFCC00"/>
    <a:srgbClr val="00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008" autoAdjust="0"/>
    <p:restoredTop sz="95274" autoAdjust="0"/>
  </p:normalViewPr>
  <p:slideViewPr>
    <p:cSldViewPr>
      <p:cViewPr varScale="1">
        <p:scale>
          <a:sx n="72" d="100"/>
          <a:sy n="72" d="100"/>
        </p:scale>
        <p:origin x="66" y="19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slide" Target="slides/slide61.xml"/><Relationship Id="rId68" Type="http://schemas.openxmlformats.org/officeDocument/2006/relationships/slide" Target="slides/slide66.xml"/><Relationship Id="rId7" Type="http://schemas.openxmlformats.org/officeDocument/2006/relationships/slide" Target="slides/slide5.xml"/><Relationship Id="rId71" Type="http://schemas.openxmlformats.org/officeDocument/2006/relationships/handoutMaster" Target="handoutMasters/handoutMaster1.xml"/><Relationship Id="rId2" Type="http://schemas.openxmlformats.org/officeDocument/2006/relationships/slideMaster" Target="slideMasters/slideMaster1.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slide" Target="slides/slide64.xml"/><Relationship Id="rId7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61" Type="http://schemas.openxmlformats.org/officeDocument/2006/relationships/slide" Target="slides/slide59.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presProps" Target="presProps.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notesMaster" Target="notesMasters/notesMaster1.xml"/><Relationship Id="rId75"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eaLnBrk="0" hangingPunct="0">
              <a:defRPr sz="1200">
                <a:latin typeface="Times New Roman" pitchFamily="18" charset="0"/>
              </a:defRPr>
            </a:lvl1pPr>
          </a:lstStyle>
          <a:p>
            <a:endParaRPr lang="en-US"/>
          </a:p>
        </p:txBody>
      </p:sp>
      <p:sp>
        <p:nvSpPr>
          <p:cNvPr id="15363" name="Rectangle 3"/>
          <p:cNvSpPr>
            <a:spLocks noGrp="1" noChangeArrowheads="1"/>
          </p:cNvSpPr>
          <p:nvPr>
            <p:ph type="dt" sz="quarter" idx="1"/>
          </p:nvPr>
        </p:nvSpPr>
        <p:spPr bwMode="auto">
          <a:xfrm>
            <a:off x="3972560" y="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lgn="r" eaLnBrk="0" hangingPunct="0">
              <a:defRPr sz="1200">
                <a:latin typeface="Times New Roman" pitchFamily="18" charset="0"/>
              </a:defRPr>
            </a:lvl1pPr>
          </a:lstStyle>
          <a:p>
            <a:endParaRPr lang="en-US"/>
          </a:p>
        </p:txBody>
      </p:sp>
      <p:sp>
        <p:nvSpPr>
          <p:cNvPr id="15364" name="Rectangle 4"/>
          <p:cNvSpPr>
            <a:spLocks noGrp="1" noChangeArrowheads="1"/>
          </p:cNvSpPr>
          <p:nvPr>
            <p:ph type="ftr" sz="quarter" idx="2"/>
          </p:nvPr>
        </p:nvSpPr>
        <p:spPr bwMode="auto">
          <a:xfrm>
            <a:off x="0" y="883158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eaLnBrk="0" hangingPunct="0">
              <a:defRPr sz="1200">
                <a:latin typeface="Times New Roman" pitchFamily="18" charset="0"/>
              </a:defRPr>
            </a:lvl1pPr>
          </a:lstStyle>
          <a:p>
            <a:endParaRPr lang="en-US"/>
          </a:p>
        </p:txBody>
      </p:sp>
      <p:sp>
        <p:nvSpPr>
          <p:cNvPr id="15365" name="Rectangle 5"/>
          <p:cNvSpPr>
            <a:spLocks noGrp="1" noChangeArrowheads="1"/>
          </p:cNvSpPr>
          <p:nvPr>
            <p:ph type="sldNum" sz="quarter" idx="3"/>
          </p:nvPr>
        </p:nvSpPr>
        <p:spPr bwMode="auto">
          <a:xfrm>
            <a:off x="3972560" y="883158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lgn="r" eaLnBrk="0" hangingPunct="0">
              <a:defRPr sz="1200">
                <a:latin typeface="Times New Roman" pitchFamily="18" charset="0"/>
              </a:defRPr>
            </a:lvl1pPr>
          </a:lstStyle>
          <a:p>
            <a:fld id="{F9A46B63-4FAD-448A-A556-02A5E3944259}" type="slidenum">
              <a:rPr lang="en-US"/>
              <a:pPr/>
              <a:t>‹#›</a:t>
            </a:fld>
            <a:endParaRPr lang="en-US"/>
          </a:p>
        </p:txBody>
      </p:sp>
    </p:spTree>
    <p:extLst>
      <p:ext uri="{BB962C8B-B14F-4D97-AF65-F5344CB8AC3E}">
        <p14:creationId xmlns:p14="http://schemas.microsoft.com/office/powerpoint/2010/main" val="26293455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eaLnBrk="0" hangingPunct="0">
              <a:defRPr sz="1200">
                <a:latin typeface="Times New Roman" pitchFamily="18" charset="0"/>
              </a:defRPr>
            </a:lvl1pPr>
          </a:lstStyle>
          <a:p>
            <a:endParaRPr lang="en-US"/>
          </a:p>
        </p:txBody>
      </p:sp>
      <p:sp>
        <p:nvSpPr>
          <p:cNvPr id="17411" name="Rectangle 3"/>
          <p:cNvSpPr>
            <a:spLocks noGrp="1" noChangeArrowheads="1"/>
          </p:cNvSpPr>
          <p:nvPr>
            <p:ph type="dt" idx="1"/>
          </p:nvPr>
        </p:nvSpPr>
        <p:spPr bwMode="auto">
          <a:xfrm>
            <a:off x="3972560" y="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lgn="r" eaLnBrk="0" hangingPunct="0">
              <a:defRPr sz="1200">
                <a:latin typeface="Times New Roman" pitchFamily="18" charset="0"/>
              </a:defRPr>
            </a:lvl1pPr>
          </a:lstStyle>
          <a:p>
            <a:endParaRPr lang="en-US"/>
          </a:p>
        </p:txBody>
      </p:sp>
      <p:sp>
        <p:nvSpPr>
          <p:cNvPr id="17412"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7413" name="Rectangle 5"/>
          <p:cNvSpPr>
            <a:spLocks noGrp="1" noChangeArrowheads="1"/>
          </p:cNvSpPr>
          <p:nvPr>
            <p:ph type="body" sz="quarter" idx="3"/>
          </p:nvPr>
        </p:nvSpPr>
        <p:spPr bwMode="auto">
          <a:xfrm>
            <a:off x="934720" y="4415790"/>
            <a:ext cx="5140960" cy="41833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7414" name="Rectangle 6"/>
          <p:cNvSpPr>
            <a:spLocks noGrp="1" noChangeArrowheads="1"/>
          </p:cNvSpPr>
          <p:nvPr>
            <p:ph type="ftr" sz="quarter" idx="4"/>
          </p:nvPr>
        </p:nvSpPr>
        <p:spPr bwMode="auto">
          <a:xfrm>
            <a:off x="0" y="883158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eaLnBrk="0" hangingPunct="0">
              <a:defRPr sz="1200">
                <a:latin typeface="Times New Roman" pitchFamily="18" charset="0"/>
              </a:defRPr>
            </a:lvl1pPr>
          </a:lstStyle>
          <a:p>
            <a:endParaRPr lang="en-US"/>
          </a:p>
        </p:txBody>
      </p:sp>
      <p:sp>
        <p:nvSpPr>
          <p:cNvPr id="17415" name="Rectangle 7"/>
          <p:cNvSpPr>
            <a:spLocks noGrp="1" noChangeArrowheads="1"/>
          </p:cNvSpPr>
          <p:nvPr>
            <p:ph type="sldNum" sz="quarter" idx="5"/>
          </p:nvPr>
        </p:nvSpPr>
        <p:spPr bwMode="auto">
          <a:xfrm>
            <a:off x="3972560" y="883158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lgn="r" eaLnBrk="0" hangingPunct="0">
              <a:defRPr sz="1200">
                <a:latin typeface="Times New Roman" pitchFamily="18" charset="0"/>
              </a:defRPr>
            </a:lvl1pPr>
          </a:lstStyle>
          <a:p>
            <a:fld id="{E7CAE20C-D77B-4EB7-AE52-E2B9CECD256E}" type="slidenum">
              <a:rPr lang="en-US"/>
              <a:pPr/>
              <a:t>‹#›</a:t>
            </a:fld>
            <a:endParaRPr lang="en-US"/>
          </a:p>
        </p:txBody>
      </p:sp>
    </p:spTree>
    <p:extLst>
      <p:ext uri="{BB962C8B-B14F-4D97-AF65-F5344CB8AC3E}">
        <p14:creationId xmlns:p14="http://schemas.microsoft.com/office/powerpoint/2010/main" val="206919927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Times New Roman" pitchFamily="18" charset="0"/>
        <a:ea typeface="+mn-ea"/>
        <a:cs typeface="+mn-cs"/>
      </a:defRPr>
    </a:lvl1pPr>
    <a:lvl2pPr marL="457200" algn="l" rtl="0" fontAlgn="base">
      <a:spcBef>
        <a:spcPct val="30000"/>
      </a:spcBef>
      <a:spcAft>
        <a:spcPct val="0"/>
      </a:spcAft>
      <a:defRPr kumimoji="1" sz="1200" kern="1200">
        <a:solidFill>
          <a:schemeClr val="tx1"/>
        </a:solidFill>
        <a:latin typeface="Times New Roman" pitchFamily="18" charset="0"/>
        <a:ea typeface="+mn-ea"/>
        <a:cs typeface="+mn-cs"/>
      </a:defRPr>
    </a:lvl2pPr>
    <a:lvl3pPr marL="914400" algn="l" rtl="0" fontAlgn="base">
      <a:spcBef>
        <a:spcPct val="30000"/>
      </a:spcBef>
      <a:spcAft>
        <a:spcPct val="0"/>
      </a:spcAft>
      <a:defRPr kumimoji="1" sz="1200" kern="1200">
        <a:solidFill>
          <a:schemeClr val="tx1"/>
        </a:solidFill>
        <a:latin typeface="Times New Roman" pitchFamily="18" charset="0"/>
        <a:ea typeface="+mn-ea"/>
        <a:cs typeface="+mn-cs"/>
      </a:defRPr>
    </a:lvl3pPr>
    <a:lvl4pPr marL="1371600" algn="l" rtl="0" fontAlgn="base">
      <a:spcBef>
        <a:spcPct val="30000"/>
      </a:spcBef>
      <a:spcAft>
        <a:spcPct val="0"/>
      </a:spcAft>
      <a:defRPr kumimoji="1" sz="1200" kern="1200">
        <a:solidFill>
          <a:schemeClr val="tx1"/>
        </a:solidFill>
        <a:latin typeface="Times New Roman" pitchFamily="18" charset="0"/>
        <a:ea typeface="+mn-ea"/>
        <a:cs typeface="+mn-cs"/>
      </a:defRPr>
    </a:lvl4pPr>
    <a:lvl5pPr marL="1828800" algn="l" rtl="0" fontAlgn="base">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7CAE20C-D77B-4EB7-AE52-E2B9CECD256E}" type="slidenum">
              <a:rPr lang="en-US" smtClean="0"/>
              <a:pPr/>
              <a:t>66</a:t>
            </a:fld>
            <a:endParaRPr lang="en-US"/>
          </a:p>
        </p:txBody>
      </p:sp>
    </p:spTree>
    <p:extLst>
      <p:ext uri="{BB962C8B-B14F-4D97-AF65-F5344CB8AC3E}">
        <p14:creationId xmlns:p14="http://schemas.microsoft.com/office/powerpoint/2010/main" val="15387320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82879" y="182879"/>
            <a:ext cx="8778240" cy="6492240"/>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32485" y="882376"/>
            <a:ext cx="7475220" cy="2926080"/>
          </a:xfrm>
        </p:spPr>
        <p:txBody>
          <a:bodyPr anchor="b">
            <a:normAutofit/>
          </a:bodyPr>
          <a:lstStyle>
            <a:lvl1pPr algn="ctr">
              <a:lnSpc>
                <a:spcPct val="85000"/>
              </a:lnSpc>
              <a:defRPr sz="6000" b="1" cap="all"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282148" y="3869635"/>
            <a:ext cx="6575895" cy="1388165"/>
          </a:xfrm>
        </p:spPr>
        <p:txBody>
          <a:bodyPr>
            <a:normAutofit/>
          </a:bodyPr>
          <a:lstStyle>
            <a:lvl1pPr marL="0" indent="0" algn="ctr">
              <a:spcBef>
                <a:spcPts val="1000"/>
              </a:spcBef>
              <a:buNone/>
              <a:defRPr sz="1800">
                <a:solidFill>
                  <a:srgbClr val="FFFFFF"/>
                </a:solidFill>
              </a:defRPr>
            </a:lvl1pPr>
            <a:lvl2pPr marL="342900" indent="0" algn="ctr">
              <a:buNone/>
              <a:defRPr sz="18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endParaRPr lang="en-US" dirty="0"/>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BE19C0DE-C078-4586-94EC-518557DE64A2}" type="slidenum">
              <a:rPr lang="en-US" smtClean="0"/>
              <a:pPr/>
              <a:t>‹#›</a:t>
            </a:fld>
            <a:endParaRPr lang="en-US" dirty="0"/>
          </a:p>
        </p:txBody>
      </p:sp>
      <p:cxnSp>
        <p:nvCxnSpPr>
          <p:cNvPr id="8" name="Straight Connector 7"/>
          <p:cNvCxnSpPr/>
          <p:nvPr/>
        </p:nvCxnSpPr>
        <p:spPr>
          <a:xfrm>
            <a:off x="1483995" y="3733800"/>
            <a:ext cx="61722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321628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639B9F-2C80-4DC8-85FD-39014D0EA899}" type="slidenum">
              <a:rPr lang="en-US" smtClean="0"/>
              <a:pPr/>
              <a:t>‹#›</a:t>
            </a:fld>
            <a:endParaRPr lang="en-US"/>
          </a:p>
        </p:txBody>
      </p:sp>
    </p:spTree>
    <p:extLst>
      <p:ext uri="{BB962C8B-B14F-4D97-AF65-F5344CB8AC3E}">
        <p14:creationId xmlns:p14="http://schemas.microsoft.com/office/powerpoint/2010/main" val="8155152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762000"/>
            <a:ext cx="1743075" cy="54102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57250" y="762000"/>
            <a:ext cx="5572125"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989B3F-BCC9-4654-9345-B524E2460B07}" type="slidenum">
              <a:rPr lang="en-US" smtClean="0"/>
              <a:pPr/>
              <a:t>‹#›</a:t>
            </a:fld>
            <a:endParaRPr lang="en-US"/>
          </a:p>
        </p:txBody>
      </p:sp>
    </p:spTree>
    <p:extLst>
      <p:ext uri="{BB962C8B-B14F-4D97-AF65-F5344CB8AC3E}">
        <p14:creationId xmlns:p14="http://schemas.microsoft.com/office/powerpoint/2010/main" val="2601552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spcBef>
                <a:spcPts val="1000"/>
              </a:spcBef>
              <a:defRPr/>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3D52EE-2EC2-4889-BE6E-7EB8E38B3EEC}" type="slidenum">
              <a:rPr lang="en-US" smtClean="0"/>
              <a:pPr/>
              <a:t>‹#›</a:t>
            </a:fld>
            <a:endParaRPr lang="en-US"/>
          </a:p>
        </p:txBody>
      </p:sp>
    </p:spTree>
    <p:extLst>
      <p:ext uri="{BB962C8B-B14F-4D97-AF65-F5344CB8AC3E}">
        <p14:creationId xmlns:p14="http://schemas.microsoft.com/office/powerpoint/2010/main" val="35712805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29818" y="1173575"/>
            <a:ext cx="7475220" cy="2926080"/>
          </a:xfrm>
        </p:spPr>
        <p:txBody>
          <a:bodyPr anchor="b">
            <a:noAutofit/>
          </a:bodyPr>
          <a:lstStyle>
            <a:lvl1pPr algn="ctr">
              <a:lnSpc>
                <a:spcPct val="85000"/>
              </a:lnSpc>
              <a:defRPr sz="6000" b="0" cap="all" baseline="0"/>
            </a:lvl1pPr>
          </a:lstStyle>
          <a:p>
            <a:r>
              <a:rPr lang="en-US"/>
              <a:t>Click to edit Master title style</a:t>
            </a:r>
            <a:endParaRPr lang="en-US" dirty="0"/>
          </a:p>
        </p:txBody>
      </p:sp>
      <p:sp>
        <p:nvSpPr>
          <p:cNvPr id="3" name="Text Placeholder 2"/>
          <p:cNvSpPr>
            <a:spLocks noGrp="1"/>
          </p:cNvSpPr>
          <p:nvPr>
            <p:ph type="body" idx="1"/>
          </p:nvPr>
        </p:nvSpPr>
        <p:spPr>
          <a:xfrm>
            <a:off x="1282446" y="4154520"/>
            <a:ext cx="6576822" cy="1363806"/>
          </a:xfrm>
        </p:spPr>
        <p:txBody>
          <a:bodyPr anchor="t">
            <a:normAutofit/>
          </a:bodyPr>
          <a:lstStyle>
            <a:lvl1pPr marL="0" indent="0" algn="ctr">
              <a:buNone/>
              <a:defRPr sz="1800">
                <a:solidFill>
                  <a:schemeClr val="accent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B295FE-F8B1-4B4D-B3A7-33303EC74750}" type="slidenum">
              <a:rPr lang="en-US" smtClean="0"/>
              <a:pPr/>
              <a:t>‹#›</a:t>
            </a:fld>
            <a:endParaRPr lang="en-US"/>
          </a:p>
        </p:txBody>
      </p:sp>
      <p:cxnSp>
        <p:nvCxnSpPr>
          <p:cNvPr id="7" name="Straight Connector 6"/>
          <p:cNvCxnSpPr/>
          <p:nvPr/>
        </p:nvCxnSpPr>
        <p:spPr>
          <a:xfrm>
            <a:off x="1485900" y="4020408"/>
            <a:ext cx="61722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199612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57250" y="2057399"/>
            <a:ext cx="3566160" cy="402336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00709" y="2057400"/>
            <a:ext cx="3566160" cy="402336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2E366D-20AC-4469-B201-4C3CE52308A9}" type="slidenum">
              <a:rPr lang="en-US" smtClean="0"/>
              <a:pPr/>
              <a:t>‹#›</a:t>
            </a:fld>
            <a:endParaRPr lang="en-US"/>
          </a:p>
        </p:txBody>
      </p:sp>
    </p:spTree>
    <p:extLst>
      <p:ext uri="{BB962C8B-B14F-4D97-AF65-F5344CB8AC3E}">
        <p14:creationId xmlns:p14="http://schemas.microsoft.com/office/powerpoint/2010/main" val="35326077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857250" y="2001511"/>
            <a:ext cx="3566160" cy="777240"/>
          </a:xfrm>
        </p:spPr>
        <p:txBody>
          <a:bodyPr anchor="ct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857250" y="2721483"/>
            <a:ext cx="3566160" cy="338328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01880" y="1999032"/>
            <a:ext cx="3566160" cy="777240"/>
          </a:xfrm>
        </p:spPr>
        <p:txBody>
          <a:bodyPr anchor="ct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701880" y="2719322"/>
            <a:ext cx="3566160" cy="338328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07F8811-BB39-4063-B54B-0B0CD125FC59}" type="slidenum">
              <a:rPr lang="en-US" smtClean="0"/>
              <a:pPr/>
              <a:t>‹#›</a:t>
            </a:fld>
            <a:endParaRPr lang="en-US"/>
          </a:p>
        </p:txBody>
      </p:sp>
    </p:spTree>
    <p:extLst>
      <p:ext uri="{BB962C8B-B14F-4D97-AF65-F5344CB8AC3E}">
        <p14:creationId xmlns:p14="http://schemas.microsoft.com/office/powerpoint/2010/main" val="42246483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F88DAC2-F742-47E7-BDFB-501D2002B435}" type="slidenum">
              <a:rPr lang="en-US" smtClean="0"/>
              <a:pPr/>
              <a:t>‹#›</a:t>
            </a:fld>
            <a:endParaRPr lang="en-US"/>
          </a:p>
        </p:txBody>
      </p:sp>
    </p:spTree>
    <p:extLst>
      <p:ext uri="{BB962C8B-B14F-4D97-AF65-F5344CB8AC3E}">
        <p14:creationId xmlns:p14="http://schemas.microsoft.com/office/powerpoint/2010/main" val="7043990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C40C83D-E769-49CD-A97B-6CE4F4D31969}" type="slidenum">
              <a:rPr lang="en-US" smtClean="0"/>
              <a:pPr/>
              <a:t>‹#›</a:t>
            </a:fld>
            <a:endParaRPr lang="en-US"/>
          </a:p>
        </p:txBody>
      </p:sp>
    </p:spTree>
    <p:extLst>
      <p:ext uri="{BB962C8B-B14F-4D97-AF65-F5344CB8AC3E}">
        <p14:creationId xmlns:p14="http://schemas.microsoft.com/office/powerpoint/2010/main" val="17943030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7250" y="1097280"/>
            <a:ext cx="2834640" cy="1737360"/>
          </a:xfrm>
        </p:spPr>
        <p:txBody>
          <a:bodyPr anchor="b">
            <a:noAutofit/>
          </a:bodyPr>
          <a:lstStyle>
            <a:lvl1pPr>
              <a:lnSpc>
                <a:spcPct val="90000"/>
              </a:lnSpc>
              <a:defRPr sz="3000" b="0"/>
            </a:lvl1pPr>
          </a:lstStyle>
          <a:p>
            <a:r>
              <a:rPr lang="en-US"/>
              <a:t>Click to edit Master title style</a:t>
            </a:r>
            <a:endParaRPr lang="en-US" dirty="0"/>
          </a:p>
        </p:txBody>
      </p:sp>
      <p:sp>
        <p:nvSpPr>
          <p:cNvPr id="3" name="Content Placeholder 2"/>
          <p:cNvSpPr>
            <a:spLocks noGrp="1"/>
          </p:cNvSpPr>
          <p:nvPr>
            <p:ph idx="1"/>
          </p:nvPr>
        </p:nvSpPr>
        <p:spPr>
          <a:xfrm>
            <a:off x="4129314" y="1097280"/>
            <a:ext cx="4149638" cy="466344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7250" y="2834640"/>
            <a:ext cx="2834640" cy="2926080"/>
          </a:xfrm>
        </p:spPr>
        <p:txBody>
          <a:bodyPr>
            <a:normAutofit/>
          </a:bodyPr>
          <a:lstStyle>
            <a:lvl1pPr marL="0" indent="0">
              <a:lnSpc>
                <a:spcPct val="100000"/>
              </a:lnSpc>
              <a:spcBef>
                <a:spcPts val="800"/>
              </a:spcBef>
              <a:buNone/>
              <a:defRPr sz="1275"/>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D732AF-82A3-432F-8A42-4A4275DE0EA7}" type="slidenum">
              <a:rPr lang="en-US" smtClean="0"/>
              <a:pPr/>
              <a:t>‹#›</a:t>
            </a:fld>
            <a:endParaRPr lang="en-US"/>
          </a:p>
        </p:txBody>
      </p:sp>
    </p:spTree>
    <p:extLst>
      <p:ext uri="{BB962C8B-B14F-4D97-AF65-F5344CB8AC3E}">
        <p14:creationId xmlns:p14="http://schemas.microsoft.com/office/powerpoint/2010/main" val="33630802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7250" y="1097280"/>
            <a:ext cx="2834640" cy="1737360"/>
          </a:xfrm>
        </p:spPr>
        <p:txBody>
          <a:bodyPr anchor="b">
            <a:noAutofit/>
          </a:bodyPr>
          <a:lstStyle>
            <a:lvl1pPr>
              <a:lnSpc>
                <a:spcPct val="90000"/>
              </a:lnSpc>
              <a:defRPr sz="30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4019107" y="1069847"/>
            <a:ext cx="4257703" cy="4645153"/>
          </a:xfrm>
        </p:spPr>
        <p:txBody>
          <a:bodyPr lIns="274320" tIns="182880" anchor="t">
            <a:normAutofit/>
          </a:bodyPr>
          <a:lstStyle>
            <a:lvl1pPr marL="0" indent="0">
              <a:buNone/>
              <a:defRPr sz="21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857250" y="2834640"/>
            <a:ext cx="2834640" cy="2880360"/>
          </a:xfrm>
        </p:spPr>
        <p:txBody>
          <a:bodyPr>
            <a:normAutofit/>
          </a:bodyPr>
          <a:lstStyle>
            <a:lvl1pPr marL="0" indent="0">
              <a:lnSpc>
                <a:spcPct val="100000"/>
              </a:lnSpc>
              <a:spcBef>
                <a:spcPts val="800"/>
              </a:spcBef>
              <a:buNone/>
              <a:defRPr sz="1275"/>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6E6EE8-63E5-42DA-A7C1-04B4B19F4C2F}" type="slidenum">
              <a:rPr lang="en-US" smtClean="0"/>
              <a:pPr/>
              <a:t>‹#›</a:t>
            </a:fld>
            <a:endParaRPr lang="en-US"/>
          </a:p>
        </p:txBody>
      </p:sp>
    </p:spTree>
    <p:extLst>
      <p:ext uri="{BB962C8B-B14F-4D97-AF65-F5344CB8AC3E}">
        <p14:creationId xmlns:p14="http://schemas.microsoft.com/office/powerpoint/2010/main" val="35093491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p:nvPr/>
        </p:nvSpPr>
        <p:spPr>
          <a:xfrm>
            <a:off x="182880" y="182880"/>
            <a:ext cx="8778240" cy="649224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57250" y="609600"/>
            <a:ext cx="7406640" cy="13563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57251" y="2057400"/>
            <a:ext cx="7404653" cy="40386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7247" y="6223829"/>
            <a:ext cx="1746806" cy="365125"/>
          </a:xfrm>
          <a:prstGeom prst="rect">
            <a:avLst/>
          </a:prstGeom>
        </p:spPr>
        <p:txBody>
          <a:bodyPr vert="horz" lIns="91440" tIns="45720" rIns="91440" bIns="45720" rtlCol="0" anchor="ctr"/>
          <a:lstStyle>
            <a:lvl1pPr algn="l">
              <a:defRPr sz="1000">
                <a:solidFill>
                  <a:schemeClr val="accent1"/>
                </a:solidFill>
              </a:defRPr>
            </a:lvl1pPr>
          </a:lstStyle>
          <a:p>
            <a:endParaRPr lang="en-US" dirty="0"/>
          </a:p>
        </p:txBody>
      </p:sp>
      <p:sp>
        <p:nvSpPr>
          <p:cNvPr id="5" name="Footer Placeholder 4"/>
          <p:cNvSpPr>
            <a:spLocks noGrp="1"/>
          </p:cNvSpPr>
          <p:nvPr>
            <p:ph type="ftr" sz="quarter" idx="3"/>
          </p:nvPr>
        </p:nvSpPr>
        <p:spPr>
          <a:xfrm>
            <a:off x="2961861" y="6223829"/>
            <a:ext cx="3538331" cy="365125"/>
          </a:xfrm>
          <a:prstGeom prst="rect">
            <a:avLst/>
          </a:prstGeom>
        </p:spPr>
        <p:txBody>
          <a:bodyPr vert="horz" lIns="91440" tIns="45720" rIns="91440" bIns="45720" rtlCol="0" anchor="ctr"/>
          <a:lstStyle>
            <a:lvl1pPr algn="ctr">
              <a:defRPr sz="1000">
                <a:solidFill>
                  <a:schemeClr val="accent1"/>
                </a:solidFill>
              </a:defRPr>
            </a:lvl1pPr>
          </a:lstStyle>
          <a:p>
            <a:endParaRPr lang="en-US" dirty="0"/>
          </a:p>
        </p:txBody>
      </p:sp>
      <p:sp>
        <p:nvSpPr>
          <p:cNvPr id="6" name="Slide Number Placeholder 5"/>
          <p:cNvSpPr>
            <a:spLocks noGrp="1"/>
          </p:cNvSpPr>
          <p:nvPr>
            <p:ph type="sldNum" sz="quarter" idx="4"/>
          </p:nvPr>
        </p:nvSpPr>
        <p:spPr>
          <a:xfrm>
            <a:off x="6997148" y="6223829"/>
            <a:ext cx="1279663" cy="365125"/>
          </a:xfrm>
          <a:prstGeom prst="rect">
            <a:avLst/>
          </a:prstGeom>
        </p:spPr>
        <p:txBody>
          <a:bodyPr vert="horz" lIns="91440" tIns="45720" rIns="91440" bIns="45720" rtlCol="0" anchor="ctr"/>
          <a:lstStyle>
            <a:lvl1pPr algn="r">
              <a:defRPr sz="1000">
                <a:solidFill>
                  <a:schemeClr val="accent1"/>
                </a:solidFill>
              </a:defRPr>
            </a:lvl1pPr>
          </a:lstStyle>
          <a:p>
            <a:fld id="{0E473B5A-C5D8-4A29-98C2-A74172270BA2}" type="slidenum">
              <a:rPr lang="en-US" smtClean="0"/>
              <a:pPr/>
              <a:t>‹#›</a:t>
            </a:fld>
            <a:endParaRPr lang="en-US" dirty="0"/>
          </a:p>
        </p:txBody>
      </p:sp>
    </p:spTree>
    <p:extLst>
      <p:ext uri="{BB962C8B-B14F-4D97-AF65-F5344CB8AC3E}">
        <p14:creationId xmlns:p14="http://schemas.microsoft.com/office/powerpoint/2010/main" val="3358147358"/>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Lst>
  <p:hf hdr="0" ftr="0" dt="0"/>
  <p:txStyles>
    <p:titleStyle>
      <a:lvl1pPr algn="l" defTabSz="685800" rtl="0" eaLnBrk="1" latinLnBrk="0" hangingPunct="1">
        <a:lnSpc>
          <a:spcPct val="90000"/>
        </a:lnSpc>
        <a:spcBef>
          <a:spcPct val="0"/>
        </a:spcBef>
        <a:buNone/>
        <a:defRPr sz="4000" kern="1200">
          <a:solidFill>
            <a:schemeClr val="accent1"/>
          </a:solidFill>
          <a:latin typeface="+mj-lt"/>
          <a:ea typeface="+mj-ea"/>
          <a:cs typeface="+mj-cs"/>
        </a:defRPr>
      </a:lvl1pPr>
    </p:titleStyle>
    <p:bodyStyle>
      <a:lvl1pPr marL="171450" indent="-137160" algn="l" defTabSz="685800" rtl="0" eaLnBrk="1" latinLnBrk="0" hangingPunct="1">
        <a:lnSpc>
          <a:spcPct val="90000"/>
        </a:lnSpc>
        <a:spcBef>
          <a:spcPts val="1000"/>
        </a:spcBef>
        <a:buClr>
          <a:schemeClr val="accent1"/>
        </a:buClr>
        <a:buSzPct val="80000"/>
        <a:buFont typeface="Corbel" pitchFamily="34" charset="0"/>
        <a:buChar char="•"/>
        <a:defRPr sz="2000" kern="1200">
          <a:solidFill>
            <a:schemeClr val="accent1"/>
          </a:solidFill>
          <a:latin typeface="+mn-lt"/>
          <a:ea typeface="+mn-ea"/>
          <a:cs typeface="+mn-cs"/>
        </a:defRPr>
      </a:lvl1pPr>
      <a:lvl2pPr marL="34290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800" kern="1200">
          <a:solidFill>
            <a:schemeClr val="accent1"/>
          </a:solidFill>
          <a:latin typeface="+mn-lt"/>
          <a:ea typeface="+mn-ea"/>
          <a:cs typeface="+mn-cs"/>
        </a:defRPr>
      </a:lvl2pPr>
      <a:lvl3pPr marL="54864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600" kern="1200">
          <a:solidFill>
            <a:schemeClr val="accent1"/>
          </a:solidFill>
          <a:latin typeface="+mn-lt"/>
          <a:ea typeface="+mn-ea"/>
          <a:cs typeface="+mn-cs"/>
        </a:defRPr>
      </a:lvl3pPr>
      <a:lvl4pPr marL="75438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4pPr>
      <a:lvl5pPr marL="92012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5pPr>
      <a:lvl6pPr marL="11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6pPr>
      <a:lvl7pPr marL="13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7pPr>
      <a:lvl8pPr marL="15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8pPr>
      <a:lvl9pPr marL="17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brevardalzheimers.org/index.html"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brevardalzheimers.org/index.html"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brevardalzheimers.org/index.html" TargetMode="Externa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brevardalzheimers.org/index.html" TargetMode="External"/><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4"/>
          <p:cNvSpPr>
            <a:spLocks noGrp="1" noChangeArrowheads="1"/>
          </p:cNvSpPr>
          <p:nvPr>
            <p:ph type="ctrTitle"/>
          </p:nvPr>
        </p:nvSpPr>
        <p:spPr>
          <a:xfrm>
            <a:off x="0" y="1752600"/>
            <a:ext cx="8991600" cy="1447800"/>
          </a:xfrm>
        </p:spPr>
        <p:txBody>
          <a:bodyPr/>
          <a:lstStyle/>
          <a:p>
            <a:r>
              <a:rPr lang="en-US" sz="2800" dirty="0"/>
              <a:t>Alzheimer’s Disease &amp; Related Disorders</a:t>
            </a:r>
            <a:br>
              <a:rPr lang="en-US" sz="2800" dirty="0"/>
            </a:br>
            <a:r>
              <a:rPr lang="en-US" sz="3200" b="1" dirty="0"/>
              <a:t>TRAINING FOR PROFESSIONAL CAREGIVERS</a:t>
            </a:r>
          </a:p>
        </p:txBody>
      </p:sp>
      <p:sp>
        <p:nvSpPr>
          <p:cNvPr id="4101" name="Rectangle 5"/>
          <p:cNvSpPr>
            <a:spLocks noGrp="1" noChangeArrowheads="1"/>
          </p:cNvSpPr>
          <p:nvPr>
            <p:ph type="subTitle" idx="1"/>
          </p:nvPr>
        </p:nvSpPr>
        <p:spPr>
          <a:xfrm>
            <a:off x="990600" y="3352798"/>
            <a:ext cx="7620000" cy="3352802"/>
          </a:xfrm>
        </p:spPr>
        <p:txBody>
          <a:bodyPr/>
          <a:lstStyle/>
          <a:p>
            <a:r>
              <a:rPr lang="en-US" sz="2800" b="1" dirty="0"/>
              <a:t>JANET STEINER</a:t>
            </a:r>
          </a:p>
          <a:p>
            <a:r>
              <a:rPr lang="en-US" sz="2000" dirty="0"/>
              <a:t>DIRECTOR OF EDUCATION</a:t>
            </a:r>
          </a:p>
          <a:p>
            <a:r>
              <a:rPr lang="en-US" sz="2000" dirty="0"/>
              <a:t>BREVARD ALZHEIMER’S FOUNDATION</a:t>
            </a:r>
          </a:p>
          <a:p>
            <a:endParaRPr lang="en-US" sz="2000" dirty="0"/>
          </a:p>
          <a:p>
            <a:r>
              <a:rPr lang="en-US" sz="2000" dirty="0"/>
              <a:t>Adult Day Care Training Provider ADC #115</a:t>
            </a:r>
          </a:p>
          <a:p>
            <a:r>
              <a:rPr lang="en-US" sz="2000" dirty="0"/>
              <a:t>Assisted Living Facility Training Provider ALF #479</a:t>
            </a:r>
          </a:p>
          <a:p>
            <a:r>
              <a:rPr lang="en-US" sz="2000" dirty="0"/>
              <a:t>Hospice Training Provider HSP #298</a:t>
            </a:r>
          </a:p>
        </p:txBody>
      </p:sp>
      <p:sp>
        <p:nvSpPr>
          <p:cNvPr id="2" name="Slide Number Placeholder 1"/>
          <p:cNvSpPr>
            <a:spLocks noGrp="1"/>
          </p:cNvSpPr>
          <p:nvPr>
            <p:ph type="sldNum" sz="quarter" idx="12"/>
          </p:nvPr>
        </p:nvSpPr>
        <p:spPr/>
        <p:txBody>
          <a:bodyPr/>
          <a:lstStyle/>
          <a:p>
            <a:fld id="{BE19C0DE-C078-4586-94EC-518557DE64A2}" type="slidenum">
              <a:rPr lang="en-US" smtClean="0"/>
              <a:pPr/>
              <a:t>1</a:t>
            </a:fld>
            <a:endParaRPr lang="en-US" dirty="0"/>
          </a:p>
        </p:txBody>
      </p:sp>
      <p:pic>
        <p:nvPicPr>
          <p:cNvPr id="7" name="Picture 6" descr="Brevard Alzheimers Foundation">
            <a:hlinkClick r:id="rId2"/>
          </p:cNvPr>
          <p:cNvPicPr/>
          <p:nvPr/>
        </p:nvPicPr>
        <p:blipFill>
          <a:blip r:embed="rId3" cstate="print"/>
          <a:srcRect/>
          <a:stretch>
            <a:fillRect/>
          </a:stretch>
        </p:blipFill>
        <p:spPr bwMode="auto">
          <a:xfrm>
            <a:off x="3276600" y="533400"/>
            <a:ext cx="2819400" cy="876300"/>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
            <a:ext cx="8763000" cy="6248400"/>
          </a:xfrm>
        </p:spPr>
        <p:txBody>
          <a:bodyPr/>
          <a:lstStyle/>
          <a:p>
            <a:pPr>
              <a:buFont typeface="Arial" panose="020B0604020202020204" pitchFamily="34" charset="0"/>
              <a:buChar char="•"/>
            </a:pPr>
            <a:endParaRPr lang="en-US" sz="2200" b="1" u="sng" dirty="0">
              <a:solidFill>
                <a:schemeClr val="accent1">
                  <a:lumMod val="50000"/>
                </a:schemeClr>
              </a:solidFill>
            </a:endParaRPr>
          </a:p>
          <a:p>
            <a:pPr>
              <a:buFont typeface="Arial" panose="020B0604020202020204" pitchFamily="34" charset="0"/>
              <a:buChar char="•"/>
            </a:pPr>
            <a:endParaRPr lang="en-US" sz="2200" b="1" u="sng" dirty="0">
              <a:solidFill>
                <a:schemeClr val="accent1">
                  <a:lumMod val="50000"/>
                </a:schemeClr>
              </a:solidFill>
            </a:endParaRPr>
          </a:p>
          <a:p>
            <a:pPr>
              <a:buFont typeface="Arial" panose="020B0604020202020204" pitchFamily="34" charset="0"/>
              <a:buChar char="•"/>
            </a:pPr>
            <a:r>
              <a:rPr lang="en-US" sz="2200" b="1" u="sng" dirty="0">
                <a:solidFill>
                  <a:schemeClr val="accent1">
                    <a:lumMod val="50000"/>
                  </a:schemeClr>
                </a:solidFill>
              </a:rPr>
              <a:t>LEWY BODY DEMENTIA: LBD</a:t>
            </a:r>
            <a:endParaRPr lang="en-US" sz="2200" u="sng" dirty="0">
              <a:solidFill>
                <a:schemeClr val="accent1">
                  <a:lumMod val="50000"/>
                </a:schemeClr>
              </a:solidFill>
            </a:endParaRPr>
          </a:p>
          <a:p>
            <a:pPr marL="0" indent="0">
              <a:buNone/>
            </a:pPr>
            <a:r>
              <a:rPr lang="en-US" sz="1800" dirty="0" err="1">
                <a:solidFill>
                  <a:schemeClr val="accent1">
                    <a:lumMod val="50000"/>
                  </a:schemeClr>
                </a:solidFill>
              </a:rPr>
              <a:t>Lewy</a:t>
            </a:r>
            <a:r>
              <a:rPr lang="en-US" sz="1800" dirty="0">
                <a:solidFill>
                  <a:schemeClr val="accent1">
                    <a:lumMod val="50000"/>
                  </a:schemeClr>
                </a:solidFill>
              </a:rPr>
              <a:t> Body dementia mimics the AD cognitive symptoms.  Other symptoms include fluctuating cognition with clear variations in attention, alertness, and wakefulness with periods of unresponsiveness, recurrent visual hallucinations, Parkinsonism motor symptoms such as rigidity, sleep behavior disorder.  Patients have a high negative sensitivity to neuroleptic medications.  Victims suffer repeated falls, fainting, dizziness, unexplained sweating or coldness, delusions, anger, sadness, choking, weak voice.  Disease can last 2-20+ years and accurate diagnosis is by autopsy.  Usually occurs sporadically.</a:t>
            </a:r>
          </a:p>
        </p:txBody>
      </p:sp>
      <p:sp>
        <p:nvSpPr>
          <p:cNvPr id="2" name="Slide Number Placeholder 1"/>
          <p:cNvSpPr>
            <a:spLocks noGrp="1"/>
          </p:cNvSpPr>
          <p:nvPr>
            <p:ph type="sldNum" sz="quarter" idx="12"/>
          </p:nvPr>
        </p:nvSpPr>
        <p:spPr/>
        <p:txBody>
          <a:bodyPr/>
          <a:lstStyle/>
          <a:p>
            <a:fld id="{C63D52EE-2EC2-4889-BE6E-7EB8E38B3EEC}" type="slidenum">
              <a:rPr lang="en-US" smtClean="0"/>
              <a:pPr/>
              <a:t>10</a:t>
            </a:fld>
            <a:endParaRPr lang="en-US"/>
          </a:p>
        </p:txBody>
      </p:sp>
      <p:sp>
        <p:nvSpPr>
          <p:cNvPr id="4" name="Rectangle 3"/>
          <p:cNvSpPr/>
          <p:nvPr/>
        </p:nvSpPr>
        <p:spPr>
          <a:xfrm>
            <a:off x="228600" y="3962400"/>
            <a:ext cx="8610600" cy="1977464"/>
          </a:xfrm>
          <a:prstGeom prst="rect">
            <a:avLst/>
          </a:prstGeom>
        </p:spPr>
        <p:txBody>
          <a:bodyPr wrap="square">
            <a:spAutoFit/>
          </a:bodyPr>
          <a:lstStyle/>
          <a:p>
            <a:pPr marL="342900" marR="0" indent="-342900" algn="just">
              <a:spcBef>
                <a:spcPts val="0"/>
              </a:spcBef>
              <a:spcAft>
                <a:spcPts val="0"/>
              </a:spcAft>
              <a:buFont typeface="Arial" panose="020B0604020202020204" pitchFamily="34" charset="0"/>
              <a:buChar char="•"/>
            </a:pPr>
            <a:r>
              <a:rPr lang="en-US" sz="2200" b="1" u="sng"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rPr>
              <a:t>PARKINSON’S DISEASE: PD</a:t>
            </a:r>
            <a:endParaRPr lang="en-US" sz="2200" u="sng"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1050"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rPr>
              <a:t> </a:t>
            </a:r>
            <a:endParaRPr lang="en-US" sz="1600"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dirty="0">
                <a:solidFill>
                  <a:schemeClr val="accent1">
                    <a:lumMod val="50000"/>
                  </a:schemeClr>
                </a:solidFill>
                <a:latin typeface="Arial Narrow" panose="020B0606020202030204" pitchFamily="34" charset="0"/>
                <a:ea typeface="Calibri" panose="020F0502020204030204" pitchFamily="34" charset="0"/>
                <a:cs typeface="Times New Roman" panose="02020603050405020304" pitchFamily="18" charset="0"/>
              </a:rPr>
              <a:t>Parkinson’s disease is a progressive disorder of the central nervous system which affects more than one million Americans.  Individuals with PD have a lack of the substance, dopamine, which controls muscle activity.  PD is characterized by tremors, stiffness in limbs and joints, speech impediments, bradykinesia or slowness of movement, instability, or impaired balance and coordination and difficulty in initiating physical movement.  Generally, patients eventually develop AD as well.</a:t>
            </a:r>
            <a:endParaRPr lang="en-US" sz="1600"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732091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685800"/>
            <a:ext cx="8686800" cy="4809009"/>
          </a:xfrm>
          <a:prstGeom prst="rect">
            <a:avLst/>
          </a:prstGeom>
        </p:spPr>
        <p:txBody>
          <a:bodyPr wrap="square">
            <a:spAutoFit/>
          </a:bodyPr>
          <a:lstStyle/>
          <a:p>
            <a:pPr marL="0" marR="0" algn="just">
              <a:spcBef>
                <a:spcPts val="0"/>
              </a:spcBef>
              <a:spcAft>
                <a:spcPts val="0"/>
              </a:spcAft>
            </a:pP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marL="342900" marR="0" indent="-342900" algn="just">
              <a:spcBef>
                <a:spcPts val="0"/>
              </a:spcBef>
              <a:spcAft>
                <a:spcPts val="0"/>
              </a:spcAft>
              <a:buFont typeface="Arial" panose="020B0604020202020204" pitchFamily="34" charset="0"/>
              <a:buChar char="•"/>
            </a:pPr>
            <a:endParaRPr lang="en-US" sz="2200" b="1" u="sng" dirty="0">
              <a:latin typeface="Calibri" panose="020F0502020204030204" pitchFamily="34" charset="0"/>
              <a:ea typeface="Calibri" panose="020F0502020204030204" pitchFamily="34" charset="0"/>
              <a:cs typeface="Times New Roman" panose="02020603050405020304" pitchFamily="18" charset="0"/>
            </a:endParaRPr>
          </a:p>
          <a:p>
            <a:pPr marL="342900" marR="0" indent="-342900" algn="just">
              <a:spcBef>
                <a:spcPts val="0"/>
              </a:spcBef>
              <a:spcAft>
                <a:spcPts val="0"/>
              </a:spcAft>
              <a:buFont typeface="Arial" panose="020B0604020202020204" pitchFamily="34" charset="0"/>
              <a:buChar char="•"/>
            </a:pPr>
            <a:r>
              <a:rPr lang="en-US" sz="2200" b="1" u="sng"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rPr>
              <a:t>FRONTOTEMPORAL DEMENTIA:  FD</a:t>
            </a:r>
            <a:endParaRPr lang="en-US" sz="2200" u="sng"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1050" dirty="0">
                <a:latin typeface="Calibri" panose="020F0502020204030204" pitchFamily="34" charset="0"/>
                <a:ea typeface="Calibri" panose="020F0502020204030204" pitchFamily="34" charset="0"/>
                <a:cs typeface="Times New Roman" panose="02020603050405020304" pitchFamily="18" charset="0"/>
              </a:rPr>
              <a:t> </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dirty="0">
                <a:solidFill>
                  <a:schemeClr val="accent1">
                    <a:lumMod val="50000"/>
                  </a:schemeClr>
                </a:solidFill>
                <a:latin typeface="Arial Narrow" panose="020B0606020202030204" pitchFamily="34" charset="0"/>
                <a:ea typeface="Calibri" panose="020F0502020204030204" pitchFamily="34" charset="0"/>
                <a:cs typeface="Times New Roman" panose="02020603050405020304" pitchFamily="18" charset="0"/>
              </a:rPr>
              <a:t>Frontotemporal dementia includes Pick’s disease, </a:t>
            </a:r>
            <a:r>
              <a:rPr lang="en-US" dirty="0" err="1">
                <a:solidFill>
                  <a:schemeClr val="accent1">
                    <a:lumMod val="50000"/>
                  </a:schemeClr>
                </a:solidFill>
                <a:latin typeface="Arial Narrow" panose="020B0606020202030204" pitchFamily="34" charset="0"/>
                <a:ea typeface="Calibri" panose="020F0502020204030204" pitchFamily="34" charset="0"/>
                <a:cs typeface="Times New Roman" panose="02020603050405020304" pitchFamily="18" charset="0"/>
              </a:rPr>
              <a:t>corticobasal</a:t>
            </a:r>
            <a:r>
              <a:rPr lang="en-US" dirty="0">
                <a:solidFill>
                  <a:schemeClr val="accent1">
                    <a:lumMod val="50000"/>
                  </a:schemeClr>
                </a:solidFill>
                <a:latin typeface="Arial Narrow" panose="020B0606020202030204" pitchFamily="34" charset="0"/>
                <a:ea typeface="Calibri" panose="020F0502020204030204" pitchFamily="34" charset="0"/>
                <a:cs typeface="Times New Roman" panose="02020603050405020304" pitchFamily="18" charset="0"/>
              </a:rPr>
              <a:t> degeneration, and progressive aphasia and semantic dementia and this group is often referred to as Pick Complex or Prion diseases.  All are characterized by behavioral abnormalities, and problems with language, many of which overlap with known primary psychiatric syndromes.  Symptoms include loss of interest, obsessional behaviors, loss of social inhibitions leading to social improprieties, impaired ability to express themselves, and mood disturbances.  While memory may remain relatively intact, it will also be distorted and affected.  FD victims are not inclined to wander or get lost.  FD has a strong genetic component.</a:t>
            </a:r>
          </a:p>
          <a:p>
            <a:pPr marL="0" marR="0" algn="just">
              <a:spcBef>
                <a:spcPts val="0"/>
              </a:spcBef>
              <a:spcAft>
                <a:spcPts val="0"/>
              </a:spcAft>
            </a:pPr>
            <a:endParaRPr lang="en-US" sz="1600" dirty="0">
              <a:solidFill>
                <a:schemeClr val="accent1">
                  <a:lumMod val="50000"/>
                </a:schemeClr>
              </a:solidFill>
              <a:effectLst/>
              <a:latin typeface="Arial Narrow" panose="020B0606020202030204" pitchFamily="34" charset="0"/>
              <a:ea typeface="Calibri" panose="020F0502020204030204" pitchFamily="34" charset="0"/>
              <a:cs typeface="Times New Roman" panose="02020603050405020304" pitchFamily="18" charset="0"/>
            </a:endParaRPr>
          </a:p>
          <a:p>
            <a:pPr marL="342900" marR="0" indent="-342900" algn="just">
              <a:spcBef>
                <a:spcPts val="0"/>
              </a:spcBef>
              <a:spcAft>
                <a:spcPts val="0"/>
              </a:spcAft>
              <a:buFont typeface="Arial" panose="020B0604020202020204" pitchFamily="34" charset="0"/>
              <a:buChar char="•"/>
            </a:pPr>
            <a:r>
              <a:rPr lang="en-US" sz="2000" b="1" u="sng"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rPr>
              <a:t>PROGRESSIVE SUPRANUCLEAR PALSY:  PSP</a:t>
            </a:r>
            <a:endParaRPr lang="en-US" sz="2000" u="sng"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1000" u="sng"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rPr>
              <a:t> </a:t>
            </a:r>
            <a:endParaRPr lang="en-US" sz="1400" u="sng"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1600" dirty="0">
                <a:solidFill>
                  <a:schemeClr val="accent1">
                    <a:lumMod val="50000"/>
                  </a:schemeClr>
                </a:solidFill>
                <a:latin typeface="Arial Narrow" panose="020B0606020202030204" pitchFamily="34" charset="0"/>
                <a:ea typeface="Calibri" panose="020F0502020204030204" pitchFamily="34" charset="0"/>
                <a:cs typeface="Times New Roman" panose="02020603050405020304" pitchFamily="18" charset="0"/>
              </a:rPr>
              <a:t>Progressive Supranuclear Palsy is a Parkinsonian disorder.  Victims have prominent axial rigidity and eye movement abnormalities as well as cognitive disturbances particularly in language and sub cortical executive functions.   </a:t>
            </a:r>
            <a:endParaRPr lang="en-US" sz="1400"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Slide Number Placeholder 2"/>
          <p:cNvSpPr>
            <a:spLocks noGrp="1"/>
          </p:cNvSpPr>
          <p:nvPr>
            <p:ph type="sldNum" sz="quarter" idx="12"/>
          </p:nvPr>
        </p:nvSpPr>
        <p:spPr/>
        <p:txBody>
          <a:bodyPr/>
          <a:lstStyle/>
          <a:p>
            <a:fld id="{DC40C83D-E769-49CD-A97B-6CE4F4D31969}" type="slidenum">
              <a:rPr lang="en-US" smtClean="0"/>
              <a:pPr/>
              <a:t>11</a:t>
            </a:fld>
            <a:endParaRPr lang="en-US"/>
          </a:p>
        </p:txBody>
      </p:sp>
    </p:spTree>
    <p:extLst>
      <p:ext uri="{BB962C8B-B14F-4D97-AF65-F5344CB8AC3E}">
        <p14:creationId xmlns:p14="http://schemas.microsoft.com/office/powerpoint/2010/main" val="26806887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248498"/>
            <a:ext cx="8839200" cy="6609502"/>
          </a:xfrm>
          <a:prstGeom prst="rect">
            <a:avLst/>
          </a:prstGeom>
        </p:spPr>
        <p:txBody>
          <a:bodyPr wrap="square">
            <a:spAutoFit/>
          </a:bodyPr>
          <a:lstStyle/>
          <a:p>
            <a:pPr marL="342900" marR="0" indent="-342900" algn="just">
              <a:spcBef>
                <a:spcPts val="0"/>
              </a:spcBef>
              <a:spcAft>
                <a:spcPts val="0"/>
              </a:spcAft>
              <a:buFont typeface="Arial" panose="020B0604020202020204" pitchFamily="34" charset="0"/>
              <a:buChar char="•"/>
            </a:pPr>
            <a:r>
              <a:rPr lang="en-US" sz="2200" b="1" u="sng"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rPr>
              <a:t>HUNTINGTON’S DISEASE: HD    </a:t>
            </a:r>
            <a:endParaRPr lang="en-US" sz="2200" u="sng"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1050" b="1"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rPr>
              <a:t> </a:t>
            </a:r>
            <a:endParaRPr lang="en-US" sz="1600"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dirty="0">
                <a:solidFill>
                  <a:schemeClr val="accent1">
                    <a:lumMod val="50000"/>
                  </a:schemeClr>
                </a:solidFill>
                <a:latin typeface="Arial Narrow" panose="020B0606020202030204" pitchFamily="34" charset="0"/>
                <a:ea typeface="Calibri" panose="020F0502020204030204" pitchFamily="34" charset="0"/>
                <a:cs typeface="Times New Roman" panose="02020603050405020304" pitchFamily="18" charset="0"/>
              </a:rPr>
              <a:t>Huntington’s disease</a:t>
            </a:r>
            <a:r>
              <a:rPr lang="en-US" dirty="0">
                <a:solidFill>
                  <a:schemeClr val="accent1">
                    <a:lumMod val="50000"/>
                  </a:schemeClr>
                </a:solidFill>
                <a:latin typeface="Arial Narrow" panose="020B0606020202030204" pitchFamily="34" charset="0"/>
                <a:ea typeface="Calibri" panose="020F0502020204030204" pitchFamily="34" charset="0"/>
                <a:cs typeface="Arial" panose="020B0604020202020204" pitchFamily="34" charset="0"/>
              </a:rPr>
              <a:t> results from genetically programmed degeneration of brain cells, called neurons, in certain areas of the brain.</a:t>
            </a:r>
            <a:r>
              <a:rPr lang="en-US" dirty="0">
                <a:solidFill>
                  <a:schemeClr val="accent1">
                    <a:lumMod val="50000"/>
                  </a:schemeClr>
                </a:solidFill>
                <a:latin typeface="Arial Narrow" panose="020B0606020202030204" pitchFamily="34" charset="0"/>
                <a:ea typeface="Calibri" panose="020F0502020204030204" pitchFamily="34" charset="0"/>
                <a:cs typeface="Times New Roman" panose="02020603050405020304" pitchFamily="18" charset="0"/>
              </a:rPr>
              <a:t> </a:t>
            </a:r>
            <a:r>
              <a:rPr lang="en-US" dirty="0">
                <a:solidFill>
                  <a:schemeClr val="accent1">
                    <a:lumMod val="50000"/>
                  </a:schemeClr>
                </a:solidFill>
                <a:latin typeface="Arial Narrow" panose="020B0606020202030204" pitchFamily="34" charset="0"/>
                <a:ea typeface="Calibri" panose="020F0502020204030204" pitchFamily="34" charset="0"/>
                <a:cs typeface="Arial" panose="020B0604020202020204" pitchFamily="34" charset="0"/>
              </a:rPr>
              <a:t>HD is a familial disease, passed from parent to child through a mutation in the normal gene. Each child of an HD parent has a 50-50 chance of inheriting the HD gene. </a:t>
            </a:r>
            <a:r>
              <a:rPr lang="en-US" dirty="0">
                <a:solidFill>
                  <a:schemeClr val="accent1">
                    <a:lumMod val="50000"/>
                  </a:schemeClr>
                </a:solidFill>
                <a:latin typeface="Arial Narrow" panose="020B0606020202030204" pitchFamily="34" charset="0"/>
                <a:ea typeface="Calibri" panose="020F0502020204030204" pitchFamily="34" charset="0"/>
                <a:cs typeface="Times New Roman" panose="02020603050405020304" pitchFamily="18" charset="0"/>
              </a:rPr>
              <a:t>It usually begins during mid-life, and is characterized by intellectual decline, irregular and involuntary movements of limbs or facial muscles.  HD may include personality changes, memory disturbances, slurred speech, impaired judgment and psychiatric problems.  Age of onset and rate of progression varies from person to person. </a:t>
            </a:r>
            <a:endParaRPr lang="en-US" sz="1600"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1050"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rPr>
              <a:t> </a:t>
            </a:r>
            <a:endParaRPr lang="en-US" sz="1600"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marL="342900" marR="0" indent="-342900" algn="just">
              <a:spcBef>
                <a:spcPts val="0"/>
              </a:spcBef>
              <a:spcAft>
                <a:spcPts val="0"/>
              </a:spcAft>
              <a:buFont typeface="Arial" panose="020B0604020202020204" pitchFamily="34" charset="0"/>
              <a:buChar char="•"/>
            </a:pPr>
            <a:r>
              <a:rPr lang="en-US" sz="2200" b="1" u="sng"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rPr>
              <a:t>CREUTZFELDT-JAKOB DISEASE: CJD</a:t>
            </a:r>
            <a:endParaRPr lang="en-US" sz="2200" u="sng"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1600" b="1"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rPr>
              <a:t> </a:t>
            </a:r>
            <a:endParaRPr lang="en-US" sz="1600"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dirty="0">
                <a:solidFill>
                  <a:schemeClr val="accent1">
                    <a:lumMod val="50000"/>
                  </a:schemeClr>
                </a:solidFill>
                <a:latin typeface="Arial Narrow" panose="020B0606020202030204" pitchFamily="34" charset="0"/>
                <a:ea typeface="Calibri" panose="020F0502020204030204" pitchFamily="34" charset="0"/>
                <a:cs typeface="Times New Roman" panose="02020603050405020304" pitchFamily="18" charset="0"/>
              </a:rPr>
              <a:t>Creutzfeldt-Jakob disease is a rare, fatal brain disorder caused by a transmissible infectious organism, probably a virus.  Early symptoms of CJD include failing memory, changes in behavior and lack of coordination.  The disease progresses rapidly, mental deterioration becomes pronounced, and involuntary movements, (muscle jerks) appear.  Often patients become blind, develop weakness in arms or legs, and ultimately lapse into a coma.   A definitive diagnosis can only be obtained through autopsy.</a:t>
            </a:r>
            <a:endParaRPr lang="en-US" sz="1600"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1050"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rPr>
              <a:t> </a:t>
            </a:r>
            <a:endParaRPr lang="en-US" sz="1600"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marL="342900" marR="0" indent="-342900" algn="just">
              <a:spcBef>
                <a:spcPts val="0"/>
              </a:spcBef>
              <a:spcAft>
                <a:spcPts val="0"/>
              </a:spcAft>
              <a:buFont typeface="Arial" panose="020B0604020202020204" pitchFamily="34" charset="0"/>
              <a:buChar char="•"/>
            </a:pPr>
            <a:r>
              <a:rPr lang="en-US" sz="2200" b="1" u="sng"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rPr>
              <a:t>NORMAL PRESSURE HYDROCEPHALUS: NPH</a:t>
            </a:r>
            <a:endParaRPr lang="en-US" sz="2200" u="sng"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200" b="1"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rPr>
              <a:t> </a:t>
            </a:r>
            <a:endParaRPr lang="en-US" sz="2200"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dirty="0">
                <a:solidFill>
                  <a:schemeClr val="accent1">
                    <a:lumMod val="50000"/>
                  </a:schemeClr>
                </a:solidFill>
                <a:latin typeface="Arial Narrow" panose="020B0606020202030204" pitchFamily="34" charset="0"/>
                <a:ea typeface="Calibri" panose="020F0502020204030204" pitchFamily="34" charset="0"/>
                <a:cs typeface="Times New Roman" panose="02020603050405020304" pitchFamily="18" charset="0"/>
              </a:rPr>
              <a:t>Normal Pressure Hydrocephalus is an uncommon disorder that involves an obstruction in the normal flow of cerebrospinal fluid.  This blockage causes a buildup of cerebrospinal fluid on the brain.  Symptoms of NPH include dementia, gait changes, urinary incontinence and head injuries. </a:t>
            </a:r>
            <a:endParaRPr lang="en-US" sz="1600"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dirty="0">
                <a:latin typeface="Arial Narrow" panose="020B0606020202030204" pitchFamily="34" charset="0"/>
                <a:ea typeface="Calibri" panose="020F0502020204030204" pitchFamily="34"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Slide Number Placeholder 2"/>
          <p:cNvSpPr>
            <a:spLocks noGrp="1"/>
          </p:cNvSpPr>
          <p:nvPr>
            <p:ph type="sldNum" sz="quarter" idx="12"/>
          </p:nvPr>
        </p:nvSpPr>
        <p:spPr/>
        <p:txBody>
          <a:bodyPr/>
          <a:lstStyle/>
          <a:p>
            <a:fld id="{DC40C83D-E769-49CD-A97B-6CE4F4D31969}" type="slidenum">
              <a:rPr lang="en-US" smtClean="0"/>
              <a:pPr/>
              <a:t>12</a:t>
            </a:fld>
            <a:endParaRPr lang="en-US"/>
          </a:p>
        </p:txBody>
      </p:sp>
    </p:spTree>
    <p:extLst>
      <p:ext uri="{BB962C8B-B14F-4D97-AF65-F5344CB8AC3E}">
        <p14:creationId xmlns:p14="http://schemas.microsoft.com/office/powerpoint/2010/main" val="28922018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1524000"/>
            <a:ext cx="8686800" cy="4001095"/>
          </a:xfrm>
          <a:prstGeom prst="rect">
            <a:avLst/>
          </a:prstGeom>
        </p:spPr>
        <p:txBody>
          <a:bodyPr wrap="square">
            <a:spAutoFit/>
          </a:bodyPr>
          <a:lstStyle/>
          <a:p>
            <a:pPr algn="ctr">
              <a:buNone/>
            </a:pPr>
            <a:r>
              <a:rPr lang="en-US" sz="4400" b="1" dirty="0">
                <a:solidFill>
                  <a:schemeClr val="accent1">
                    <a:lumMod val="50000"/>
                  </a:schemeClr>
                </a:solidFill>
              </a:rPr>
              <a:t>ALZHEIMER’S </a:t>
            </a:r>
            <a:r>
              <a:rPr lang="en-US" sz="4400" b="1" u="sng" dirty="0">
                <a:solidFill>
                  <a:schemeClr val="accent1">
                    <a:lumMod val="50000"/>
                  </a:schemeClr>
                </a:solidFill>
              </a:rPr>
              <a:t>IS</a:t>
            </a:r>
            <a:r>
              <a:rPr lang="en-US" sz="4400" b="1" dirty="0">
                <a:solidFill>
                  <a:schemeClr val="accent1">
                    <a:lumMod val="50000"/>
                  </a:schemeClr>
                </a:solidFill>
              </a:rPr>
              <a:t> A DISEASE</a:t>
            </a:r>
          </a:p>
          <a:p>
            <a:pPr algn="ctr">
              <a:buNone/>
            </a:pPr>
            <a:r>
              <a:rPr lang="en-US" b="1" dirty="0">
                <a:solidFill>
                  <a:schemeClr val="accent1">
                    <a:lumMod val="50000"/>
                  </a:schemeClr>
                </a:solidFill>
              </a:rPr>
              <a:t>	</a:t>
            </a:r>
          </a:p>
          <a:p>
            <a:pPr marL="914400" lvl="1" indent="-457200">
              <a:buFont typeface="Wingdings" panose="05000000000000000000" pitchFamily="2" charset="2"/>
              <a:buChar char="ü"/>
            </a:pPr>
            <a:r>
              <a:rPr lang="en-US" sz="3200" b="1" dirty="0">
                <a:solidFill>
                  <a:schemeClr val="accent1">
                    <a:lumMod val="50000"/>
                  </a:schemeClr>
                </a:solidFill>
              </a:rPr>
              <a:t>Progressive and degenerative</a:t>
            </a:r>
          </a:p>
          <a:p>
            <a:pPr marL="914400" lvl="1" indent="-457200">
              <a:buFont typeface="Wingdings" panose="05000000000000000000" pitchFamily="2" charset="2"/>
              <a:buChar char="ü"/>
            </a:pPr>
            <a:r>
              <a:rPr lang="en-US" sz="3200" b="1" dirty="0">
                <a:solidFill>
                  <a:schemeClr val="accent1">
                    <a:lumMod val="50000"/>
                  </a:schemeClr>
                </a:solidFill>
              </a:rPr>
              <a:t>No known definitive cause or cure</a:t>
            </a:r>
          </a:p>
          <a:p>
            <a:pPr marL="914400" lvl="1" indent="-457200">
              <a:buFont typeface="Wingdings" panose="05000000000000000000" pitchFamily="2" charset="2"/>
              <a:buChar char="ü"/>
            </a:pPr>
            <a:r>
              <a:rPr lang="en-US" sz="3200" b="1" dirty="0">
                <a:solidFill>
                  <a:schemeClr val="accent1">
                    <a:lumMod val="50000"/>
                  </a:schemeClr>
                </a:solidFill>
              </a:rPr>
              <a:t>Symptoms can be treated, not stopped or reversed</a:t>
            </a:r>
          </a:p>
          <a:p>
            <a:pPr marL="914400" lvl="1" indent="-457200">
              <a:buFont typeface="Wingdings" panose="05000000000000000000" pitchFamily="2" charset="2"/>
              <a:buChar char="ü"/>
            </a:pPr>
            <a:r>
              <a:rPr lang="en-US" sz="3200" b="1" dirty="0">
                <a:solidFill>
                  <a:schemeClr val="accent1">
                    <a:lumMod val="50000"/>
                  </a:schemeClr>
                </a:solidFill>
              </a:rPr>
              <a:t>Most common of the dementia disorders</a:t>
            </a:r>
          </a:p>
          <a:p>
            <a:pPr marL="914400" lvl="1" indent="-457200">
              <a:buFont typeface="Wingdings" panose="05000000000000000000" pitchFamily="2" charset="2"/>
              <a:buChar char="ü"/>
            </a:pPr>
            <a:r>
              <a:rPr lang="en-US" sz="3200" b="1" dirty="0">
                <a:solidFill>
                  <a:schemeClr val="accent1">
                    <a:lumMod val="50000"/>
                  </a:schemeClr>
                </a:solidFill>
              </a:rPr>
              <a:t>Accurate diagnosis only by autopsy</a:t>
            </a:r>
          </a:p>
        </p:txBody>
      </p:sp>
      <p:sp>
        <p:nvSpPr>
          <p:cNvPr id="3" name="Slide Number Placeholder 2"/>
          <p:cNvSpPr>
            <a:spLocks noGrp="1"/>
          </p:cNvSpPr>
          <p:nvPr>
            <p:ph type="sldNum" sz="quarter" idx="12"/>
          </p:nvPr>
        </p:nvSpPr>
        <p:spPr/>
        <p:txBody>
          <a:bodyPr/>
          <a:lstStyle/>
          <a:p>
            <a:fld id="{DC40C83D-E769-49CD-A97B-6CE4F4D31969}" type="slidenum">
              <a:rPr lang="en-US" smtClean="0"/>
              <a:pPr/>
              <a:t>13</a:t>
            </a:fld>
            <a:endParaRPr lang="en-US"/>
          </a:p>
        </p:txBody>
      </p:sp>
    </p:spTree>
    <p:extLst>
      <p:ext uri="{BB962C8B-B14F-4D97-AF65-F5344CB8AC3E}">
        <p14:creationId xmlns:p14="http://schemas.microsoft.com/office/powerpoint/2010/main" val="38883205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0"/>
            <a:ext cx="7391400" cy="914400"/>
          </a:xfrm>
        </p:spPr>
        <p:txBody>
          <a:bodyPr/>
          <a:lstStyle/>
          <a:p>
            <a:pPr algn="ctr"/>
            <a:r>
              <a:rPr lang="en-US" sz="3600" dirty="0"/>
              <a:t>THE AMAZING BRAIN</a:t>
            </a:r>
          </a:p>
        </p:txBody>
      </p:sp>
      <p:sp>
        <p:nvSpPr>
          <p:cNvPr id="3" name="Content Placeholder 2"/>
          <p:cNvSpPr>
            <a:spLocks noGrp="1"/>
          </p:cNvSpPr>
          <p:nvPr>
            <p:ph idx="1"/>
          </p:nvPr>
        </p:nvSpPr>
        <p:spPr>
          <a:xfrm>
            <a:off x="190500" y="1618527"/>
            <a:ext cx="8534400" cy="5562600"/>
          </a:xfrm>
        </p:spPr>
        <p:txBody>
          <a:bodyPr/>
          <a:lstStyle/>
          <a:p>
            <a:pPr marL="34290" indent="0">
              <a:buNone/>
            </a:pPr>
            <a:endParaRPr lang="en-US" dirty="0"/>
          </a:p>
          <a:p>
            <a:r>
              <a:rPr lang="en-US" sz="2400" b="1" u="sng" dirty="0">
                <a:solidFill>
                  <a:schemeClr val="accent1">
                    <a:lumMod val="50000"/>
                  </a:schemeClr>
                </a:solidFill>
              </a:rPr>
              <a:t>The human brain:</a:t>
            </a:r>
            <a:r>
              <a:rPr lang="en-US" sz="2400" b="1" dirty="0">
                <a:solidFill>
                  <a:schemeClr val="accent1">
                    <a:lumMod val="50000"/>
                  </a:schemeClr>
                </a:solidFill>
              </a:rPr>
              <a:t> </a:t>
            </a:r>
          </a:p>
          <a:p>
            <a:pPr lvl="2"/>
            <a:r>
              <a:rPr lang="en-US" sz="2000" dirty="0">
                <a:solidFill>
                  <a:schemeClr val="accent1">
                    <a:lumMod val="50000"/>
                  </a:schemeClr>
                </a:solidFill>
              </a:rPr>
              <a:t>center of the nervous system </a:t>
            </a:r>
          </a:p>
          <a:p>
            <a:pPr lvl="2"/>
            <a:r>
              <a:rPr lang="en-US" sz="2000" dirty="0">
                <a:solidFill>
                  <a:schemeClr val="accent1">
                    <a:lumMod val="50000"/>
                  </a:schemeClr>
                </a:solidFill>
              </a:rPr>
              <a:t>manages movement, memory, speech and all the sensory systems</a:t>
            </a:r>
          </a:p>
          <a:p>
            <a:r>
              <a:rPr lang="en-US" sz="2400" b="1" u="sng" dirty="0">
                <a:solidFill>
                  <a:schemeClr val="accent1">
                    <a:lumMod val="50000"/>
                  </a:schemeClr>
                </a:solidFill>
              </a:rPr>
              <a:t>The cells (neurons): </a:t>
            </a:r>
          </a:p>
          <a:p>
            <a:pPr lvl="2"/>
            <a:r>
              <a:rPr lang="en-US" sz="2000" dirty="0">
                <a:solidFill>
                  <a:schemeClr val="accent1">
                    <a:lumMod val="50000"/>
                  </a:schemeClr>
                </a:solidFill>
              </a:rPr>
              <a:t>communicate via chemical messages</a:t>
            </a:r>
          </a:p>
          <a:p>
            <a:pPr lvl="2"/>
            <a:r>
              <a:rPr lang="en-US" sz="2000" dirty="0">
                <a:solidFill>
                  <a:schemeClr val="accent1">
                    <a:lumMod val="50000"/>
                  </a:schemeClr>
                </a:solidFill>
              </a:rPr>
              <a:t>Messages leave the cell body via the axon. </a:t>
            </a:r>
          </a:p>
          <a:p>
            <a:pPr lvl="2"/>
            <a:r>
              <a:rPr lang="en-US" sz="2000" dirty="0">
                <a:solidFill>
                  <a:schemeClr val="accent1">
                    <a:lumMod val="50000"/>
                  </a:schemeClr>
                </a:solidFill>
              </a:rPr>
              <a:t>messages activate the </a:t>
            </a:r>
            <a:r>
              <a:rPr lang="en-US" sz="2000" b="1" dirty="0">
                <a:solidFill>
                  <a:schemeClr val="accent1">
                    <a:lumMod val="50000"/>
                  </a:schemeClr>
                </a:solidFill>
              </a:rPr>
              <a:t>neurotransmitters</a:t>
            </a:r>
            <a:r>
              <a:rPr lang="en-US" sz="2000" dirty="0">
                <a:solidFill>
                  <a:schemeClr val="accent1">
                    <a:lumMod val="50000"/>
                  </a:schemeClr>
                </a:solidFill>
              </a:rPr>
              <a:t> (acetylcholine) that allow the messages to pass from one cell to the next across gaps called </a:t>
            </a:r>
            <a:r>
              <a:rPr lang="en-US" sz="2000" b="1" dirty="0">
                <a:solidFill>
                  <a:schemeClr val="accent1">
                    <a:lumMod val="50000"/>
                  </a:schemeClr>
                </a:solidFill>
              </a:rPr>
              <a:t>synapse</a:t>
            </a:r>
            <a:r>
              <a:rPr lang="en-US" sz="2000" dirty="0">
                <a:solidFill>
                  <a:schemeClr val="accent1">
                    <a:lumMod val="50000"/>
                  </a:schemeClr>
                </a:solidFill>
              </a:rPr>
              <a:t>. </a:t>
            </a:r>
          </a:p>
          <a:p>
            <a:pPr lvl="2"/>
            <a:r>
              <a:rPr lang="en-US" sz="2000" dirty="0">
                <a:solidFill>
                  <a:schemeClr val="accent1">
                    <a:lumMod val="50000"/>
                  </a:schemeClr>
                </a:solidFill>
              </a:rPr>
              <a:t>A typical neuron can have from 1,000 to 10,000 synapses.  </a:t>
            </a:r>
          </a:p>
          <a:p>
            <a:pPr lvl="2"/>
            <a:r>
              <a:rPr lang="en-US" sz="2000" dirty="0">
                <a:solidFill>
                  <a:schemeClr val="accent1">
                    <a:lumMod val="50000"/>
                  </a:schemeClr>
                </a:solidFill>
              </a:rPr>
              <a:t>Messages received by </a:t>
            </a:r>
            <a:r>
              <a:rPr lang="en-US" sz="2000" b="1" dirty="0">
                <a:solidFill>
                  <a:schemeClr val="accent1">
                    <a:lumMod val="50000"/>
                  </a:schemeClr>
                </a:solidFill>
              </a:rPr>
              <a:t>dendrites</a:t>
            </a:r>
            <a:r>
              <a:rPr lang="en-US" sz="2000" dirty="0">
                <a:solidFill>
                  <a:schemeClr val="accent1">
                    <a:lumMod val="50000"/>
                  </a:schemeClr>
                </a:solidFill>
              </a:rPr>
              <a:t> which deliver the messages to the next cell which in turn repeats the process by sending the message on to other cells. </a:t>
            </a:r>
          </a:p>
          <a:p>
            <a:pPr lvl="1"/>
            <a:endParaRPr lang="en-US" sz="2000" dirty="0"/>
          </a:p>
          <a:p>
            <a:endParaRPr lang="en-US" dirty="0"/>
          </a:p>
          <a:p>
            <a:endParaRPr lang="en-US" dirty="0"/>
          </a:p>
          <a:p>
            <a:endParaRPr lang="en-US" dirty="0"/>
          </a:p>
          <a:p>
            <a:endParaRPr lang="en-US" dirty="0"/>
          </a:p>
        </p:txBody>
      </p:sp>
      <p:sp>
        <p:nvSpPr>
          <p:cNvPr id="4" name="Slide Number Placeholder 3"/>
          <p:cNvSpPr>
            <a:spLocks noGrp="1"/>
          </p:cNvSpPr>
          <p:nvPr>
            <p:ph type="sldNum" sz="quarter" idx="12"/>
          </p:nvPr>
        </p:nvSpPr>
        <p:spPr/>
        <p:txBody>
          <a:bodyPr/>
          <a:lstStyle/>
          <a:p>
            <a:fld id="{C63D52EE-2EC2-4889-BE6E-7EB8E38B3EEC}" type="slidenum">
              <a:rPr lang="en-US" smtClean="0"/>
              <a:pPr/>
              <a:t>14</a:t>
            </a:fld>
            <a:endParaRPr lang="en-US"/>
          </a:p>
        </p:txBody>
      </p:sp>
    </p:spTree>
    <p:extLst>
      <p:ext uri="{BB962C8B-B14F-4D97-AF65-F5344CB8AC3E}">
        <p14:creationId xmlns:p14="http://schemas.microsoft.com/office/powerpoint/2010/main" val="36941654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2CF3ED-2939-4F6B-BCDC-771320CB1B7B}"/>
              </a:ext>
            </a:extLst>
          </p:cNvPr>
          <p:cNvSpPr>
            <a:spLocks noGrp="1"/>
          </p:cNvSpPr>
          <p:nvPr>
            <p:ph type="title"/>
          </p:nvPr>
        </p:nvSpPr>
        <p:spPr/>
        <p:txBody>
          <a:bodyPr/>
          <a:lstStyle/>
          <a:p>
            <a:pPr algn="ctr"/>
            <a:r>
              <a:rPr lang="en-US" dirty="0"/>
              <a:t>THE AMAZING BRAIN</a:t>
            </a:r>
          </a:p>
        </p:txBody>
      </p:sp>
      <p:sp>
        <p:nvSpPr>
          <p:cNvPr id="3" name="Content Placeholder 2">
            <a:extLst>
              <a:ext uri="{FF2B5EF4-FFF2-40B4-BE49-F238E27FC236}">
                <a16:creationId xmlns:a16="http://schemas.microsoft.com/office/drawing/2014/main" id="{9723B107-1A63-4DC7-BDA6-B1D2FB731028}"/>
              </a:ext>
            </a:extLst>
          </p:cNvPr>
          <p:cNvSpPr>
            <a:spLocks noGrp="1"/>
          </p:cNvSpPr>
          <p:nvPr>
            <p:ph idx="1"/>
          </p:nvPr>
        </p:nvSpPr>
        <p:spPr/>
        <p:txBody>
          <a:bodyPr/>
          <a:lstStyle/>
          <a:p>
            <a:pPr marL="34290" indent="0" algn="ctr">
              <a:buNone/>
            </a:pPr>
            <a:r>
              <a:rPr lang="en-US" sz="2800" b="1" dirty="0">
                <a:solidFill>
                  <a:schemeClr val="accent1">
                    <a:lumMod val="50000"/>
                  </a:schemeClr>
                </a:solidFill>
              </a:rPr>
              <a:t>A HEALTHY BRAIN:</a:t>
            </a:r>
          </a:p>
          <a:p>
            <a:pPr marL="34290" indent="0">
              <a:buNone/>
            </a:pPr>
            <a:endParaRPr lang="en-US" sz="1600" dirty="0">
              <a:solidFill>
                <a:schemeClr val="accent1">
                  <a:lumMod val="50000"/>
                </a:schemeClr>
              </a:solidFill>
            </a:endParaRPr>
          </a:p>
          <a:p>
            <a:pPr lvl="0">
              <a:lnSpc>
                <a:spcPct val="100000"/>
              </a:lnSpc>
            </a:pPr>
            <a:r>
              <a:rPr lang="en-US" dirty="0">
                <a:solidFill>
                  <a:schemeClr val="accent1">
                    <a:lumMod val="50000"/>
                  </a:schemeClr>
                </a:solidFill>
              </a:rPr>
              <a:t>Weighs 2-3 lbs. (1300-1400g.)</a:t>
            </a:r>
          </a:p>
          <a:p>
            <a:pPr lvl="0">
              <a:lnSpc>
                <a:spcPct val="100000"/>
              </a:lnSpc>
            </a:pPr>
            <a:r>
              <a:rPr lang="en-US" dirty="0">
                <a:solidFill>
                  <a:schemeClr val="accent1">
                    <a:lumMod val="50000"/>
                  </a:schemeClr>
                </a:solidFill>
              </a:rPr>
              <a:t>75% water</a:t>
            </a:r>
          </a:p>
          <a:p>
            <a:pPr lvl="0">
              <a:lnSpc>
                <a:spcPct val="100000"/>
              </a:lnSpc>
            </a:pPr>
            <a:r>
              <a:rPr lang="en-US" dirty="0">
                <a:solidFill>
                  <a:schemeClr val="accent1">
                    <a:lumMod val="50000"/>
                  </a:schemeClr>
                </a:solidFill>
              </a:rPr>
              <a:t>Uses 20% of oxygen an individual breathes in  </a:t>
            </a:r>
          </a:p>
          <a:p>
            <a:pPr lvl="0">
              <a:lnSpc>
                <a:spcPct val="100000"/>
              </a:lnSpc>
            </a:pPr>
            <a:r>
              <a:rPr lang="en-US" dirty="0">
                <a:solidFill>
                  <a:schemeClr val="accent1">
                    <a:lumMod val="50000"/>
                  </a:schemeClr>
                </a:solidFill>
              </a:rPr>
              <a:t>100 Billion cells referred to as neurons (adult brain)</a:t>
            </a:r>
          </a:p>
          <a:p>
            <a:pPr lvl="0">
              <a:lnSpc>
                <a:spcPct val="100000"/>
              </a:lnSpc>
            </a:pPr>
            <a:r>
              <a:rPr lang="en-US" dirty="0">
                <a:solidFill>
                  <a:schemeClr val="accent1">
                    <a:lumMod val="50000"/>
                  </a:schemeClr>
                </a:solidFill>
              </a:rPr>
              <a:t>2% of adult body weight (150 lb. person)</a:t>
            </a:r>
          </a:p>
          <a:p>
            <a:pPr lvl="0">
              <a:lnSpc>
                <a:spcPct val="100000"/>
              </a:lnSpc>
            </a:pPr>
            <a:r>
              <a:rPr lang="en-US" dirty="0">
                <a:solidFill>
                  <a:schemeClr val="accent1">
                    <a:lumMod val="50000"/>
                  </a:schemeClr>
                </a:solidFill>
              </a:rPr>
              <a:t>15-20% of blood flow is between heart and brain</a:t>
            </a:r>
          </a:p>
        </p:txBody>
      </p:sp>
      <p:sp>
        <p:nvSpPr>
          <p:cNvPr id="4" name="Slide Number Placeholder 3">
            <a:extLst>
              <a:ext uri="{FF2B5EF4-FFF2-40B4-BE49-F238E27FC236}">
                <a16:creationId xmlns:a16="http://schemas.microsoft.com/office/drawing/2014/main" id="{A97808BD-73FA-4D5C-9490-27332BF0A2A6}"/>
              </a:ext>
            </a:extLst>
          </p:cNvPr>
          <p:cNvSpPr>
            <a:spLocks noGrp="1"/>
          </p:cNvSpPr>
          <p:nvPr>
            <p:ph type="sldNum" sz="quarter" idx="12"/>
          </p:nvPr>
        </p:nvSpPr>
        <p:spPr/>
        <p:txBody>
          <a:bodyPr/>
          <a:lstStyle/>
          <a:p>
            <a:fld id="{C63D52EE-2EC2-4889-BE6E-7EB8E38B3EEC}" type="slidenum">
              <a:rPr lang="en-US" smtClean="0"/>
              <a:pPr/>
              <a:t>15</a:t>
            </a:fld>
            <a:endParaRPr lang="en-US"/>
          </a:p>
        </p:txBody>
      </p:sp>
    </p:spTree>
    <p:extLst>
      <p:ext uri="{BB962C8B-B14F-4D97-AF65-F5344CB8AC3E}">
        <p14:creationId xmlns:p14="http://schemas.microsoft.com/office/powerpoint/2010/main" val="14174909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281555" cy="6139542"/>
          </a:xfrm>
        </p:spPr>
        <p:txBody>
          <a:bodyPr/>
          <a:lstStyle/>
          <a:p>
            <a:pPr algn="ctr"/>
            <a:r>
              <a:rPr lang="en-US" sz="3600" b="1" dirty="0"/>
              <a:t>NEURON</a:t>
            </a:r>
            <a:br>
              <a:rPr lang="en-US" sz="3600" b="1" dirty="0"/>
            </a:br>
            <a:br>
              <a:rPr lang="en-US" sz="3600" b="1" dirty="0"/>
            </a:br>
            <a:r>
              <a:rPr lang="en-US" sz="3600" b="1" dirty="0"/>
              <a:t>AXON</a:t>
            </a:r>
            <a:br>
              <a:rPr lang="en-US" sz="3600" b="1" dirty="0"/>
            </a:br>
            <a:br>
              <a:rPr lang="en-US" sz="3600" b="1" dirty="0"/>
            </a:br>
            <a:r>
              <a:rPr lang="en-US" sz="3600" b="1" dirty="0"/>
              <a:t>NEUROTRANSMITTER</a:t>
            </a:r>
            <a:br>
              <a:rPr lang="en-US" sz="3600" b="1" dirty="0"/>
            </a:br>
            <a:br>
              <a:rPr lang="en-US" sz="3600" b="1" dirty="0"/>
            </a:br>
            <a:r>
              <a:rPr lang="en-US" sz="3600" b="1" dirty="0"/>
              <a:t>SYNAPSE</a:t>
            </a:r>
            <a:br>
              <a:rPr lang="en-US" sz="3600" b="1" dirty="0"/>
            </a:br>
            <a:br>
              <a:rPr lang="en-US" sz="3600" b="1" dirty="0"/>
            </a:br>
            <a:r>
              <a:rPr lang="en-US" sz="3600" b="1" dirty="0"/>
              <a:t>DENDRITE</a:t>
            </a:r>
          </a:p>
        </p:txBody>
      </p:sp>
      <p:sp>
        <p:nvSpPr>
          <p:cNvPr id="5" name="Slide Number Placeholder 4"/>
          <p:cNvSpPr>
            <a:spLocks noGrp="1"/>
          </p:cNvSpPr>
          <p:nvPr>
            <p:ph type="sldNum" sz="quarter" idx="12"/>
          </p:nvPr>
        </p:nvSpPr>
        <p:spPr/>
        <p:txBody>
          <a:bodyPr/>
          <a:lstStyle/>
          <a:p>
            <a:fld id="{AF88DAC2-F742-47E7-BDFB-501D2002B435}" type="slidenum">
              <a:rPr lang="en-US" smtClean="0"/>
              <a:pPr/>
              <a:t>16</a:t>
            </a:fld>
            <a:endParaRPr lang="en-US"/>
          </a:p>
        </p:txBody>
      </p:sp>
      <p:sp>
        <p:nvSpPr>
          <p:cNvPr id="7" name="Down Arrow 6"/>
          <p:cNvSpPr/>
          <p:nvPr/>
        </p:nvSpPr>
        <p:spPr>
          <a:xfrm>
            <a:off x="4229239" y="1267263"/>
            <a:ext cx="484632" cy="609600"/>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8" name="Down Arrow 7"/>
          <p:cNvSpPr/>
          <p:nvPr/>
        </p:nvSpPr>
        <p:spPr>
          <a:xfrm>
            <a:off x="4229239" y="2228850"/>
            <a:ext cx="484632" cy="609600"/>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9" name="Down Arrow 8"/>
          <p:cNvSpPr/>
          <p:nvPr/>
        </p:nvSpPr>
        <p:spPr>
          <a:xfrm>
            <a:off x="4235315" y="3218664"/>
            <a:ext cx="484632" cy="609600"/>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0" name="Down Arrow 9"/>
          <p:cNvSpPr/>
          <p:nvPr/>
        </p:nvSpPr>
        <p:spPr>
          <a:xfrm>
            <a:off x="4232966" y="4203928"/>
            <a:ext cx="484632" cy="609600"/>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1" name="Down Arrow 10"/>
          <p:cNvSpPr/>
          <p:nvPr/>
        </p:nvSpPr>
        <p:spPr>
          <a:xfrm>
            <a:off x="4229239" y="5201860"/>
            <a:ext cx="484632" cy="654503"/>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4" name="TextBox 3"/>
          <p:cNvSpPr txBox="1"/>
          <p:nvPr/>
        </p:nvSpPr>
        <p:spPr>
          <a:xfrm>
            <a:off x="3304171" y="5816376"/>
            <a:ext cx="2819400" cy="646331"/>
          </a:xfrm>
          <a:prstGeom prst="rect">
            <a:avLst/>
          </a:prstGeom>
          <a:noFill/>
        </p:spPr>
        <p:txBody>
          <a:bodyPr wrap="square" rtlCol="0">
            <a:spAutoFit/>
          </a:bodyPr>
          <a:lstStyle/>
          <a:p>
            <a:r>
              <a:rPr lang="en-US" sz="3600" b="1" dirty="0">
                <a:latin typeface="+mj-lt"/>
              </a:rPr>
              <a:t>  </a:t>
            </a:r>
            <a:r>
              <a:rPr lang="en-US" sz="3600" b="1" dirty="0">
                <a:solidFill>
                  <a:schemeClr val="accent1">
                    <a:lumMod val="75000"/>
                  </a:schemeClr>
                </a:solidFill>
                <a:latin typeface="+mj-lt"/>
              </a:rPr>
              <a:t>NEURON</a:t>
            </a:r>
          </a:p>
        </p:txBody>
      </p:sp>
    </p:spTree>
    <p:extLst>
      <p:ext uri="{BB962C8B-B14F-4D97-AF65-F5344CB8AC3E}">
        <p14:creationId xmlns:p14="http://schemas.microsoft.com/office/powerpoint/2010/main" val="27038575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36418" y="2743200"/>
            <a:ext cx="1600200" cy="17526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solidFill>
                <a:schemeClr val="bg1"/>
              </a:solidFill>
            </a:endParaRPr>
          </a:p>
        </p:txBody>
      </p:sp>
      <p:sp>
        <p:nvSpPr>
          <p:cNvPr id="2" name="Title 1"/>
          <p:cNvSpPr>
            <a:spLocks noGrp="1"/>
          </p:cNvSpPr>
          <p:nvPr>
            <p:ph type="title"/>
          </p:nvPr>
        </p:nvSpPr>
        <p:spPr>
          <a:xfrm>
            <a:off x="578427" y="3124200"/>
            <a:ext cx="1316182" cy="1181100"/>
          </a:xfrm>
        </p:spPr>
        <p:txBody>
          <a:bodyPr>
            <a:normAutofit fontScale="90000"/>
          </a:bodyPr>
          <a:lstStyle/>
          <a:p>
            <a:r>
              <a:rPr lang="en-US" sz="2000" b="1" dirty="0"/>
              <a:t>NEURON</a:t>
            </a:r>
            <a:br>
              <a:rPr lang="en-US" sz="2000" dirty="0"/>
            </a:br>
            <a:r>
              <a:rPr lang="en-US" sz="2000" b="1" dirty="0"/>
              <a:t>(Neuro-fibular Tangles)</a:t>
            </a:r>
            <a:br>
              <a:rPr lang="en-US" sz="2000" dirty="0"/>
            </a:br>
            <a:endParaRPr lang="en-US" sz="2000" dirty="0"/>
          </a:p>
        </p:txBody>
      </p:sp>
      <p:sp>
        <p:nvSpPr>
          <p:cNvPr id="8" name="Slide Number Placeholder 7"/>
          <p:cNvSpPr>
            <a:spLocks noGrp="1"/>
          </p:cNvSpPr>
          <p:nvPr>
            <p:ph type="sldNum" sz="quarter" idx="12"/>
          </p:nvPr>
        </p:nvSpPr>
        <p:spPr/>
        <p:txBody>
          <a:bodyPr/>
          <a:lstStyle/>
          <a:p>
            <a:fld id="{AF88DAC2-F742-47E7-BDFB-501D2002B435}" type="slidenum">
              <a:rPr lang="en-US" smtClean="0"/>
              <a:pPr/>
              <a:t>17</a:t>
            </a:fld>
            <a:endParaRPr lang="en-US"/>
          </a:p>
        </p:txBody>
      </p:sp>
      <p:sp>
        <p:nvSpPr>
          <p:cNvPr id="4" name="Rectangle 3"/>
          <p:cNvSpPr/>
          <p:nvPr/>
        </p:nvSpPr>
        <p:spPr>
          <a:xfrm>
            <a:off x="6934200" y="2743200"/>
            <a:ext cx="1600200" cy="17526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2000" b="1" dirty="0">
                <a:solidFill>
                  <a:schemeClr val="accent1">
                    <a:lumMod val="75000"/>
                  </a:schemeClr>
                </a:solidFill>
              </a:rPr>
              <a:t>NEURON</a:t>
            </a:r>
            <a:br>
              <a:rPr lang="en-US" dirty="0">
                <a:solidFill>
                  <a:schemeClr val="accent1">
                    <a:lumMod val="75000"/>
                  </a:schemeClr>
                </a:solidFill>
              </a:rPr>
            </a:br>
            <a:r>
              <a:rPr lang="en-US" b="1" dirty="0">
                <a:solidFill>
                  <a:schemeClr val="accent1">
                    <a:lumMod val="75000"/>
                  </a:schemeClr>
                </a:solidFill>
              </a:rPr>
              <a:t>(</a:t>
            </a:r>
            <a:r>
              <a:rPr lang="en-US" sz="2000" b="1" dirty="0">
                <a:solidFill>
                  <a:schemeClr val="accent1">
                    <a:lumMod val="75000"/>
                  </a:schemeClr>
                </a:solidFill>
              </a:rPr>
              <a:t>Neuro-fibular Tangles)</a:t>
            </a:r>
            <a:br>
              <a:rPr lang="en-US" sz="2000" dirty="0">
                <a:solidFill>
                  <a:schemeClr val="accent1">
                    <a:lumMod val="75000"/>
                  </a:schemeClr>
                </a:solidFill>
              </a:rPr>
            </a:br>
            <a:endParaRPr lang="en-US" sz="2000" dirty="0">
              <a:solidFill>
                <a:schemeClr val="accent1">
                  <a:lumMod val="75000"/>
                </a:schemeClr>
              </a:solidFill>
            </a:endParaRPr>
          </a:p>
        </p:txBody>
      </p:sp>
      <p:sp>
        <p:nvSpPr>
          <p:cNvPr id="5" name="Rectangle 2"/>
          <p:cNvSpPr>
            <a:spLocks noChangeArrowheads="1"/>
          </p:cNvSpPr>
          <p:nvPr/>
        </p:nvSpPr>
        <p:spPr bwMode="auto">
          <a:xfrm>
            <a:off x="3476130" y="2621577"/>
            <a:ext cx="193407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a:ln>
                  <a:noFill/>
                </a:ln>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Amyloid plaques</a:t>
            </a:r>
            <a:endParaRPr kumimoji="0" lang="en-US" altLang="en-US" b="0" i="0" u="none" strike="noStrike" cap="none" normalizeH="0" baseline="0" dirty="0">
              <a:ln>
                <a:noFill/>
              </a:ln>
              <a:solidFill>
                <a:schemeClr val="accent1">
                  <a:lumMod val="50000"/>
                </a:schemeClr>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6" name="Text Box 1"/>
          <p:cNvSpPr txBox="1">
            <a:spLocks noChangeArrowheads="1"/>
          </p:cNvSpPr>
          <p:nvPr/>
        </p:nvSpPr>
        <p:spPr bwMode="auto">
          <a:xfrm>
            <a:off x="4394921" y="3495675"/>
            <a:ext cx="90488" cy="21907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7" name="Rectangle 3"/>
          <p:cNvSpPr>
            <a:spLocks noChangeArrowheads="1"/>
          </p:cNvSpPr>
          <p:nvPr/>
        </p:nvSpPr>
        <p:spPr bwMode="auto">
          <a:xfrm>
            <a:off x="3124200" y="3037076"/>
            <a:ext cx="32004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dirty="0">
                <a:ln>
                  <a:noFill/>
                </a:ln>
                <a:solidFill>
                  <a:schemeClr val="accent1">
                    <a:lumMod val="50000"/>
                  </a:schemeClr>
                </a:solidFill>
                <a:effectLst/>
                <a:latin typeface="Arial" panose="020B0604020202020204" pitchFamily="34" charset="0"/>
              </a:rPr>
              <a:t>NEUROTRANSMITTER</a:t>
            </a:r>
            <a:endParaRPr kumimoji="0" lang="en-US" altLang="en-US" sz="1800" b="0" i="0" u="none" strike="noStrike" cap="none" normalizeH="0" baseline="0" dirty="0">
              <a:ln>
                <a:noFill/>
              </a:ln>
              <a:solidFill>
                <a:schemeClr val="accent1">
                  <a:lumMod val="50000"/>
                </a:schemeClr>
              </a:solidFill>
              <a:effectLst/>
              <a:latin typeface="Arial" panose="020B0604020202020204" pitchFamily="34" charset="0"/>
            </a:endParaRPr>
          </a:p>
        </p:txBody>
      </p:sp>
      <p:cxnSp>
        <p:nvCxnSpPr>
          <p:cNvPr id="15" name="Straight Connector 14"/>
          <p:cNvCxnSpPr>
            <a:stCxn id="4" idx="1"/>
          </p:cNvCxnSpPr>
          <p:nvPr/>
        </p:nvCxnSpPr>
        <p:spPr>
          <a:xfrm flipH="1">
            <a:off x="4724400" y="3619500"/>
            <a:ext cx="22098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flipH="1">
            <a:off x="2036618" y="3619500"/>
            <a:ext cx="22098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Rectangle 16"/>
          <p:cNvSpPr/>
          <p:nvPr/>
        </p:nvSpPr>
        <p:spPr>
          <a:xfrm>
            <a:off x="3883933" y="3714750"/>
            <a:ext cx="1242648" cy="369332"/>
          </a:xfrm>
          <a:prstGeom prst="rect">
            <a:avLst/>
          </a:prstGeom>
        </p:spPr>
        <p:txBody>
          <a:bodyPr wrap="none">
            <a:spAutoFit/>
          </a:bodyPr>
          <a:lstStyle/>
          <a:p>
            <a:r>
              <a:rPr lang="en-US" b="1" dirty="0">
                <a:latin typeface="Times New Roman" panose="02020603050405020304" pitchFamily="18" charset="0"/>
                <a:ea typeface="Times New Roman" panose="02020603050405020304" pitchFamily="18" charset="0"/>
              </a:rPr>
              <a:t> </a:t>
            </a:r>
            <a:r>
              <a:rPr lang="en-US" b="1" dirty="0">
                <a:solidFill>
                  <a:schemeClr val="accent1">
                    <a:lumMod val="50000"/>
                  </a:schemeClr>
                </a:solidFill>
                <a:latin typeface="Times New Roman" panose="02020603050405020304" pitchFamily="18" charset="0"/>
                <a:ea typeface="Times New Roman" panose="02020603050405020304" pitchFamily="18" charset="0"/>
              </a:rPr>
              <a:t>BROKEN</a:t>
            </a:r>
            <a:endParaRPr lang="en-US" dirty="0">
              <a:solidFill>
                <a:schemeClr val="accent1">
                  <a:lumMod val="50000"/>
                </a:schemeClr>
              </a:solidFill>
            </a:endParaRPr>
          </a:p>
        </p:txBody>
      </p:sp>
      <p:sp>
        <p:nvSpPr>
          <p:cNvPr id="18" name="Rectangle 17"/>
          <p:cNvSpPr/>
          <p:nvPr/>
        </p:nvSpPr>
        <p:spPr>
          <a:xfrm>
            <a:off x="3588669" y="3994665"/>
            <a:ext cx="1845377" cy="369332"/>
          </a:xfrm>
          <a:prstGeom prst="rect">
            <a:avLst/>
          </a:prstGeom>
        </p:spPr>
        <p:txBody>
          <a:bodyPr wrap="none">
            <a:spAutoFit/>
          </a:bodyPr>
          <a:lstStyle/>
          <a:p>
            <a:r>
              <a:rPr lang="en-US" b="1" dirty="0">
                <a:solidFill>
                  <a:schemeClr val="accent1">
                    <a:lumMod val="50000"/>
                  </a:schemeClr>
                </a:solidFill>
                <a:latin typeface="Times New Roman" panose="02020603050405020304" pitchFamily="18" charset="0"/>
                <a:ea typeface="Times New Roman" panose="02020603050405020304" pitchFamily="18" charset="0"/>
              </a:rPr>
              <a:t>Amyloid plaques</a:t>
            </a:r>
            <a:endParaRPr lang="en-US" dirty="0">
              <a:solidFill>
                <a:schemeClr val="accent1">
                  <a:lumMod val="50000"/>
                </a:schemeClr>
              </a:solidFill>
            </a:endParaRPr>
          </a:p>
        </p:txBody>
      </p:sp>
      <p:cxnSp>
        <p:nvCxnSpPr>
          <p:cNvPr id="9" name="Straight Arrow Connector 8"/>
          <p:cNvCxnSpPr/>
          <p:nvPr/>
        </p:nvCxnSpPr>
        <p:spPr>
          <a:xfrm flipH="1" flipV="1">
            <a:off x="3352800" y="1981200"/>
            <a:ext cx="457200" cy="64037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1" name="Straight Arrow Connector 10"/>
          <p:cNvCxnSpPr>
            <a:stCxn id="5" idx="0"/>
          </p:cNvCxnSpPr>
          <p:nvPr/>
        </p:nvCxnSpPr>
        <p:spPr>
          <a:xfrm flipH="1" flipV="1">
            <a:off x="4419600" y="1981200"/>
            <a:ext cx="23565" cy="64037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3" name="Straight Arrow Connector 12"/>
          <p:cNvCxnSpPr/>
          <p:nvPr/>
        </p:nvCxnSpPr>
        <p:spPr>
          <a:xfrm flipV="1">
            <a:off x="5126581" y="1981200"/>
            <a:ext cx="283619" cy="68806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9" name="Straight Arrow Connector 18"/>
          <p:cNvCxnSpPr/>
          <p:nvPr/>
        </p:nvCxnSpPr>
        <p:spPr>
          <a:xfrm flipH="1">
            <a:off x="3187644" y="4429991"/>
            <a:ext cx="919129" cy="48437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1" name="Straight Arrow Connector 20"/>
          <p:cNvCxnSpPr/>
          <p:nvPr/>
        </p:nvCxnSpPr>
        <p:spPr>
          <a:xfrm>
            <a:off x="4505257" y="4495800"/>
            <a:ext cx="0" cy="60960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3" name="Straight Arrow Connector 22"/>
          <p:cNvCxnSpPr/>
          <p:nvPr/>
        </p:nvCxnSpPr>
        <p:spPr>
          <a:xfrm>
            <a:off x="4953000" y="4459246"/>
            <a:ext cx="609600" cy="64615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42598908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079820-3AAC-4164-94DF-560173C28DB2}"/>
              </a:ext>
            </a:extLst>
          </p:cNvPr>
          <p:cNvSpPr>
            <a:spLocks noGrp="1"/>
          </p:cNvSpPr>
          <p:nvPr>
            <p:ph type="title"/>
          </p:nvPr>
        </p:nvSpPr>
        <p:spPr/>
        <p:txBody>
          <a:bodyPr/>
          <a:lstStyle/>
          <a:p>
            <a:r>
              <a:rPr lang="en-US" dirty="0"/>
              <a:t>Diseased Brain</a:t>
            </a:r>
          </a:p>
        </p:txBody>
      </p:sp>
      <p:sp>
        <p:nvSpPr>
          <p:cNvPr id="3" name="Content Placeholder 2">
            <a:extLst>
              <a:ext uri="{FF2B5EF4-FFF2-40B4-BE49-F238E27FC236}">
                <a16:creationId xmlns:a16="http://schemas.microsoft.com/office/drawing/2014/main" id="{08DD6A5F-D6AB-4440-87AB-FE95487615E0}"/>
              </a:ext>
            </a:extLst>
          </p:cNvPr>
          <p:cNvSpPr>
            <a:spLocks noGrp="1"/>
          </p:cNvSpPr>
          <p:nvPr>
            <p:ph idx="1"/>
          </p:nvPr>
        </p:nvSpPr>
        <p:spPr/>
        <p:txBody>
          <a:bodyPr>
            <a:normAutofit fontScale="85000" lnSpcReduction="20000"/>
          </a:bodyPr>
          <a:lstStyle/>
          <a:p>
            <a:pPr algn="just"/>
            <a:r>
              <a:rPr lang="en-US" b="1" dirty="0"/>
              <a:t>Alzheimer’s disease primarily affects the cerebral cortex, including the temporal, parietal, and frontal lobes of the brain.  </a:t>
            </a:r>
          </a:p>
          <a:p>
            <a:pPr algn="just"/>
            <a:r>
              <a:rPr lang="en-US" b="1" dirty="0"/>
              <a:t>The hippocampus, located in the temporal lobe controls memory, learning, and emotions.  </a:t>
            </a:r>
          </a:p>
          <a:p>
            <a:pPr algn="just"/>
            <a:r>
              <a:rPr lang="en-US" b="1" dirty="0"/>
              <a:t>When the neurotransmitters fail, the chemical messages can no longer cross the synapse. </a:t>
            </a:r>
          </a:p>
          <a:p>
            <a:pPr algn="just"/>
            <a:r>
              <a:rPr lang="en-US" b="1" dirty="0"/>
              <a:t>The brain develops amyloid plaques found in the space between neurons and neurofibrillary tangles found abnormally twisted inside the neurons.  </a:t>
            </a:r>
          </a:p>
          <a:p>
            <a:pPr algn="just"/>
            <a:r>
              <a:rPr lang="en-US" b="1" dirty="0"/>
              <a:t>The plaques and tangles are the pathological markers of the presence of Alzheimer’s disease.  </a:t>
            </a:r>
          </a:p>
          <a:p>
            <a:pPr algn="just"/>
            <a:r>
              <a:rPr lang="en-US" b="1" dirty="0"/>
              <a:t>When activity ceases from one neuron to the next, the cells decline and die.  </a:t>
            </a:r>
          </a:p>
          <a:p>
            <a:pPr algn="just"/>
            <a:r>
              <a:rPr lang="en-US" b="1" dirty="0"/>
              <a:t>Neuroplasticity of the brain is compromised.  Cognitive function declines and all neurological systems are </a:t>
            </a:r>
            <a:r>
              <a:rPr lang="en-US" b="1" dirty="0" err="1"/>
              <a:t>jeoprodized</a:t>
            </a:r>
            <a:r>
              <a:rPr lang="en-US" b="1" dirty="0"/>
              <a:t>. </a:t>
            </a:r>
          </a:p>
          <a:p>
            <a:pPr algn="just"/>
            <a:r>
              <a:rPr lang="en-US" b="1" dirty="0"/>
              <a:t>(New cells can form but the diseased immune system cannot sustain new growth.)</a:t>
            </a:r>
          </a:p>
          <a:p>
            <a:endParaRPr lang="en-US" sz="1600" dirty="0"/>
          </a:p>
          <a:p>
            <a:endParaRPr lang="en-US" dirty="0"/>
          </a:p>
        </p:txBody>
      </p:sp>
      <p:sp>
        <p:nvSpPr>
          <p:cNvPr id="4" name="Slide Number Placeholder 3">
            <a:extLst>
              <a:ext uri="{FF2B5EF4-FFF2-40B4-BE49-F238E27FC236}">
                <a16:creationId xmlns:a16="http://schemas.microsoft.com/office/drawing/2014/main" id="{7A7EC3E6-1564-497E-BB45-D291BEFF5405}"/>
              </a:ext>
            </a:extLst>
          </p:cNvPr>
          <p:cNvSpPr>
            <a:spLocks noGrp="1"/>
          </p:cNvSpPr>
          <p:nvPr>
            <p:ph type="sldNum" sz="quarter" idx="12"/>
          </p:nvPr>
        </p:nvSpPr>
        <p:spPr/>
        <p:txBody>
          <a:bodyPr/>
          <a:lstStyle/>
          <a:p>
            <a:fld id="{C63D52EE-2EC2-4889-BE6E-7EB8E38B3EEC}" type="slidenum">
              <a:rPr lang="en-US" smtClean="0"/>
              <a:pPr/>
              <a:t>18</a:t>
            </a:fld>
            <a:endParaRPr lang="en-US"/>
          </a:p>
        </p:txBody>
      </p:sp>
    </p:spTree>
    <p:extLst>
      <p:ext uri="{BB962C8B-B14F-4D97-AF65-F5344CB8AC3E}">
        <p14:creationId xmlns:p14="http://schemas.microsoft.com/office/powerpoint/2010/main" val="33051911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04800"/>
            <a:ext cx="7391400" cy="609600"/>
          </a:xfrm>
        </p:spPr>
        <p:txBody>
          <a:bodyPr/>
          <a:lstStyle/>
          <a:p>
            <a:r>
              <a:rPr lang="en-US" sz="3600" b="1" dirty="0"/>
              <a:t>STAGES OF ALZHEIMER’S DISEASE</a:t>
            </a:r>
          </a:p>
        </p:txBody>
      </p:sp>
      <p:sp>
        <p:nvSpPr>
          <p:cNvPr id="3" name="Content Placeholder 2"/>
          <p:cNvSpPr>
            <a:spLocks noGrp="1"/>
          </p:cNvSpPr>
          <p:nvPr>
            <p:ph idx="1"/>
          </p:nvPr>
        </p:nvSpPr>
        <p:spPr>
          <a:xfrm>
            <a:off x="838200" y="1143000"/>
            <a:ext cx="8153400" cy="5486400"/>
          </a:xfrm>
        </p:spPr>
        <p:txBody>
          <a:bodyPr/>
          <a:lstStyle/>
          <a:p>
            <a:r>
              <a:rPr lang="en-US" sz="2200" b="1" dirty="0"/>
              <a:t>Stage 1 </a:t>
            </a:r>
            <a:r>
              <a:rPr lang="en-US" sz="2200" b="1" dirty="0">
                <a:solidFill>
                  <a:schemeClr val="accent1">
                    <a:lumMod val="50000"/>
                  </a:schemeClr>
                </a:solidFill>
              </a:rPr>
              <a:t>EARLY </a:t>
            </a:r>
            <a:r>
              <a:rPr lang="en-US" sz="2200" b="1" dirty="0"/>
              <a:t>(2-4 years)</a:t>
            </a:r>
          </a:p>
          <a:p>
            <a:pPr lvl="1"/>
            <a:r>
              <a:rPr lang="en-US" sz="1800" b="1" dirty="0"/>
              <a:t>Mild memory impairment begins to affect functional abilities </a:t>
            </a:r>
          </a:p>
          <a:p>
            <a:pPr marL="457200" lvl="1" indent="0">
              <a:buNone/>
            </a:pPr>
            <a:r>
              <a:rPr lang="en-US" sz="1800" b="1" dirty="0"/>
              <a:t>    (job, activities of daily living)</a:t>
            </a:r>
          </a:p>
          <a:p>
            <a:pPr lvl="1"/>
            <a:r>
              <a:rPr lang="en-US" sz="1800" b="1" dirty="0"/>
              <a:t>Confusion, mood/personality changes</a:t>
            </a:r>
          </a:p>
          <a:p>
            <a:r>
              <a:rPr lang="en-US" sz="2200" b="1" dirty="0"/>
              <a:t>Stage 2  </a:t>
            </a:r>
            <a:r>
              <a:rPr lang="en-US" sz="2200" b="1" dirty="0">
                <a:solidFill>
                  <a:schemeClr val="accent1">
                    <a:lumMod val="50000"/>
                  </a:schemeClr>
                </a:solidFill>
              </a:rPr>
              <a:t>MIDDLE</a:t>
            </a:r>
            <a:r>
              <a:rPr lang="en-US" sz="2200" b="1" dirty="0"/>
              <a:t> (2-10 years)</a:t>
            </a:r>
          </a:p>
          <a:p>
            <a:pPr lvl="1"/>
            <a:r>
              <a:rPr lang="en-US" sz="1800" b="1" dirty="0"/>
              <a:t>Diminishing attention span, focus</a:t>
            </a:r>
          </a:p>
          <a:p>
            <a:pPr lvl="1"/>
            <a:r>
              <a:rPr lang="en-US" sz="1800" b="1" dirty="0"/>
              <a:t>Self-care decline</a:t>
            </a:r>
          </a:p>
          <a:p>
            <a:pPr lvl="1"/>
            <a:r>
              <a:rPr lang="en-US" sz="1800" b="1" dirty="0"/>
              <a:t>Delusions &amp; hallucinations are not unusual</a:t>
            </a:r>
          </a:p>
          <a:p>
            <a:pPr lvl="1"/>
            <a:r>
              <a:rPr lang="en-US" sz="1800" b="1" dirty="0"/>
              <a:t>Repetitive statements, loss of language</a:t>
            </a:r>
          </a:p>
          <a:p>
            <a:r>
              <a:rPr lang="en-US" sz="2200" b="1" dirty="0"/>
              <a:t>Stage 3  </a:t>
            </a:r>
            <a:r>
              <a:rPr lang="en-US" sz="2200" b="1" dirty="0">
                <a:solidFill>
                  <a:schemeClr val="accent1">
                    <a:lumMod val="50000"/>
                  </a:schemeClr>
                </a:solidFill>
              </a:rPr>
              <a:t>LATE </a:t>
            </a:r>
            <a:r>
              <a:rPr lang="en-US" sz="2200" b="1" dirty="0"/>
              <a:t>(1-3 years)</a:t>
            </a:r>
          </a:p>
          <a:p>
            <a:pPr lvl="1"/>
            <a:r>
              <a:rPr lang="en-US" sz="1800" b="1" dirty="0"/>
              <a:t>Can’t recognize people, even self in mirror</a:t>
            </a:r>
          </a:p>
          <a:p>
            <a:pPr lvl="1"/>
            <a:r>
              <a:rPr lang="en-US" sz="1800" b="1" dirty="0"/>
              <a:t>Loss of bowel &amp; bladder control</a:t>
            </a:r>
          </a:p>
          <a:p>
            <a:pPr lvl="1"/>
            <a:r>
              <a:rPr lang="en-US" sz="1800" b="1" dirty="0"/>
              <a:t>Bedbound, unable to walk</a:t>
            </a:r>
          </a:p>
          <a:p>
            <a:pPr lvl="1"/>
            <a:r>
              <a:rPr lang="en-US" sz="1800" b="1" dirty="0"/>
              <a:t>Completely dependent on others</a:t>
            </a:r>
          </a:p>
          <a:p>
            <a:pPr lvl="1"/>
            <a:r>
              <a:rPr lang="en-US" sz="1800" b="1" dirty="0"/>
              <a:t>Increased susceptibility to infections/other diseases</a:t>
            </a:r>
            <a:endParaRPr lang="en-US" sz="1800" dirty="0"/>
          </a:p>
        </p:txBody>
      </p:sp>
      <p:sp>
        <p:nvSpPr>
          <p:cNvPr id="4" name="Slide Number Placeholder 3"/>
          <p:cNvSpPr>
            <a:spLocks noGrp="1"/>
          </p:cNvSpPr>
          <p:nvPr>
            <p:ph type="sldNum" sz="quarter" idx="12"/>
          </p:nvPr>
        </p:nvSpPr>
        <p:spPr/>
        <p:txBody>
          <a:bodyPr/>
          <a:lstStyle/>
          <a:p>
            <a:fld id="{C63D52EE-2EC2-4889-BE6E-7EB8E38B3EEC}" type="slidenum">
              <a:rPr lang="en-US" smtClean="0"/>
              <a:pPr/>
              <a:t>19</a:t>
            </a:fld>
            <a:endParaRPr lang="en-US"/>
          </a:p>
        </p:txBody>
      </p:sp>
    </p:spTree>
    <p:extLst>
      <p:ext uri="{BB962C8B-B14F-4D97-AF65-F5344CB8AC3E}">
        <p14:creationId xmlns:p14="http://schemas.microsoft.com/office/powerpoint/2010/main" val="29222578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Rectangle 4"/>
          <p:cNvSpPr>
            <a:spLocks noGrp="1" noChangeArrowheads="1"/>
          </p:cNvSpPr>
          <p:nvPr>
            <p:ph type="title"/>
          </p:nvPr>
        </p:nvSpPr>
        <p:spPr>
          <a:xfrm>
            <a:off x="554182" y="2667000"/>
            <a:ext cx="8316191" cy="1524000"/>
          </a:xfrm>
        </p:spPr>
        <p:txBody>
          <a:bodyPr/>
          <a:lstStyle/>
          <a:p>
            <a:pPr algn="ctr"/>
            <a:r>
              <a:rPr lang="en-US" sz="3600" b="1" dirty="0">
                <a:solidFill>
                  <a:schemeClr val="accent1">
                    <a:lumMod val="75000"/>
                  </a:schemeClr>
                </a:solidFill>
              </a:rPr>
              <a:t>Module 1:</a:t>
            </a:r>
            <a:br>
              <a:rPr lang="en-US" b="1" dirty="0">
                <a:solidFill>
                  <a:schemeClr val="accent1">
                    <a:lumMod val="75000"/>
                  </a:schemeClr>
                </a:solidFill>
              </a:rPr>
            </a:br>
            <a:r>
              <a:rPr lang="en-US" b="1" dirty="0">
                <a:solidFill>
                  <a:schemeClr val="accent1">
                    <a:lumMod val="75000"/>
                  </a:schemeClr>
                </a:solidFill>
              </a:rPr>
              <a:t>OVERVIEW OF THE DEMENTIAS</a:t>
            </a:r>
          </a:p>
        </p:txBody>
      </p:sp>
      <p:sp>
        <p:nvSpPr>
          <p:cNvPr id="5125" name="Rectangle 5"/>
          <p:cNvSpPr>
            <a:spLocks noGrp="1" noChangeArrowheads="1"/>
          </p:cNvSpPr>
          <p:nvPr>
            <p:ph idx="1"/>
          </p:nvPr>
        </p:nvSpPr>
        <p:spPr>
          <a:xfrm>
            <a:off x="523009" y="5410200"/>
            <a:ext cx="8610600" cy="1066800"/>
          </a:xfrm>
        </p:spPr>
        <p:txBody>
          <a:bodyPr/>
          <a:lstStyle/>
          <a:p>
            <a:pPr marL="0" indent="0" algn="ctr">
              <a:buNone/>
            </a:pPr>
            <a:r>
              <a:rPr lang="en-US" sz="1600" dirty="0">
                <a:solidFill>
                  <a:schemeClr val="accent1">
                    <a:lumMod val="50000"/>
                  </a:schemeClr>
                </a:solidFill>
              </a:rPr>
              <a:t>Alzheimer’s Disease &amp; Related Disorders</a:t>
            </a:r>
          </a:p>
          <a:p>
            <a:pPr marL="0" indent="0" algn="ctr">
              <a:buNone/>
            </a:pPr>
            <a:r>
              <a:rPr lang="en-US" sz="2000" b="1" dirty="0">
                <a:solidFill>
                  <a:schemeClr val="accent1">
                    <a:lumMod val="50000"/>
                  </a:schemeClr>
                </a:solidFill>
              </a:rPr>
              <a:t>TRAINING FOR PROFESSIONAL CAREGIVERS</a:t>
            </a:r>
          </a:p>
        </p:txBody>
      </p:sp>
      <p:sp>
        <p:nvSpPr>
          <p:cNvPr id="2" name="Slide Number Placeholder 1"/>
          <p:cNvSpPr>
            <a:spLocks noGrp="1"/>
          </p:cNvSpPr>
          <p:nvPr>
            <p:ph type="sldNum" sz="quarter" idx="12"/>
          </p:nvPr>
        </p:nvSpPr>
        <p:spPr/>
        <p:txBody>
          <a:bodyPr/>
          <a:lstStyle/>
          <a:p>
            <a:fld id="{C63D52EE-2EC2-4889-BE6E-7EB8E38B3EEC}" type="slidenum">
              <a:rPr lang="en-US" smtClean="0"/>
              <a:pPr/>
              <a:t>2</a:t>
            </a:fld>
            <a:endParaRPr lang="en-US"/>
          </a:p>
        </p:txBody>
      </p:sp>
      <p:pic>
        <p:nvPicPr>
          <p:cNvPr id="7" name="Picture 6" descr="Brevard Alzheimers Foundation">
            <a:hlinkClick r:id="rId2"/>
          </p:cNvPr>
          <p:cNvPicPr/>
          <p:nvPr/>
        </p:nvPicPr>
        <p:blipFill>
          <a:blip r:embed="rId3" cstate="print"/>
          <a:srcRect/>
          <a:stretch>
            <a:fillRect/>
          </a:stretch>
        </p:blipFill>
        <p:spPr bwMode="auto">
          <a:xfrm>
            <a:off x="3276600" y="762000"/>
            <a:ext cx="2755323" cy="895350"/>
          </a:xfrm>
          <a:prstGeom prst="rect">
            <a:avLst/>
          </a:prstGeom>
          <a:noFill/>
          <a:ln w="9525">
            <a:noFill/>
            <a:miter lim="800000"/>
            <a:headEnd/>
            <a:tailEnd/>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6800" y="152400"/>
            <a:ext cx="6858000" cy="5847755"/>
          </a:xfrm>
          <a:prstGeom prst="rect">
            <a:avLst/>
          </a:prstGeom>
        </p:spPr>
        <p:txBody>
          <a:bodyPr wrap="square">
            <a:spAutoFit/>
          </a:bodyPr>
          <a:lstStyle/>
          <a:p>
            <a:pPr algn="ctr"/>
            <a:r>
              <a:rPr lang="en-US" sz="3200" b="1" dirty="0">
                <a:solidFill>
                  <a:schemeClr val="accent1">
                    <a:lumMod val="75000"/>
                  </a:schemeClr>
                </a:solidFill>
              </a:rPr>
              <a:t>AFFECT ON CAREGIVERS :</a:t>
            </a:r>
          </a:p>
          <a:p>
            <a:endParaRPr lang="en-US" sz="2000" b="1" dirty="0"/>
          </a:p>
          <a:p>
            <a:pPr>
              <a:buNone/>
            </a:pPr>
            <a:endParaRPr lang="en-US" sz="1000" b="1" dirty="0"/>
          </a:p>
          <a:p>
            <a:r>
              <a:rPr lang="en-US" sz="2400" b="1" dirty="0"/>
              <a:t>STAGE 1</a:t>
            </a:r>
          </a:p>
          <a:p>
            <a:pPr marL="342900" lvl="1" indent="-342900">
              <a:buFont typeface="Wingdings" panose="05000000000000000000" pitchFamily="2" charset="2"/>
              <a:buChar char="ü"/>
            </a:pPr>
            <a:r>
              <a:rPr lang="en-US" sz="2000" b="1" dirty="0"/>
              <a:t>       Anxiety, fear, denial, embarrassment</a:t>
            </a:r>
          </a:p>
          <a:p>
            <a:pPr marL="0" lvl="1"/>
            <a:r>
              <a:rPr lang="en-US" sz="2000" b="1" dirty="0"/>
              <a:t>       (Regular supervision advised but can stay</a:t>
            </a:r>
          </a:p>
          <a:p>
            <a:pPr marL="0" lvl="1"/>
            <a:r>
              <a:rPr lang="en-US" sz="2000" b="1" dirty="0"/>
              <a:t>       alone for short periods.)</a:t>
            </a:r>
          </a:p>
          <a:p>
            <a:pPr marL="0" lvl="1"/>
            <a:endParaRPr lang="en-US" sz="2000" b="1" dirty="0"/>
          </a:p>
          <a:p>
            <a:r>
              <a:rPr lang="en-US" sz="2400" b="1" dirty="0"/>
              <a:t>STAGE 2</a:t>
            </a:r>
          </a:p>
          <a:p>
            <a:pPr marL="800100" lvl="1" indent="-342900">
              <a:buFont typeface="Wingdings" panose="05000000000000000000" pitchFamily="2" charset="2"/>
              <a:buChar char="ü"/>
            </a:pPr>
            <a:r>
              <a:rPr lang="en-US" sz="2000" b="1" dirty="0"/>
              <a:t>Tired, depressed, frustrated, overwhelmed, stressed</a:t>
            </a:r>
          </a:p>
          <a:p>
            <a:pPr marL="800100" lvl="1" indent="-342900">
              <a:buFont typeface="Wingdings" panose="05000000000000000000" pitchFamily="2" charset="2"/>
              <a:buChar char="ü"/>
            </a:pPr>
            <a:r>
              <a:rPr lang="en-US" sz="2000" b="1" dirty="0"/>
              <a:t>Own health deterioration </a:t>
            </a:r>
          </a:p>
          <a:p>
            <a:pPr lvl="1"/>
            <a:r>
              <a:rPr lang="en-US" sz="2000" b="1" dirty="0"/>
              <a:t>(Constant supervision required.  Cannot stay alone.)</a:t>
            </a:r>
          </a:p>
          <a:p>
            <a:pPr lvl="1">
              <a:buNone/>
            </a:pPr>
            <a:endParaRPr lang="en-US" sz="2000" b="1" dirty="0"/>
          </a:p>
          <a:p>
            <a:r>
              <a:rPr lang="en-US" sz="2400" b="1" dirty="0"/>
              <a:t>STAGE 3</a:t>
            </a:r>
          </a:p>
          <a:p>
            <a:pPr marL="800100" lvl="1" indent="-342900">
              <a:buFont typeface="Wingdings" panose="05000000000000000000" pitchFamily="2" charset="2"/>
              <a:buChar char="ü"/>
            </a:pPr>
            <a:r>
              <a:rPr lang="en-US" sz="2000" b="1" dirty="0"/>
              <a:t>Burnout</a:t>
            </a:r>
          </a:p>
          <a:p>
            <a:pPr marL="800100" lvl="1" indent="-342900">
              <a:buFont typeface="Wingdings" panose="05000000000000000000" pitchFamily="2" charset="2"/>
              <a:buChar char="ü"/>
            </a:pPr>
            <a:r>
              <a:rPr lang="en-US" sz="2000" b="1" dirty="0"/>
              <a:t>Anticipatory grief</a:t>
            </a:r>
          </a:p>
          <a:p>
            <a:pPr marL="800100" lvl="1" indent="-342900">
              <a:buFont typeface="Wingdings" panose="05000000000000000000" pitchFamily="2" charset="2"/>
              <a:buChar char="ü"/>
            </a:pPr>
            <a:r>
              <a:rPr lang="en-US" sz="2000" b="1" dirty="0"/>
              <a:t>Feelings of discouragement, failure</a:t>
            </a:r>
          </a:p>
          <a:p>
            <a:pPr lvl="1"/>
            <a:r>
              <a:rPr lang="en-US" sz="2000" b="1" dirty="0"/>
              <a:t>(24/7 supervision required, constant protection.)</a:t>
            </a:r>
          </a:p>
        </p:txBody>
      </p:sp>
      <p:sp>
        <p:nvSpPr>
          <p:cNvPr id="5" name="Slide Number Placeholder 4"/>
          <p:cNvSpPr>
            <a:spLocks noGrp="1"/>
          </p:cNvSpPr>
          <p:nvPr>
            <p:ph type="sldNum" sz="quarter" idx="12"/>
          </p:nvPr>
        </p:nvSpPr>
        <p:spPr/>
        <p:txBody>
          <a:bodyPr/>
          <a:lstStyle/>
          <a:p>
            <a:fld id="{DC40C83D-E769-49CD-A97B-6CE4F4D31969}" type="slidenum">
              <a:rPr lang="en-US" smtClean="0"/>
              <a:pPr/>
              <a:t>20</a:t>
            </a:fld>
            <a:endParaRPr lang="en-US"/>
          </a:p>
        </p:txBody>
      </p:sp>
    </p:spTree>
    <p:extLst>
      <p:ext uri="{BB962C8B-B14F-4D97-AF65-F5344CB8AC3E}">
        <p14:creationId xmlns:p14="http://schemas.microsoft.com/office/powerpoint/2010/main" val="12992310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077200" cy="1333500"/>
          </a:xfrm>
        </p:spPr>
        <p:txBody>
          <a:bodyPr/>
          <a:lstStyle/>
          <a:p>
            <a:pPr algn="ctr"/>
            <a:r>
              <a:rPr lang="en-US" sz="2400" b="1" dirty="0"/>
              <a:t>REISBERG</a:t>
            </a:r>
            <a:br>
              <a:rPr lang="en-US" sz="2400" b="1" dirty="0"/>
            </a:br>
            <a:r>
              <a:rPr lang="en-US" sz="2400" b="1" dirty="0"/>
              <a:t>DETERIORATION SCALE for STAGES </a:t>
            </a:r>
            <a:br>
              <a:rPr lang="en-US" sz="2400" b="1" dirty="0"/>
            </a:br>
            <a:r>
              <a:rPr lang="en-US" sz="2400" b="1" dirty="0"/>
              <a:t>of ALZHEIMER’S DISEASE </a:t>
            </a:r>
          </a:p>
        </p:txBody>
      </p:sp>
      <p:sp>
        <p:nvSpPr>
          <p:cNvPr id="3" name="Slide Number Placeholder 2"/>
          <p:cNvSpPr>
            <a:spLocks noGrp="1"/>
          </p:cNvSpPr>
          <p:nvPr>
            <p:ph type="sldNum" sz="quarter" idx="12"/>
          </p:nvPr>
        </p:nvSpPr>
        <p:spPr/>
        <p:txBody>
          <a:bodyPr/>
          <a:lstStyle/>
          <a:p>
            <a:fld id="{B92E366D-20AC-4469-B201-4C3CE52308A9}" type="slidenum">
              <a:rPr lang="en-US" smtClean="0"/>
              <a:pPr/>
              <a:t>21</a:t>
            </a:fld>
            <a:endParaRPr lang="en-US"/>
          </a:p>
        </p:txBody>
      </p:sp>
      <p:graphicFrame>
        <p:nvGraphicFramePr>
          <p:cNvPr id="7" name="Table 6"/>
          <p:cNvGraphicFramePr>
            <a:graphicFrameLocks noGrp="1"/>
          </p:cNvGraphicFramePr>
          <p:nvPr>
            <p:extLst>
              <p:ext uri="{D42A27DB-BD31-4B8C-83A1-F6EECF244321}">
                <p14:modId xmlns:p14="http://schemas.microsoft.com/office/powerpoint/2010/main" val="3864246915"/>
              </p:ext>
            </p:extLst>
          </p:nvPr>
        </p:nvGraphicFramePr>
        <p:xfrm>
          <a:off x="467591" y="1676400"/>
          <a:ext cx="8219209" cy="5597046"/>
        </p:xfrm>
        <a:graphic>
          <a:graphicData uri="http://schemas.openxmlformats.org/drawingml/2006/table">
            <a:tbl>
              <a:tblPr firstRow="1" bandRow="1">
                <a:tableStyleId>{5C22544A-7EE6-4342-B048-85BDC9FD1C3A}</a:tableStyleId>
              </a:tblPr>
              <a:tblGrid>
                <a:gridCol w="1902595">
                  <a:extLst>
                    <a:ext uri="{9D8B030D-6E8A-4147-A177-3AD203B41FA5}">
                      <a16:colId xmlns:a16="http://schemas.microsoft.com/office/drawing/2014/main" val="20000"/>
                    </a:ext>
                  </a:extLst>
                </a:gridCol>
                <a:gridCol w="6316614">
                  <a:extLst>
                    <a:ext uri="{9D8B030D-6E8A-4147-A177-3AD203B41FA5}">
                      <a16:colId xmlns:a16="http://schemas.microsoft.com/office/drawing/2014/main" val="20001"/>
                    </a:ext>
                  </a:extLst>
                </a:gridCol>
              </a:tblGrid>
              <a:tr h="339270">
                <a:tc>
                  <a:txBody>
                    <a:bodyPr/>
                    <a:lstStyle/>
                    <a:p>
                      <a:pPr algn="ctr"/>
                      <a:r>
                        <a:rPr lang="en-US" dirty="0">
                          <a:solidFill>
                            <a:schemeClr val="tx1"/>
                          </a:solidFill>
                        </a:rPr>
                        <a:t>LEVEL</a:t>
                      </a:r>
                    </a:p>
                  </a:txBody>
                  <a:tcPr/>
                </a:tc>
                <a:tc>
                  <a:txBody>
                    <a:bodyPr/>
                    <a:lstStyle/>
                    <a:p>
                      <a:pPr algn="ctr"/>
                      <a:r>
                        <a:rPr lang="en-US" dirty="0">
                          <a:solidFill>
                            <a:schemeClr val="tx1"/>
                          </a:solidFill>
                        </a:rPr>
                        <a:t>CLINICAL CHARACTERISTICS</a:t>
                      </a:r>
                    </a:p>
                  </a:txBody>
                  <a:tcPr/>
                </a:tc>
                <a:extLst>
                  <a:ext uri="{0D108BD9-81ED-4DB2-BD59-A6C34878D82A}">
                    <a16:rowId xmlns:a16="http://schemas.microsoft.com/office/drawing/2014/main" val="10000"/>
                  </a:ext>
                </a:extLst>
              </a:tr>
              <a:tr h="1126590">
                <a:tc>
                  <a:txBody>
                    <a:bodyPr/>
                    <a:lstStyle/>
                    <a:p>
                      <a:pPr algn="ctr"/>
                      <a:r>
                        <a:rPr lang="en-US" sz="3600" b="1" dirty="0"/>
                        <a:t>1</a:t>
                      </a:r>
                    </a:p>
                    <a:p>
                      <a:r>
                        <a:rPr lang="en-US" sz="2000" b="1" dirty="0">
                          <a:solidFill>
                            <a:schemeClr val="accent1">
                              <a:lumMod val="50000"/>
                            </a:schemeClr>
                          </a:solidFill>
                        </a:rPr>
                        <a:t>No cognitive decline</a:t>
                      </a:r>
                    </a:p>
                  </a:txBody>
                  <a:tcPr/>
                </a:tc>
                <a:tc>
                  <a:txBody>
                    <a:bodyPr/>
                    <a:lstStyle/>
                    <a:p>
                      <a:r>
                        <a:rPr lang="en-US" sz="1600" dirty="0">
                          <a:solidFill>
                            <a:schemeClr val="accent1">
                              <a:lumMod val="50000"/>
                            </a:schemeClr>
                          </a:solidFill>
                        </a:rPr>
                        <a:t>No memory deficit evidence/no subjective complaints</a:t>
                      </a:r>
                    </a:p>
                    <a:p>
                      <a:endParaRPr lang="en-US" dirty="0">
                        <a:solidFill>
                          <a:schemeClr val="accent1">
                            <a:lumMod val="50000"/>
                          </a:schemeClr>
                        </a:solidFill>
                      </a:endParaRPr>
                    </a:p>
                  </a:txBody>
                  <a:tcPr/>
                </a:tc>
                <a:extLst>
                  <a:ext uri="{0D108BD9-81ED-4DB2-BD59-A6C34878D82A}">
                    <a16:rowId xmlns:a16="http://schemas.microsoft.com/office/drawing/2014/main" val="10001"/>
                  </a:ext>
                </a:extLst>
              </a:tr>
              <a:tr h="1401369">
                <a:tc>
                  <a:txBody>
                    <a:bodyPr/>
                    <a:lstStyle/>
                    <a:p>
                      <a:pPr algn="ctr"/>
                      <a:r>
                        <a:rPr lang="en-US" sz="3600" b="1" dirty="0"/>
                        <a:t>2</a:t>
                      </a:r>
                    </a:p>
                    <a:p>
                      <a:pPr algn="ctr"/>
                      <a:r>
                        <a:rPr lang="en-US" sz="2000" b="1" dirty="0">
                          <a:solidFill>
                            <a:schemeClr val="accent1">
                              <a:lumMod val="50000"/>
                            </a:schemeClr>
                          </a:solidFill>
                        </a:rPr>
                        <a:t>Very mild </a:t>
                      </a:r>
                      <a:r>
                        <a:rPr lang="en-US" sz="2000" dirty="0">
                          <a:solidFill>
                            <a:schemeClr val="accent1">
                              <a:lumMod val="50000"/>
                            </a:schemeClr>
                          </a:solidFill>
                        </a:rPr>
                        <a:t>decline</a:t>
                      </a:r>
                    </a:p>
                    <a:p>
                      <a:r>
                        <a:rPr lang="en-US" sz="2000" dirty="0">
                          <a:solidFill>
                            <a:schemeClr val="accent1">
                              <a:lumMod val="50000"/>
                            </a:schemeClr>
                          </a:solidFill>
                        </a:rPr>
                        <a:t>(forgetfulness)</a:t>
                      </a:r>
                    </a:p>
                  </a:txBody>
                  <a:tcPr/>
                </a:tc>
                <a:tc>
                  <a:txBody>
                    <a:bodyPr/>
                    <a:lstStyle/>
                    <a:p>
                      <a:r>
                        <a:rPr lang="en-US" sz="1600" dirty="0">
                          <a:solidFill>
                            <a:schemeClr val="accent1">
                              <a:lumMod val="50000"/>
                            </a:schemeClr>
                          </a:solidFill>
                        </a:rPr>
                        <a:t>Misplaced objects</a:t>
                      </a:r>
                    </a:p>
                    <a:p>
                      <a:r>
                        <a:rPr lang="en-US" sz="1600" dirty="0">
                          <a:solidFill>
                            <a:schemeClr val="accent1">
                              <a:lumMod val="50000"/>
                            </a:schemeClr>
                          </a:solidFill>
                        </a:rPr>
                        <a:t>Occasionally</a:t>
                      </a:r>
                      <a:r>
                        <a:rPr lang="en-US" sz="1600" baseline="0" dirty="0">
                          <a:solidFill>
                            <a:schemeClr val="accent1">
                              <a:lumMod val="50000"/>
                            </a:schemeClr>
                          </a:solidFill>
                        </a:rPr>
                        <a:t> f</a:t>
                      </a:r>
                      <a:r>
                        <a:rPr lang="en-US" sz="1600" dirty="0">
                          <a:solidFill>
                            <a:schemeClr val="accent1">
                              <a:lumMod val="50000"/>
                            </a:schemeClr>
                          </a:solidFill>
                        </a:rPr>
                        <a:t>orget names of familiar persons</a:t>
                      </a:r>
                    </a:p>
                    <a:p>
                      <a:r>
                        <a:rPr lang="en-US" sz="1600" dirty="0">
                          <a:solidFill>
                            <a:schemeClr val="accent1">
                              <a:lumMod val="50000"/>
                            </a:schemeClr>
                          </a:solidFill>
                        </a:rPr>
                        <a:t>No evidence of deficit clinically</a:t>
                      </a:r>
                    </a:p>
                    <a:p>
                      <a:r>
                        <a:rPr lang="en-US" sz="1600" dirty="0">
                          <a:solidFill>
                            <a:schemeClr val="accent1">
                              <a:lumMod val="50000"/>
                            </a:schemeClr>
                          </a:solidFill>
                        </a:rPr>
                        <a:t>No deficit in job or social situations</a:t>
                      </a:r>
                    </a:p>
                  </a:txBody>
                  <a:tcPr/>
                </a:tc>
                <a:extLst>
                  <a:ext uri="{0D108BD9-81ED-4DB2-BD59-A6C34878D82A}">
                    <a16:rowId xmlns:a16="http://schemas.microsoft.com/office/drawing/2014/main" val="10002"/>
                  </a:ext>
                </a:extLst>
              </a:tr>
              <a:tr h="1813536">
                <a:tc>
                  <a:txBody>
                    <a:bodyPr/>
                    <a:lstStyle/>
                    <a:p>
                      <a:pPr algn="ctr"/>
                      <a:r>
                        <a:rPr lang="en-US" sz="3600" b="1" dirty="0"/>
                        <a:t>3</a:t>
                      </a:r>
                    </a:p>
                    <a:p>
                      <a:pPr algn="ctr"/>
                      <a:r>
                        <a:rPr lang="en-US" sz="2000" b="1" dirty="0">
                          <a:solidFill>
                            <a:schemeClr val="accent1">
                              <a:lumMod val="50000"/>
                            </a:schemeClr>
                          </a:solidFill>
                        </a:rPr>
                        <a:t>Mild</a:t>
                      </a:r>
                    </a:p>
                    <a:p>
                      <a:pPr algn="ctr"/>
                      <a:r>
                        <a:rPr lang="en-US" sz="1600" b="1" dirty="0">
                          <a:solidFill>
                            <a:schemeClr val="accent1">
                              <a:lumMod val="50000"/>
                            </a:schemeClr>
                          </a:solidFill>
                        </a:rPr>
                        <a:t>(Early confused)</a:t>
                      </a:r>
                    </a:p>
                  </a:txBody>
                  <a:tcPr/>
                </a:tc>
                <a:tc>
                  <a:txBody>
                    <a:bodyPr/>
                    <a:lstStyle/>
                    <a:p>
                      <a:r>
                        <a:rPr lang="en-US" sz="1600" dirty="0">
                          <a:solidFill>
                            <a:schemeClr val="accent1">
                              <a:lumMod val="50000"/>
                            </a:schemeClr>
                          </a:solidFill>
                        </a:rPr>
                        <a:t>Earliest clear-cut deficits</a:t>
                      </a:r>
                    </a:p>
                    <a:p>
                      <a:r>
                        <a:rPr lang="en-US" sz="1600" dirty="0">
                          <a:solidFill>
                            <a:schemeClr val="accent1">
                              <a:lumMod val="50000"/>
                            </a:schemeClr>
                          </a:solidFill>
                        </a:rPr>
                        <a:t>Coworkers notice poor performance on job</a:t>
                      </a:r>
                    </a:p>
                    <a:p>
                      <a:r>
                        <a:rPr lang="en-US" sz="1600" dirty="0">
                          <a:solidFill>
                            <a:schemeClr val="accent1">
                              <a:lumMod val="50000"/>
                            </a:schemeClr>
                          </a:solidFill>
                        </a:rPr>
                        <a:t>Word &amp; name finding deficit</a:t>
                      </a:r>
                    </a:p>
                    <a:p>
                      <a:r>
                        <a:rPr lang="en-US" sz="1600" dirty="0">
                          <a:solidFill>
                            <a:schemeClr val="accent1">
                              <a:lumMod val="50000"/>
                            </a:schemeClr>
                          </a:solidFill>
                        </a:rPr>
                        <a:t>Reading retention/concentration deficit</a:t>
                      </a:r>
                    </a:p>
                    <a:p>
                      <a:r>
                        <a:rPr lang="en-US" sz="1600" dirty="0">
                          <a:solidFill>
                            <a:schemeClr val="accent1">
                              <a:lumMod val="50000"/>
                            </a:schemeClr>
                          </a:solidFill>
                        </a:rPr>
                        <a:t>Denial</a:t>
                      </a:r>
                      <a:r>
                        <a:rPr lang="en-US" sz="1600" baseline="0" dirty="0">
                          <a:solidFill>
                            <a:schemeClr val="accent1">
                              <a:lumMod val="50000"/>
                            </a:schemeClr>
                          </a:solidFill>
                        </a:rPr>
                        <a:t> of symptoms/anxiety evident</a:t>
                      </a:r>
                    </a:p>
                    <a:p>
                      <a:r>
                        <a:rPr lang="en-US" baseline="0" dirty="0">
                          <a:solidFill>
                            <a:schemeClr val="accent1">
                              <a:lumMod val="50000"/>
                            </a:schemeClr>
                          </a:solidFill>
                        </a:rPr>
                        <a:t> </a:t>
                      </a:r>
                      <a:endParaRPr lang="en-US" dirty="0">
                        <a:solidFill>
                          <a:schemeClr val="accent1">
                            <a:lumMod val="50000"/>
                          </a:schemeClr>
                        </a:solidFill>
                      </a:endParaRPr>
                    </a:p>
                    <a:p>
                      <a:endParaRPr lang="en-US" dirty="0">
                        <a:solidFill>
                          <a:schemeClr val="accent1">
                            <a:lumMod val="50000"/>
                          </a:schemeClr>
                        </a:solidFill>
                      </a:endParaRPr>
                    </a:p>
                  </a:txBody>
                  <a:tcPr/>
                </a:tc>
                <a:extLst>
                  <a:ext uri="{0D108BD9-81ED-4DB2-BD59-A6C34878D82A}">
                    <a16:rowId xmlns:a16="http://schemas.microsoft.com/office/drawing/2014/main" val="10003"/>
                  </a:ext>
                </a:extLst>
              </a:tr>
              <a:tr h="304800">
                <a:tc>
                  <a:txBody>
                    <a:bodyPr/>
                    <a:lstStyle/>
                    <a:p>
                      <a:endParaRPr lang="en-US" sz="3600" dirty="0"/>
                    </a:p>
                  </a:txBody>
                  <a:tcPr/>
                </a:tc>
                <a:tc>
                  <a:txBody>
                    <a:bodyPr/>
                    <a:lstStyle/>
                    <a:p>
                      <a:endParaRPr lang="en-US" dirty="0"/>
                    </a:p>
                  </a:txBody>
                  <a:tcPr/>
                </a:tc>
                <a:extLst>
                  <a:ext uri="{0D108BD9-81ED-4DB2-BD59-A6C34878D82A}">
                    <a16:rowId xmlns:a16="http://schemas.microsoft.com/office/drawing/2014/main" val="10004"/>
                  </a:ext>
                </a:extLst>
              </a:tr>
            </a:tbl>
          </a:graphicData>
        </a:graphic>
      </p:graphicFrame>
      <p:cxnSp>
        <p:nvCxnSpPr>
          <p:cNvPr id="4" name="Straight Connector 3"/>
          <p:cNvCxnSpPr/>
          <p:nvPr/>
        </p:nvCxnSpPr>
        <p:spPr>
          <a:xfrm>
            <a:off x="457200" y="3276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flipV="1">
            <a:off x="457200" y="4800600"/>
            <a:ext cx="8229600" cy="76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2362200" y="1752600"/>
            <a:ext cx="0" cy="4572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57200" y="1676400"/>
            <a:ext cx="0" cy="4648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8686800" y="1676400"/>
            <a:ext cx="0" cy="4648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57200" y="16764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631656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3156491223"/>
              </p:ext>
            </p:extLst>
          </p:nvPr>
        </p:nvGraphicFramePr>
        <p:xfrm>
          <a:off x="381000" y="228600"/>
          <a:ext cx="8382000" cy="6035040"/>
        </p:xfrm>
        <a:graphic>
          <a:graphicData uri="http://schemas.openxmlformats.org/drawingml/2006/table">
            <a:tbl>
              <a:tblPr firstRow="1" bandRow="1">
                <a:tableStyleId>{5C22544A-7EE6-4342-B048-85BDC9FD1C3A}</a:tableStyleId>
              </a:tblPr>
              <a:tblGrid>
                <a:gridCol w="1752600">
                  <a:extLst>
                    <a:ext uri="{9D8B030D-6E8A-4147-A177-3AD203B41FA5}">
                      <a16:colId xmlns:a16="http://schemas.microsoft.com/office/drawing/2014/main" val="20000"/>
                    </a:ext>
                  </a:extLst>
                </a:gridCol>
                <a:gridCol w="6629400">
                  <a:extLst>
                    <a:ext uri="{9D8B030D-6E8A-4147-A177-3AD203B41FA5}">
                      <a16:colId xmlns:a16="http://schemas.microsoft.com/office/drawing/2014/main" val="20001"/>
                    </a:ext>
                  </a:extLst>
                </a:gridCol>
              </a:tblGrid>
              <a:tr h="381000">
                <a:tc>
                  <a:txBody>
                    <a:bodyPr/>
                    <a:lstStyle/>
                    <a:p>
                      <a:pPr algn="ctr"/>
                      <a:r>
                        <a:rPr lang="en-US" dirty="0">
                          <a:solidFill>
                            <a:schemeClr val="tx1"/>
                          </a:solidFill>
                        </a:rPr>
                        <a:t>LEVEL</a:t>
                      </a:r>
                    </a:p>
                  </a:txBody>
                  <a:tcPr/>
                </a:tc>
                <a:tc>
                  <a:txBody>
                    <a:bodyPr/>
                    <a:lstStyle/>
                    <a:p>
                      <a:pPr algn="ctr"/>
                      <a:r>
                        <a:rPr lang="en-US" dirty="0">
                          <a:solidFill>
                            <a:schemeClr val="tx1"/>
                          </a:solidFill>
                        </a:rPr>
                        <a:t>CLINICAL</a:t>
                      </a:r>
                      <a:r>
                        <a:rPr lang="en-US" dirty="0"/>
                        <a:t> </a:t>
                      </a:r>
                      <a:r>
                        <a:rPr lang="en-US" dirty="0">
                          <a:solidFill>
                            <a:schemeClr val="tx1"/>
                          </a:solidFill>
                        </a:rPr>
                        <a:t>CHARACTERISTICS</a:t>
                      </a:r>
                    </a:p>
                  </a:txBody>
                  <a:tcPr/>
                </a:tc>
                <a:extLst>
                  <a:ext uri="{0D108BD9-81ED-4DB2-BD59-A6C34878D82A}">
                    <a16:rowId xmlns:a16="http://schemas.microsoft.com/office/drawing/2014/main" val="10000"/>
                  </a:ext>
                </a:extLst>
              </a:tr>
              <a:tr h="1295400">
                <a:tc>
                  <a:txBody>
                    <a:bodyPr/>
                    <a:lstStyle/>
                    <a:p>
                      <a:pPr algn="ctr"/>
                      <a:r>
                        <a:rPr lang="en-US" sz="3600" b="1" dirty="0"/>
                        <a:t>4</a:t>
                      </a:r>
                    </a:p>
                    <a:p>
                      <a:pPr algn="ctr"/>
                      <a:r>
                        <a:rPr lang="en-US" sz="2000" b="1" dirty="0">
                          <a:solidFill>
                            <a:schemeClr val="accent1">
                              <a:lumMod val="50000"/>
                            </a:schemeClr>
                          </a:solidFill>
                        </a:rPr>
                        <a:t>Moderate</a:t>
                      </a:r>
                    </a:p>
                    <a:p>
                      <a:pPr algn="ctr"/>
                      <a:r>
                        <a:rPr lang="en-US" sz="1600" b="1" dirty="0">
                          <a:solidFill>
                            <a:schemeClr val="accent1">
                              <a:lumMod val="50000"/>
                            </a:schemeClr>
                          </a:solidFill>
                        </a:rPr>
                        <a:t>(Late confused)</a:t>
                      </a:r>
                    </a:p>
                    <a:p>
                      <a:pPr algn="ctr"/>
                      <a:endParaRPr lang="en-US" sz="16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accent1">
                              <a:lumMod val="50000"/>
                            </a:schemeClr>
                          </a:solidFill>
                        </a:rPr>
                        <a:t>Clear evidence of decline; </a:t>
                      </a:r>
                      <a:r>
                        <a:rPr lang="en-US" sz="1600" baseline="0" dirty="0">
                          <a:solidFill>
                            <a:schemeClr val="accent1">
                              <a:lumMod val="50000"/>
                            </a:schemeClr>
                          </a:solidFill>
                        </a:rPr>
                        <a:t>Poor concentration</a:t>
                      </a:r>
                      <a:endParaRPr lang="en-US" sz="1600" dirty="0">
                        <a:solidFill>
                          <a:schemeClr val="accent1">
                            <a:lumMod val="50000"/>
                          </a:schemeClr>
                        </a:solidFill>
                      </a:endParaRPr>
                    </a:p>
                    <a:p>
                      <a:r>
                        <a:rPr lang="en-US" sz="1600" dirty="0">
                          <a:solidFill>
                            <a:schemeClr val="accent1">
                              <a:lumMod val="50000"/>
                            </a:schemeClr>
                          </a:solidFill>
                        </a:rPr>
                        <a:t>Decreased knowledge of current/recent events</a:t>
                      </a:r>
                    </a:p>
                    <a:p>
                      <a:r>
                        <a:rPr lang="en-US" sz="1600" dirty="0">
                          <a:solidFill>
                            <a:schemeClr val="accent1">
                              <a:lumMod val="50000"/>
                            </a:schemeClr>
                          </a:solidFill>
                        </a:rPr>
                        <a:t>Unable</a:t>
                      </a:r>
                      <a:r>
                        <a:rPr lang="en-US" sz="1600" baseline="0" dirty="0">
                          <a:solidFill>
                            <a:schemeClr val="accent1">
                              <a:lumMod val="50000"/>
                            </a:schemeClr>
                          </a:solidFill>
                        </a:rPr>
                        <a:t> to manage finances/travel</a:t>
                      </a:r>
                    </a:p>
                    <a:p>
                      <a:r>
                        <a:rPr lang="en-US" sz="1600" baseline="0" dirty="0">
                          <a:solidFill>
                            <a:schemeClr val="accent1">
                              <a:lumMod val="50000"/>
                            </a:schemeClr>
                          </a:solidFill>
                        </a:rPr>
                        <a:t>Flattening effect; withdrawal from challenging situations</a:t>
                      </a:r>
                    </a:p>
                  </a:txBody>
                  <a:tcPr/>
                </a:tc>
                <a:extLst>
                  <a:ext uri="{0D108BD9-81ED-4DB2-BD59-A6C34878D82A}">
                    <a16:rowId xmlns:a16="http://schemas.microsoft.com/office/drawing/2014/main" val="10001"/>
                  </a:ext>
                </a:extLst>
              </a:tr>
              <a:tr h="1325880">
                <a:tc>
                  <a:txBody>
                    <a:bodyPr/>
                    <a:lstStyle/>
                    <a:p>
                      <a:pPr algn="ctr"/>
                      <a:r>
                        <a:rPr lang="en-US" sz="3600" b="1" dirty="0"/>
                        <a:t>5</a:t>
                      </a:r>
                    </a:p>
                    <a:p>
                      <a:pPr algn="ctr"/>
                      <a:r>
                        <a:rPr lang="en-US" sz="2000" b="1" dirty="0">
                          <a:solidFill>
                            <a:schemeClr val="accent1">
                              <a:lumMod val="50000"/>
                            </a:schemeClr>
                          </a:solidFill>
                        </a:rPr>
                        <a:t>Moderately severe</a:t>
                      </a:r>
                    </a:p>
                    <a:p>
                      <a:pPr algn="l"/>
                      <a:r>
                        <a:rPr lang="en-US" sz="1500" b="1" dirty="0">
                          <a:solidFill>
                            <a:schemeClr val="accent1">
                              <a:lumMod val="50000"/>
                            </a:schemeClr>
                          </a:solidFill>
                        </a:rPr>
                        <a:t>(Early Dementia)</a:t>
                      </a:r>
                    </a:p>
                  </a:txBody>
                  <a:tcPr/>
                </a:tc>
                <a:tc>
                  <a:txBody>
                    <a:bodyPr/>
                    <a:lstStyle/>
                    <a:p>
                      <a:r>
                        <a:rPr lang="en-US" sz="1600" dirty="0">
                          <a:solidFill>
                            <a:schemeClr val="accent1">
                              <a:lumMod val="50000"/>
                            </a:schemeClr>
                          </a:solidFill>
                        </a:rPr>
                        <a:t>Needs assistance to survive</a:t>
                      </a:r>
                    </a:p>
                    <a:p>
                      <a:r>
                        <a:rPr lang="en-US" sz="1600" dirty="0">
                          <a:solidFill>
                            <a:schemeClr val="accent1">
                              <a:lumMod val="50000"/>
                            </a:schemeClr>
                          </a:solidFill>
                        </a:rPr>
                        <a:t>Unable</a:t>
                      </a:r>
                      <a:r>
                        <a:rPr lang="en-US" sz="1600" baseline="0" dirty="0">
                          <a:solidFill>
                            <a:schemeClr val="accent1">
                              <a:lumMod val="50000"/>
                            </a:schemeClr>
                          </a:solidFill>
                        </a:rPr>
                        <a:t> to recall names, phone numbers etc.</a:t>
                      </a:r>
                    </a:p>
                    <a:p>
                      <a:r>
                        <a:rPr lang="en-US" sz="1600" baseline="0" dirty="0">
                          <a:solidFill>
                            <a:schemeClr val="accent1">
                              <a:lumMod val="50000"/>
                            </a:schemeClr>
                          </a:solidFill>
                        </a:rPr>
                        <a:t>Time &amp; place disorientation</a:t>
                      </a:r>
                    </a:p>
                    <a:p>
                      <a:r>
                        <a:rPr lang="en-US" sz="1600" baseline="0" dirty="0">
                          <a:solidFill>
                            <a:schemeClr val="accent1">
                              <a:lumMod val="50000"/>
                            </a:schemeClr>
                          </a:solidFill>
                        </a:rPr>
                        <a:t>May be able to self toilet and eat</a:t>
                      </a:r>
                    </a:p>
                  </a:txBody>
                  <a:tcPr/>
                </a:tc>
                <a:extLst>
                  <a:ext uri="{0D108BD9-81ED-4DB2-BD59-A6C34878D82A}">
                    <a16:rowId xmlns:a16="http://schemas.microsoft.com/office/drawing/2014/main" val="10002"/>
                  </a:ext>
                </a:extLst>
              </a:tr>
              <a:tr h="543560">
                <a:tc>
                  <a:txBody>
                    <a:bodyPr/>
                    <a:lstStyle/>
                    <a:p>
                      <a:pPr algn="ctr"/>
                      <a:r>
                        <a:rPr lang="en-US" sz="3600" b="1" dirty="0"/>
                        <a:t>6</a:t>
                      </a:r>
                    </a:p>
                    <a:p>
                      <a:pPr algn="ctr"/>
                      <a:r>
                        <a:rPr lang="en-US" sz="2000" b="1" dirty="0">
                          <a:solidFill>
                            <a:schemeClr val="accent1">
                              <a:lumMod val="50000"/>
                            </a:schemeClr>
                          </a:solidFill>
                        </a:rPr>
                        <a:t>Severe</a:t>
                      </a:r>
                    </a:p>
                    <a:p>
                      <a:pPr algn="ctr"/>
                      <a:r>
                        <a:rPr lang="en-US" sz="1600" b="1" dirty="0">
                          <a:solidFill>
                            <a:schemeClr val="accent1">
                              <a:lumMod val="50000"/>
                            </a:schemeClr>
                          </a:solidFill>
                        </a:rPr>
                        <a:t>(Middle</a:t>
                      </a:r>
                      <a:r>
                        <a:rPr lang="en-US" sz="1600" b="1" baseline="0" dirty="0">
                          <a:solidFill>
                            <a:schemeClr val="accent1">
                              <a:lumMod val="50000"/>
                            </a:schemeClr>
                          </a:solidFill>
                        </a:rPr>
                        <a:t> dementia)</a:t>
                      </a:r>
                      <a:endParaRPr lang="en-US" sz="1600" b="1" dirty="0">
                        <a:solidFill>
                          <a:schemeClr val="accent1">
                            <a:lumMod val="50000"/>
                          </a:schemeClr>
                        </a:solidFill>
                      </a:endParaRPr>
                    </a:p>
                  </a:txBody>
                  <a:tcPr/>
                </a:tc>
                <a:tc>
                  <a:txBody>
                    <a:bodyPr/>
                    <a:lstStyle/>
                    <a:p>
                      <a:r>
                        <a:rPr lang="en-US" sz="1600" dirty="0">
                          <a:solidFill>
                            <a:schemeClr val="accent1">
                              <a:lumMod val="50000"/>
                            </a:schemeClr>
                          </a:solidFill>
                        </a:rPr>
                        <a:t>Entirely dependent</a:t>
                      </a:r>
                      <a:r>
                        <a:rPr lang="en-US" sz="1600" baseline="0" dirty="0">
                          <a:solidFill>
                            <a:schemeClr val="accent1">
                              <a:lumMod val="50000"/>
                            </a:schemeClr>
                          </a:solidFill>
                        </a:rPr>
                        <a:t> for survival</a:t>
                      </a:r>
                      <a:endParaRPr lang="en-US" sz="1600" dirty="0">
                        <a:solidFill>
                          <a:schemeClr val="accent1">
                            <a:lumMod val="50000"/>
                          </a:schemeClr>
                        </a:solidFill>
                      </a:endParaRPr>
                    </a:p>
                    <a:p>
                      <a:r>
                        <a:rPr lang="en-US" sz="1600" dirty="0">
                          <a:solidFill>
                            <a:schemeClr val="accent1">
                              <a:lumMod val="50000"/>
                            </a:schemeClr>
                          </a:solidFill>
                        </a:rPr>
                        <a:t>Forget names of close family</a:t>
                      </a:r>
                    </a:p>
                    <a:p>
                      <a:r>
                        <a:rPr lang="en-US" sz="1600" dirty="0">
                          <a:solidFill>
                            <a:schemeClr val="accent1">
                              <a:lumMod val="50000"/>
                            </a:schemeClr>
                          </a:solidFill>
                        </a:rPr>
                        <a:t>Sketchy knowledge of past life</a:t>
                      </a:r>
                    </a:p>
                    <a:p>
                      <a:r>
                        <a:rPr lang="en-US" sz="1600" dirty="0">
                          <a:solidFill>
                            <a:schemeClr val="accent1">
                              <a:lumMod val="50000"/>
                            </a:schemeClr>
                          </a:solidFill>
                        </a:rPr>
                        <a:t>Unaware of general surroundings</a:t>
                      </a:r>
                    </a:p>
                    <a:p>
                      <a:r>
                        <a:rPr lang="en-US" sz="1600" dirty="0">
                          <a:solidFill>
                            <a:schemeClr val="accent1">
                              <a:lumMod val="50000"/>
                            </a:schemeClr>
                          </a:solidFill>
                        </a:rPr>
                        <a:t>Incontinent; personality &amp; emotional changes</a:t>
                      </a:r>
                    </a:p>
                    <a:p>
                      <a:r>
                        <a:rPr lang="en-US" sz="1600" dirty="0">
                          <a:solidFill>
                            <a:schemeClr val="accent1">
                              <a:lumMod val="50000"/>
                            </a:schemeClr>
                          </a:solidFill>
                        </a:rPr>
                        <a:t>Obsessive, anxiety symptoms, cognitive </a:t>
                      </a:r>
                      <a:r>
                        <a:rPr lang="en-US" sz="1600" dirty="0" err="1">
                          <a:solidFill>
                            <a:schemeClr val="accent1">
                              <a:lumMod val="50000"/>
                            </a:schemeClr>
                          </a:solidFill>
                        </a:rPr>
                        <a:t>abulia</a:t>
                      </a:r>
                      <a:r>
                        <a:rPr lang="en-US" sz="1600" dirty="0">
                          <a:solidFill>
                            <a:schemeClr val="accent1">
                              <a:lumMod val="50000"/>
                            </a:schemeClr>
                          </a:solidFill>
                        </a:rPr>
                        <a:t> (lacks </a:t>
                      </a:r>
                      <a:r>
                        <a:rPr lang="en-US" sz="1600" b="0" kern="1200" dirty="0">
                          <a:solidFill>
                            <a:schemeClr val="accent1">
                              <a:lumMod val="75000"/>
                            </a:schemeClr>
                          </a:solidFill>
                          <a:effectLst/>
                          <a:latin typeface="+mn-lt"/>
                          <a:ea typeface="+mn-ea"/>
                          <a:cs typeface="+mn-cs"/>
                        </a:rPr>
                        <a:t>decisiveness)</a:t>
                      </a:r>
                      <a:endParaRPr lang="en-US" sz="1600" dirty="0">
                        <a:solidFill>
                          <a:schemeClr val="accent1">
                            <a:lumMod val="50000"/>
                          </a:schemeClr>
                        </a:solidFill>
                      </a:endParaRPr>
                    </a:p>
                  </a:txBody>
                  <a:tcPr/>
                </a:tc>
                <a:extLst>
                  <a:ext uri="{0D108BD9-81ED-4DB2-BD59-A6C34878D82A}">
                    <a16:rowId xmlns:a16="http://schemas.microsoft.com/office/drawing/2014/main" val="10003"/>
                  </a:ext>
                </a:extLst>
              </a:tr>
              <a:tr h="543560">
                <a:tc>
                  <a:txBody>
                    <a:bodyPr/>
                    <a:lstStyle/>
                    <a:p>
                      <a:pPr algn="ctr"/>
                      <a:r>
                        <a:rPr lang="en-US" sz="3600" b="1" dirty="0"/>
                        <a:t>7</a:t>
                      </a:r>
                    </a:p>
                    <a:p>
                      <a:pPr algn="ctr"/>
                      <a:r>
                        <a:rPr lang="en-US" sz="2000" b="1" dirty="0">
                          <a:solidFill>
                            <a:schemeClr val="accent1">
                              <a:lumMod val="50000"/>
                            </a:schemeClr>
                          </a:solidFill>
                        </a:rPr>
                        <a:t>Very severe</a:t>
                      </a:r>
                    </a:p>
                    <a:p>
                      <a:pPr algn="ctr"/>
                      <a:r>
                        <a:rPr lang="en-US" sz="1600" b="1" dirty="0">
                          <a:solidFill>
                            <a:schemeClr val="accent1">
                              <a:lumMod val="50000"/>
                            </a:schemeClr>
                          </a:solidFill>
                        </a:rPr>
                        <a:t>(Late dementia)</a:t>
                      </a:r>
                    </a:p>
                  </a:txBody>
                  <a:tcPr/>
                </a:tc>
                <a:tc>
                  <a:txBody>
                    <a:bodyPr/>
                    <a:lstStyle/>
                    <a:p>
                      <a:endParaRPr lang="en-US" dirty="0">
                        <a:solidFill>
                          <a:schemeClr val="accent1">
                            <a:lumMod val="50000"/>
                          </a:schemeClr>
                        </a:solidFill>
                      </a:endParaRPr>
                    </a:p>
                    <a:p>
                      <a:r>
                        <a:rPr lang="en-US" sz="1600" dirty="0">
                          <a:solidFill>
                            <a:schemeClr val="accent1">
                              <a:lumMod val="50000"/>
                            </a:schemeClr>
                          </a:solidFill>
                        </a:rPr>
                        <a:t>Total loss of verbal abilities</a:t>
                      </a:r>
                    </a:p>
                    <a:p>
                      <a:r>
                        <a:rPr lang="en-US" sz="1600" dirty="0">
                          <a:solidFill>
                            <a:schemeClr val="accent1">
                              <a:lumMod val="50000"/>
                            </a:schemeClr>
                          </a:solidFill>
                        </a:rPr>
                        <a:t>Incontinent; loss of psycho-motor skills</a:t>
                      </a:r>
                    </a:p>
                    <a:p>
                      <a:r>
                        <a:rPr lang="en-US" sz="1600" dirty="0">
                          <a:solidFill>
                            <a:schemeClr val="accent1">
                              <a:lumMod val="50000"/>
                            </a:schemeClr>
                          </a:solidFill>
                        </a:rPr>
                        <a:t>Brain no longer tells</a:t>
                      </a:r>
                      <a:r>
                        <a:rPr lang="en-US" sz="1600" baseline="0" dirty="0">
                          <a:solidFill>
                            <a:schemeClr val="accent1">
                              <a:lumMod val="50000"/>
                            </a:schemeClr>
                          </a:solidFill>
                        </a:rPr>
                        <a:t> body what to do</a:t>
                      </a:r>
                      <a:endParaRPr lang="en-US" sz="1600" dirty="0">
                        <a:solidFill>
                          <a:schemeClr val="accent1">
                            <a:lumMod val="50000"/>
                          </a:schemeClr>
                        </a:solidFill>
                      </a:endParaRPr>
                    </a:p>
                  </a:txBody>
                  <a:tcPr/>
                </a:tc>
                <a:extLst>
                  <a:ext uri="{0D108BD9-81ED-4DB2-BD59-A6C34878D82A}">
                    <a16:rowId xmlns:a16="http://schemas.microsoft.com/office/drawing/2014/main" val="10004"/>
                  </a:ext>
                </a:extLst>
              </a:tr>
            </a:tbl>
          </a:graphicData>
        </a:graphic>
      </p:graphicFrame>
      <p:sp>
        <p:nvSpPr>
          <p:cNvPr id="4" name="TextBox 3"/>
          <p:cNvSpPr txBox="1"/>
          <p:nvPr/>
        </p:nvSpPr>
        <p:spPr>
          <a:xfrm>
            <a:off x="533400" y="6515226"/>
            <a:ext cx="8458200" cy="253916"/>
          </a:xfrm>
          <a:prstGeom prst="rect">
            <a:avLst/>
          </a:prstGeom>
          <a:noFill/>
        </p:spPr>
        <p:txBody>
          <a:bodyPr wrap="square" rtlCol="0">
            <a:spAutoFit/>
          </a:bodyPr>
          <a:lstStyle/>
          <a:p>
            <a:r>
              <a:rPr lang="en-US" sz="1050" dirty="0" err="1"/>
              <a:t>Reisberg,B</a:t>
            </a:r>
            <a:r>
              <a:rPr lang="en-US" sz="1050" dirty="0"/>
              <a:t>., Ferris, S.H., Leon, M.J. &amp; Crook, T. The Global Deterioration Scale for Assessments of Primary Degenerative Dementia</a:t>
            </a:r>
          </a:p>
        </p:txBody>
      </p:sp>
      <p:cxnSp>
        <p:nvCxnSpPr>
          <p:cNvPr id="6" name="Straight Connector 5"/>
          <p:cNvCxnSpPr>
            <a:cxnSpLocks/>
          </p:cNvCxnSpPr>
          <p:nvPr/>
        </p:nvCxnSpPr>
        <p:spPr>
          <a:xfrm>
            <a:off x="2133600" y="533400"/>
            <a:ext cx="76200" cy="63246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381000" y="228600"/>
            <a:ext cx="0" cy="6172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8763000" y="228600"/>
            <a:ext cx="76200" cy="6172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381000" y="1905000"/>
            <a:ext cx="8458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V="1">
            <a:off x="391391" y="3515592"/>
            <a:ext cx="8409709" cy="1212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391391" y="5333999"/>
            <a:ext cx="840970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381000" y="6400800"/>
            <a:ext cx="8458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381000" y="228600"/>
            <a:ext cx="838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12"/>
          </p:nvPr>
        </p:nvSpPr>
        <p:spPr/>
        <p:txBody>
          <a:bodyPr/>
          <a:lstStyle/>
          <a:p>
            <a:fld id="{DC40C83D-E769-49CD-A97B-6CE4F4D31969}" type="slidenum">
              <a:rPr lang="en-US" smtClean="0"/>
              <a:pPr/>
              <a:t>22</a:t>
            </a:fld>
            <a:endParaRPr lang="en-US"/>
          </a:p>
        </p:txBody>
      </p:sp>
    </p:spTree>
    <p:extLst>
      <p:ext uri="{BB962C8B-B14F-4D97-AF65-F5344CB8AC3E}">
        <p14:creationId xmlns:p14="http://schemas.microsoft.com/office/powerpoint/2010/main" val="52025082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3600" b="1" u="sng" dirty="0"/>
              <a:t>A COMPARISON</a:t>
            </a:r>
            <a:br>
              <a:rPr lang="en-US" sz="3600" b="1" dirty="0"/>
            </a:br>
            <a:r>
              <a:rPr lang="en-US" sz="3200" b="1" dirty="0"/>
              <a:t>GLOBAL DETERIORATION SCALE</a:t>
            </a:r>
            <a:br>
              <a:rPr lang="en-US" sz="3200" b="1" dirty="0"/>
            </a:br>
            <a:r>
              <a:rPr lang="en-US" sz="3200" b="1" dirty="0"/>
              <a:t>STAGES OF ALZHEIMER’S DISEASE</a:t>
            </a:r>
          </a:p>
        </p:txBody>
      </p:sp>
      <p:sp>
        <p:nvSpPr>
          <p:cNvPr id="3" name="Text Placeholder 2"/>
          <p:cNvSpPr>
            <a:spLocks noGrp="1"/>
          </p:cNvSpPr>
          <p:nvPr>
            <p:ph type="body" idx="1"/>
          </p:nvPr>
        </p:nvSpPr>
        <p:spPr>
          <a:xfrm>
            <a:off x="381000" y="2057400"/>
            <a:ext cx="4040188" cy="639762"/>
          </a:xfrm>
        </p:spPr>
        <p:txBody>
          <a:bodyPr/>
          <a:lstStyle/>
          <a:p>
            <a:pPr algn="ctr"/>
            <a:r>
              <a:rPr lang="en-US" u="sng" dirty="0">
                <a:solidFill>
                  <a:schemeClr val="accent1">
                    <a:lumMod val="50000"/>
                  </a:schemeClr>
                </a:solidFill>
              </a:rPr>
              <a:t>GLOBAL SCALE</a:t>
            </a:r>
          </a:p>
        </p:txBody>
      </p:sp>
      <p:sp>
        <p:nvSpPr>
          <p:cNvPr id="4" name="Content Placeholder 3"/>
          <p:cNvSpPr>
            <a:spLocks noGrp="1"/>
          </p:cNvSpPr>
          <p:nvPr>
            <p:ph sz="half" idx="2"/>
          </p:nvPr>
        </p:nvSpPr>
        <p:spPr>
          <a:xfrm>
            <a:off x="381000" y="2801030"/>
            <a:ext cx="4040188" cy="3951288"/>
          </a:xfrm>
        </p:spPr>
        <p:txBody>
          <a:bodyPr/>
          <a:lstStyle/>
          <a:p>
            <a:r>
              <a:rPr lang="en-US" dirty="0"/>
              <a:t>Level 1 </a:t>
            </a:r>
            <a:r>
              <a:rPr lang="en-US" sz="1800" dirty="0"/>
              <a:t>(no cognitive decline) </a:t>
            </a:r>
            <a:endParaRPr lang="en-US" dirty="0"/>
          </a:p>
          <a:p>
            <a:r>
              <a:rPr lang="en-US" dirty="0"/>
              <a:t>Level 2 </a:t>
            </a:r>
            <a:r>
              <a:rPr lang="en-US" sz="1800" dirty="0"/>
              <a:t>(very mild decline)</a:t>
            </a:r>
            <a:endParaRPr lang="en-US" dirty="0"/>
          </a:p>
          <a:p>
            <a:r>
              <a:rPr lang="en-US" dirty="0"/>
              <a:t>Level 3 </a:t>
            </a:r>
            <a:r>
              <a:rPr lang="en-US" sz="1800" dirty="0"/>
              <a:t>(mild decline) </a:t>
            </a:r>
          </a:p>
          <a:p>
            <a:r>
              <a:rPr lang="en-US" dirty="0">
                <a:solidFill>
                  <a:schemeClr val="accent1">
                    <a:lumMod val="50000"/>
                  </a:schemeClr>
                </a:solidFill>
              </a:rPr>
              <a:t>Level 4 </a:t>
            </a:r>
            <a:r>
              <a:rPr lang="en-US" sz="1800" dirty="0">
                <a:solidFill>
                  <a:schemeClr val="accent1">
                    <a:lumMod val="50000"/>
                  </a:schemeClr>
                </a:solidFill>
              </a:rPr>
              <a:t>(moderate)</a:t>
            </a:r>
            <a:endParaRPr lang="en-US" dirty="0">
              <a:solidFill>
                <a:schemeClr val="accent1">
                  <a:lumMod val="50000"/>
                </a:schemeClr>
              </a:solidFill>
            </a:endParaRPr>
          </a:p>
          <a:p>
            <a:r>
              <a:rPr lang="en-US" dirty="0">
                <a:solidFill>
                  <a:schemeClr val="accent1">
                    <a:lumMod val="50000"/>
                  </a:schemeClr>
                </a:solidFill>
              </a:rPr>
              <a:t>Level 5 </a:t>
            </a:r>
            <a:r>
              <a:rPr lang="en-US" sz="1800" dirty="0">
                <a:solidFill>
                  <a:schemeClr val="accent1">
                    <a:lumMod val="50000"/>
                  </a:schemeClr>
                </a:solidFill>
              </a:rPr>
              <a:t>(moderate/severe)</a:t>
            </a:r>
          </a:p>
          <a:p>
            <a:r>
              <a:rPr lang="en-US" dirty="0"/>
              <a:t>Level 6 </a:t>
            </a:r>
            <a:r>
              <a:rPr lang="en-US" sz="1800" dirty="0"/>
              <a:t>(severe)</a:t>
            </a:r>
            <a:endParaRPr lang="en-US" dirty="0"/>
          </a:p>
          <a:p>
            <a:r>
              <a:rPr lang="en-US" dirty="0"/>
              <a:t>Level 7 </a:t>
            </a:r>
            <a:r>
              <a:rPr lang="en-US" sz="1800" dirty="0"/>
              <a:t>(very severe)</a:t>
            </a:r>
            <a:r>
              <a:rPr lang="en-US" dirty="0"/>
              <a:t> </a:t>
            </a:r>
          </a:p>
        </p:txBody>
      </p:sp>
      <p:sp>
        <p:nvSpPr>
          <p:cNvPr id="5" name="Text Placeholder 4"/>
          <p:cNvSpPr>
            <a:spLocks noGrp="1"/>
          </p:cNvSpPr>
          <p:nvPr>
            <p:ph type="body" sz="quarter" idx="3"/>
          </p:nvPr>
        </p:nvSpPr>
        <p:spPr>
          <a:xfrm>
            <a:off x="4672239" y="2057400"/>
            <a:ext cx="4041775" cy="639762"/>
          </a:xfrm>
        </p:spPr>
        <p:txBody>
          <a:bodyPr/>
          <a:lstStyle/>
          <a:p>
            <a:pPr algn="ctr"/>
            <a:r>
              <a:rPr lang="en-US" u="sng" dirty="0">
                <a:solidFill>
                  <a:schemeClr val="accent1">
                    <a:lumMod val="50000"/>
                  </a:schemeClr>
                </a:solidFill>
              </a:rPr>
              <a:t>STAGES</a:t>
            </a:r>
          </a:p>
        </p:txBody>
      </p:sp>
      <p:sp>
        <p:nvSpPr>
          <p:cNvPr id="6" name="Content Placeholder 5"/>
          <p:cNvSpPr>
            <a:spLocks noGrp="1"/>
          </p:cNvSpPr>
          <p:nvPr>
            <p:ph sz="quarter" idx="4"/>
          </p:nvPr>
        </p:nvSpPr>
        <p:spPr>
          <a:xfrm>
            <a:off x="4672239" y="2637666"/>
            <a:ext cx="4041775" cy="3951288"/>
          </a:xfrm>
        </p:spPr>
        <p:txBody>
          <a:bodyPr/>
          <a:lstStyle/>
          <a:p>
            <a:pPr marL="0" indent="0">
              <a:buNone/>
            </a:pPr>
            <a:r>
              <a:rPr lang="en-US" dirty="0"/>
              <a:t>	</a:t>
            </a:r>
          </a:p>
          <a:p>
            <a:pPr marL="0" indent="0">
              <a:buNone/>
            </a:pPr>
            <a:r>
              <a:rPr lang="en-US" dirty="0"/>
              <a:t>	</a:t>
            </a:r>
          </a:p>
          <a:p>
            <a:pPr marL="0" indent="0">
              <a:buNone/>
            </a:pPr>
            <a:r>
              <a:rPr lang="en-US" dirty="0"/>
              <a:t>Stage 1 (Early)</a:t>
            </a:r>
          </a:p>
          <a:p>
            <a:pPr marL="0" indent="0">
              <a:buNone/>
            </a:pPr>
            <a:endParaRPr lang="en-US" dirty="0"/>
          </a:p>
          <a:p>
            <a:pPr marL="0" indent="0">
              <a:buNone/>
            </a:pPr>
            <a:r>
              <a:rPr lang="en-US" dirty="0">
                <a:solidFill>
                  <a:schemeClr val="accent1">
                    <a:lumMod val="50000"/>
                  </a:schemeClr>
                </a:solidFill>
              </a:rPr>
              <a:t>Stage 2 (Middle)</a:t>
            </a:r>
          </a:p>
          <a:p>
            <a:pPr marL="0" indent="0">
              <a:buNone/>
            </a:pPr>
            <a:endParaRPr lang="en-US" dirty="0">
              <a:solidFill>
                <a:schemeClr val="accent1">
                  <a:lumMod val="50000"/>
                </a:schemeClr>
              </a:solidFill>
            </a:endParaRPr>
          </a:p>
          <a:p>
            <a:pPr marL="0" indent="0">
              <a:buNone/>
            </a:pPr>
            <a:r>
              <a:rPr lang="en-US" dirty="0"/>
              <a:t>Stage 3 (Late/terminal)</a:t>
            </a:r>
          </a:p>
        </p:txBody>
      </p:sp>
      <p:sp>
        <p:nvSpPr>
          <p:cNvPr id="7" name="Slide Number Placeholder 6"/>
          <p:cNvSpPr>
            <a:spLocks noGrp="1"/>
          </p:cNvSpPr>
          <p:nvPr>
            <p:ph type="sldNum" sz="quarter" idx="12"/>
          </p:nvPr>
        </p:nvSpPr>
        <p:spPr/>
        <p:txBody>
          <a:bodyPr/>
          <a:lstStyle/>
          <a:p>
            <a:fld id="{F07F8811-BB39-4063-B54B-0B0CD125FC59}" type="slidenum">
              <a:rPr lang="en-US" smtClean="0"/>
              <a:pPr/>
              <a:t>23</a:t>
            </a:fld>
            <a:endParaRPr lang="en-US"/>
          </a:p>
        </p:txBody>
      </p:sp>
      <p:sp>
        <p:nvSpPr>
          <p:cNvPr id="10" name="Right Brace 9"/>
          <p:cNvSpPr/>
          <p:nvPr/>
        </p:nvSpPr>
        <p:spPr>
          <a:xfrm>
            <a:off x="3691022" y="2943733"/>
            <a:ext cx="304800" cy="852873"/>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b="1" dirty="0"/>
          </a:p>
        </p:txBody>
      </p:sp>
      <p:sp>
        <p:nvSpPr>
          <p:cNvPr id="11" name="Right Brace 10"/>
          <p:cNvSpPr/>
          <p:nvPr/>
        </p:nvSpPr>
        <p:spPr>
          <a:xfrm>
            <a:off x="3724445" y="3967588"/>
            <a:ext cx="237954" cy="535894"/>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b="1" dirty="0"/>
          </a:p>
        </p:txBody>
      </p:sp>
      <p:sp>
        <p:nvSpPr>
          <p:cNvPr id="12" name="Right Brace 11"/>
          <p:cNvSpPr/>
          <p:nvPr/>
        </p:nvSpPr>
        <p:spPr>
          <a:xfrm>
            <a:off x="3724445" y="4674464"/>
            <a:ext cx="271377" cy="549923"/>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b="1" dirty="0"/>
          </a:p>
        </p:txBody>
      </p:sp>
    </p:spTree>
    <p:extLst>
      <p:ext uri="{BB962C8B-B14F-4D97-AF65-F5344CB8AC3E}">
        <p14:creationId xmlns:p14="http://schemas.microsoft.com/office/powerpoint/2010/main" val="35969558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431769356"/>
              </p:ext>
            </p:extLst>
          </p:nvPr>
        </p:nvGraphicFramePr>
        <p:xfrm>
          <a:off x="304800" y="1397000"/>
          <a:ext cx="8382000" cy="5191760"/>
        </p:xfrm>
        <a:graphic>
          <a:graphicData uri="http://schemas.openxmlformats.org/drawingml/2006/table">
            <a:tbl>
              <a:tblPr firstRow="1" bandRow="1">
                <a:tableStyleId>{5C22544A-7EE6-4342-B048-85BDC9FD1C3A}</a:tableStyleId>
              </a:tblPr>
              <a:tblGrid>
                <a:gridCol w="2794000">
                  <a:extLst>
                    <a:ext uri="{9D8B030D-6E8A-4147-A177-3AD203B41FA5}">
                      <a16:colId xmlns:a16="http://schemas.microsoft.com/office/drawing/2014/main" val="20000"/>
                    </a:ext>
                  </a:extLst>
                </a:gridCol>
                <a:gridCol w="2794000">
                  <a:extLst>
                    <a:ext uri="{9D8B030D-6E8A-4147-A177-3AD203B41FA5}">
                      <a16:colId xmlns:a16="http://schemas.microsoft.com/office/drawing/2014/main" val="20001"/>
                    </a:ext>
                  </a:extLst>
                </a:gridCol>
                <a:gridCol w="2794000">
                  <a:extLst>
                    <a:ext uri="{9D8B030D-6E8A-4147-A177-3AD203B41FA5}">
                      <a16:colId xmlns:a16="http://schemas.microsoft.com/office/drawing/2014/main" val="20002"/>
                    </a:ext>
                  </a:extLst>
                </a:gridCol>
              </a:tblGrid>
              <a:tr h="370840">
                <a:tc>
                  <a:txBody>
                    <a:bodyPr/>
                    <a:lstStyle/>
                    <a:p>
                      <a:pPr algn="ctr"/>
                      <a:r>
                        <a:rPr lang="en-US" dirty="0">
                          <a:solidFill>
                            <a:schemeClr val="tx1"/>
                          </a:solidFill>
                        </a:rPr>
                        <a:t>ACQUIRED</a:t>
                      </a:r>
                    </a:p>
                  </a:txBody>
                  <a:tcPr/>
                </a:tc>
                <a:tc>
                  <a:txBody>
                    <a:bodyPr/>
                    <a:lstStyle/>
                    <a:p>
                      <a:endParaRPr lang="en-US" dirty="0"/>
                    </a:p>
                  </a:txBody>
                  <a:tcPr/>
                </a:tc>
                <a:tc>
                  <a:txBody>
                    <a:bodyPr/>
                    <a:lstStyle/>
                    <a:p>
                      <a:pPr algn="ctr"/>
                      <a:r>
                        <a:rPr lang="en-US" dirty="0">
                          <a:solidFill>
                            <a:schemeClr val="tx1"/>
                          </a:solidFill>
                        </a:rPr>
                        <a:t>LOST</a:t>
                      </a:r>
                    </a:p>
                  </a:txBody>
                  <a:tcPr/>
                </a:tc>
                <a:extLst>
                  <a:ext uri="{0D108BD9-81ED-4DB2-BD59-A6C34878D82A}">
                    <a16:rowId xmlns:a16="http://schemas.microsoft.com/office/drawing/2014/main" val="10000"/>
                  </a:ext>
                </a:extLst>
              </a:tr>
              <a:tr h="370840">
                <a:tc>
                  <a:txBody>
                    <a:bodyPr/>
                    <a:lstStyle/>
                    <a:p>
                      <a:r>
                        <a:rPr lang="en-US" sz="1600" dirty="0"/>
                        <a:t>            12+ YEARS</a:t>
                      </a:r>
                    </a:p>
                  </a:txBody>
                  <a:tcPr/>
                </a:tc>
                <a:tc>
                  <a:txBody>
                    <a:bodyPr/>
                    <a:lstStyle/>
                    <a:p>
                      <a:r>
                        <a:rPr lang="en-US" sz="1600" dirty="0"/>
                        <a:t>Hold</a:t>
                      </a:r>
                      <a:r>
                        <a:rPr lang="en-US" sz="1600" baseline="0" dirty="0"/>
                        <a:t> a job</a:t>
                      </a:r>
                      <a:endParaRPr lang="en-US" sz="1600" dirty="0"/>
                    </a:p>
                  </a:txBody>
                  <a:tcPr/>
                </a:tc>
                <a:tc>
                  <a:txBody>
                    <a:bodyPr/>
                    <a:lstStyle/>
                    <a:p>
                      <a:r>
                        <a:rPr lang="en-US" sz="1600" dirty="0"/>
                        <a:t>Borderline</a:t>
                      </a:r>
                    </a:p>
                  </a:txBody>
                  <a:tcPr/>
                </a:tc>
                <a:extLst>
                  <a:ext uri="{0D108BD9-81ED-4DB2-BD59-A6C34878D82A}">
                    <a16:rowId xmlns:a16="http://schemas.microsoft.com/office/drawing/2014/main" val="10001"/>
                  </a:ext>
                </a:extLst>
              </a:tr>
              <a:tr h="370840">
                <a:tc>
                  <a:txBody>
                    <a:bodyPr/>
                    <a:lstStyle/>
                    <a:p>
                      <a:r>
                        <a:rPr lang="en-US" sz="1600" dirty="0"/>
                        <a:t>             7-12 YEARS</a:t>
                      </a:r>
                    </a:p>
                  </a:txBody>
                  <a:tcPr/>
                </a:tc>
                <a:tc>
                  <a:txBody>
                    <a:bodyPr/>
                    <a:lstStyle/>
                    <a:p>
                      <a:r>
                        <a:rPr lang="en-US" sz="1600" dirty="0"/>
                        <a:t>Handle simple finances</a:t>
                      </a:r>
                    </a:p>
                  </a:txBody>
                  <a:tcPr/>
                </a:tc>
                <a:tc>
                  <a:txBody>
                    <a:bodyPr/>
                    <a:lstStyle/>
                    <a:p>
                      <a:r>
                        <a:rPr lang="en-US" sz="1600" dirty="0"/>
                        <a:t>Early</a:t>
                      </a:r>
                    </a:p>
                  </a:txBody>
                  <a:tcPr/>
                </a:tc>
                <a:extLst>
                  <a:ext uri="{0D108BD9-81ED-4DB2-BD59-A6C34878D82A}">
                    <a16:rowId xmlns:a16="http://schemas.microsoft.com/office/drawing/2014/main" val="10002"/>
                  </a:ext>
                </a:extLst>
              </a:tr>
              <a:tr h="370840">
                <a:tc>
                  <a:txBody>
                    <a:bodyPr/>
                    <a:lstStyle/>
                    <a:p>
                      <a:r>
                        <a:rPr lang="en-US" sz="1600" dirty="0"/>
                        <a:t>             5-7</a:t>
                      </a:r>
                      <a:r>
                        <a:rPr lang="en-US" sz="1600" baseline="0" dirty="0"/>
                        <a:t> YEARS</a:t>
                      </a:r>
                      <a:endParaRPr lang="en-US" sz="1600" dirty="0"/>
                    </a:p>
                  </a:txBody>
                  <a:tcPr/>
                </a:tc>
                <a:tc>
                  <a:txBody>
                    <a:bodyPr/>
                    <a:lstStyle/>
                    <a:p>
                      <a:r>
                        <a:rPr lang="en-US" sz="1600" dirty="0"/>
                        <a:t>Select</a:t>
                      </a:r>
                      <a:r>
                        <a:rPr lang="en-US" sz="1600" baseline="0" dirty="0"/>
                        <a:t> proper clothes</a:t>
                      </a:r>
                      <a:endParaRPr lang="en-US" sz="1600" dirty="0"/>
                    </a:p>
                  </a:txBody>
                  <a:tcPr/>
                </a:tc>
                <a:tc>
                  <a:txBody>
                    <a:bodyPr/>
                    <a:lstStyle/>
                    <a:p>
                      <a:r>
                        <a:rPr lang="en-US" dirty="0"/>
                        <a:t>Moderate</a:t>
                      </a:r>
                    </a:p>
                  </a:txBody>
                  <a:tcPr/>
                </a:tc>
                <a:extLst>
                  <a:ext uri="{0D108BD9-81ED-4DB2-BD59-A6C34878D82A}">
                    <a16:rowId xmlns:a16="http://schemas.microsoft.com/office/drawing/2014/main" val="10003"/>
                  </a:ext>
                </a:extLst>
              </a:tr>
              <a:tr h="370840">
                <a:tc>
                  <a:txBody>
                    <a:bodyPr/>
                    <a:lstStyle/>
                    <a:p>
                      <a:r>
                        <a:rPr lang="en-US" sz="1600" dirty="0"/>
                        <a:t>             5 YEARS</a:t>
                      </a:r>
                    </a:p>
                  </a:txBody>
                  <a:tcPr/>
                </a:tc>
                <a:tc>
                  <a:txBody>
                    <a:bodyPr/>
                    <a:lstStyle/>
                    <a:p>
                      <a:r>
                        <a:rPr lang="en-US" sz="1600" dirty="0"/>
                        <a:t>Put on clothes</a:t>
                      </a:r>
                    </a:p>
                  </a:txBody>
                  <a:tcPr/>
                </a:tc>
                <a:tc>
                  <a:txBody>
                    <a:bodyPr/>
                    <a:lstStyle/>
                    <a:p>
                      <a:r>
                        <a:rPr lang="en-US" sz="1600" dirty="0"/>
                        <a:t>Severe</a:t>
                      </a:r>
                    </a:p>
                  </a:txBody>
                  <a:tcPr/>
                </a:tc>
                <a:extLst>
                  <a:ext uri="{0D108BD9-81ED-4DB2-BD59-A6C34878D82A}">
                    <a16:rowId xmlns:a16="http://schemas.microsoft.com/office/drawing/2014/main" val="10004"/>
                  </a:ext>
                </a:extLst>
              </a:tr>
              <a:tr h="370840">
                <a:tc>
                  <a:txBody>
                    <a:bodyPr/>
                    <a:lstStyle/>
                    <a:p>
                      <a:r>
                        <a:rPr lang="en-US" sz="1600" dirty="0"/>
                        <a:t>             4 YEARS</a:t>
                      </a:r>
                    </a:p>
                  </a:txBody>
                  <a:tcPr/>
                </a:tc>
                <a:tc>
                  <a:txBody>
                    <a:bodyPr/>
                    <a:lstStyle/>
                    <a:p>
                      <a:r>
                        <a:rPr lang="en-US" dirty="0"/>
                        <a:t> </a:t>
                      </a:r>
                      <a:r>
                        <a:rPr lang="en-US" sz="1600" dirty="0"/>
                        <a:t>Shower unaided</a:t>
                      </a:r>
                      <a:endParaRPr lang="en-US" dirty="0"/>
                    </a:p>
                  </a:txBody>
                  <a:tcPr/>
                </a:tc>
                <a:tc>
                  <a:txBody>
                    <a:bodyPr/>
                    <a:lstStyle/>
                    <a:p>
                      <a:endParaRPr lang="en-US" dirty="0"/>
                    </a:p>
                  </a:txBody>
                  <a:tcPr/>
                </a:tc>
                <a:extLst>
                  <a:ext uri="{0D108BD9-81ED-4DB2-BD59-A6C34878D82A}">
                    <a16:rowId xmlns:a16="http://schemas.microsoft.com/office/drawing/2014/main" val="10005"/>
                  </a:ext>
                </a:extLst>
              </a:tr>
              <a:tr h="370840">
                <a:tc>
                  <a:txBody>
                    <a:bodyPr/>
                    <a:lstStyle/>
                    <a:p>
                      <a:r>
                        <a:rPr lang="en-US" sz="1600" dirty="0"/>
                        <a:t>             4 YEARS</a:t>
                      </a:r>
                    </a:p>
                  </a:txBody>
                  <a:tcPr/>
                </a:tc>
                <a:tc>
                  <a:txBody>
                    <a:bodyPr/>
                    <a:lstStyle/>
                    <a:p>
                      <a:r>
                        <a:rPr lang="en-US" sz="1600" dirty="0"/>
                        <a:t>Toilet</a:t>
                      </a:r>
                      <a:r>
                        <a:rPr lang="en-US" sz="1600" baseline="0" dirty="0"/>
                        <a:t> unaided</a:t>
                      </a:r>
                      <a:endParaRPr lang="en-US" sz="1600" dirty="0"/>
                    </a:p>
                  </a:txBody>
                  <a:tcPr/>
                </a:tc>
                <a:tc>
                  <a:txBody>
                    <a:bodyPr/>
                    <a:lstStyle/>
                    <a:p>
                      <a:endParaRPr lang="en-US"/>
                    </a:p>
                  </a:txBody>
                  <a:tcPr/>
                </a:tc>
                <a:extLst>
                  <a:ext uri="{0D108BD9-81ED-4DB2-BD59-A6C34878D82A}">
                    <a16:rowId xmlns:a16="http://schemas.microsoft.com/office/drawing/2014/main" val="10006"/>
                  </a:ext>
                </a:extLst>
              </a:tr>
              <a:tr h="370840">
                <a:tc>
                  <a:txBody>
                    <a:bodyPr/>
                    <a:lstStyle/>
                    <a:p>
                      <a:r>
                        <a:rPr lang="en-US" sz="1600" dirty="0"/>
                        <a:t>             2-3 YEARS</a:t>
                      </a:r>
                    </a:p>
                  </a:txBody>
                  <a:tcPr/>
                </a:tc>
                <a:tc>
                  <a:txBody>
                    <a:bodyPr/>
                    <a:lstStyle/>
                    <a:p>
                      <a:r>
                        <a:rPr lang="en-US" dirty="0"/>
                        <a:t>Control urine</a:t>
                      </a:r>
                    </a:p>
                  </a:txBody>
                  <a:tcPr/>
                </a:tc>
                <a:tc>
                  <a:txBody>
                    <a:bodyPr/>
                    <a:lstStyle/>
                    <a:p>
                      <a:endParaRPr lang="en-US" dirty="0"/>
                    </a:p>
                  </a:txBody>
                  <a:tcPr/>
                </a:tc>
                <a:extLst>
                  <a:ext uri="{0D108BD9-81ED-4DB2-BD59-A6C34878D82A}">
                    <a16:rowId xmlns:a16="http://schemas.microsoft.com/office/drawing/2014/main" val="10007"/>
                  </a:ext>
                </a:extLst>
              </a:tr>
              <a:tr h="370840">
                <a:tc>
                  <a:txBody>
                    <a:bodyPr/>
                    <a:lstStyle/>
                    <a:p>
                      <a:r>
                        <a:rPr lang="en-US" sz="1600" dirty="0"/>
                        <a:t>             2-3 YEARS</a:t>
                      </a:r>
                    </a:p>
                  </a:txBody>
                  <a:tcPr/>
                </a:tc>
                <a:tc>
                  <a:txBody>
                    <a:bodyPr/>
                    <a:lstStyle/>
                    <a:p>
                      <a:r>
                        <a:rPr lang="en-US" sz="1600" dirty="0"/>
                        <a:t>Control bowels</a:t>
                      </a:r>
                    </a:p>
                  </a:txBody>
                  <a:tcPr/>
                </a:tc>
                <a:tc>
                  <a:txBody>
                    <a:bodyPr/>
                    <a:lstStyle/>
                    <a:p>
                      <a:endParaRPr lang="en-US" dirty="0"/>
                    </a:p>
                  </a:txBody>
                  <a:tcPr/>
                </a:tc>
                <a:extLst>
                  <a:ext uri="{0D108BD9-81ED-4DB2-BD59-A6C34878D82A}">
                    <a16:rowId xmlns:a16="http://schemas.microsoft.com/office/drawing/2014/main" val="10008"/>
                  </a:ext>
                </a:extLst>
              </a:tr>
              <a:tr h="370840">
                <a:tc>
                  <a:txBody>
                    <a:bodyPr/>
                    <a:lstStyle/>
                    <a:p>
                      <a:r>
                        <a:rPr lang="en-US" sz="1600" dirty="0"/>
                        <a:t>            15 MONTHS</a:t>
                      </a:r>
                    </a:p>
                  </a:txBody>
                  <a:tcPr/>
                </a:tc>
                <a:tc>
                  <a:txBody>
                    <a:bodyPr/>
                    <a:lstStyle/>
                    <a:p>
                      <a:r>
                        <a:rPr lang="en-US" dirty="0"/>
                        <a:t>Speak 5-6 words</a:t>
                      </a:r>
                    </a:p>
                  </a:txBody>
                  <a:tcPr/>
                </a:tc>
                <a:tc>
                  <a:txBody>
                    <a:bodyPr/>
                    <a:lstStyle/>
                    <a:p>
                      <a:r>
                        <a:rPr lang="en-US" dirty="0"/>
                        <a:t>Late</a:t>
                      </a:r>
                    </a:p>
                  </a:txBody>
                  <a:tcPr/>
                </a:tc>
                <a:extLst>
                  <a:ext uri="{0D108BD9-81ED-4DB2-BD59-A6C34878D82A}">
                    <a16:rowId xmlns:a16="http://schemas.microsoft.com/office/drawing/2014/main" val="10009"/>
                  </a:ext>
                </a:extLst>
              </a:tr>
              <a:tr h="370840">
                <a:tc>
                  <a:txBody>
                    <a:bodyPr/>
                    <a:lstStyle/>
                    <a:p>
                      <a:r>
                        <a:rPr lang="en-US" sz="1600" dirty="0"/>
                        <a:t>             1 YEAR</a:t>
                      </a:r>
                    </a:p>
                  </a:txBody>
                  <a:tcPr/>
                </a:tc>
                <a:tc>
                  <a:txBody>
                    <a:bodyPr/>
                    <a:lstStyle/>
                    <a:p>
                      <a:r>
                        <a:rPr lang="en-US" sz="1600" dirty="0"/>
                        <a:t>Walk</a:t>
                      </a:r>
                    </a:p>
                  </a:txBody>
                  <a:tcPr/>
                </a:tc>
                <a:tc>
                  <a:txBody>
                    <a:bodyPr/>
                    <a:lstStyle/>
                    <a:p>
                      <a:endParaRPr lang="en-US" dirty="0"/>
                    </a:p>
                  </a:txBody>
                  <a:tcPr/>
                </a:tc>
                <a:extLst>
                  <a:ext uri="{0D108BD9-81ED-4DB2-BD59-A6C34878D82A}">
                    <a16:rowId xmlns:a16="http://schemas.microsoft.com/office/drawing/2014/main" val="10010"/>
                  </a:ext>
                </a:extLst>
              </a:tr>
              <a:tr h="370840">
                <a:tc>
                  <a:txBody>
                    <a:bodyPr/>
                    <a:lstStyle/>
                    <a:p>
                      <a:r>
                        <a:rPr lang="en-US" sz="1600" dirty="0"/>
                        <a:t>             6-9 MONTHS</a:t>
                      </a:r>
                    </a:p>
                  </a:txBody>
                  <a:tcPr/>
                </a:tc>
                <a:tc>
                  <a:txBody>
                    <a:bodyPr/>
                    <a:lstStyle/>
                    <a:p>
                      <a:r>
                        <a:rPr lang="en-US" sz="1600" dirty="0"/>
                        <a:t>Sit up</a:t>
                      </a:r>
                    </a:p>
                  </a:txBody>
                  <a:tcPr/>
                </a:tc>
                <a:tc>
                  <a:txBody>
                    <a:bodyPr/>
                    <a:lstStyle/>
                    <a:p>
                      <a:endParaRPr lang="en-US" dirty="0"/>
                    </a:p>
                  </a:txBody>
                  <a:tcPr/>
                </a:tc>
                <a:extLst>
                  <a:ext uri="{0D108BD9-81ED-4DB2-BD59-A6C34878D82A}">
                    <a16:rowId xmlns:a16="http://schemas.microsoft.com/office/drawing/2014/main" val="10011"/>
                  </a:ext>
                </a:extLst>
              </a:tr>
              <a:tr h="370840">
                <a:tc>
                  <a:txBody>
                    <a:bodyPr/>
                    <a:lstStyle/>
                    <a:p>
                      <a:r>
                        <a:rPr lang="en-US" sz="1600" dirty="0"/>
                        <a:t>             2-3 MONTHS</a:t>
                      </a:r>
                    </a:p>
                  </a:txBody>
                  <a:tcPr/>
                </a:tc>
                <a:tc>
                  <a:txBody>
                    <a:bodyPr/>
                    <a:lstStyle/>
                    <a:p>
                      <a:r>
                        <a:rPr lang="en-US" sz="1600" dirty="0"/>
                        <a:t>Smile</a:t>
                      </a:r>
                    </a:p>
                  </a:txBody>
                  <a:tcPr/>
                </a:tc>
                <a:tc>
                  <a:txBody>
                    <a:bodyPr/>
                    <a:lstStyle/>
                    <a:p>
                      <a:endParaRPr lang="en-US"/>
                    </a:p>
                  </a:txBody>
                  <a:tcPr/>
                </a:tc>
                <a:extLst>
                  <a:ext uri="{0D108BD9-81ED-4DB2-BD59-A6C34878D82A}">
                    <a16:rowId xmlns:a16="http://schemas.microsoft.com/office/drawing/2014/main" val="10012"/>
                  </a:ext>
                </a:extLst>
              </a:tr>
              <a:tr h="370840">
                <a:tc>
                  <a:txBody>
                    <a:bodyPr/>
                    <a:lstStyle/>
                    <a:p>
                      <a:endParaRPr lang="en-US"/>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0013"/>
                  </a:ext>
                </a:extLst>
              </a:tr>
            </a:tbl>
          </a:graphicData>
        </a:graphic>
      </p:graphicFrame>
      <p:sp>
        <p:nvSpPr>
          <p:cNvPr id="3" name="Up Arrow 2"/>
          <p:cNvSpPr/>
          <p:nvPr/>
        </p:nvSpPr>
        <p:spPr>
          <a:xfrm>
            <a:off x="381000" y="2133600"/>
            <a:ext cx="457200" cy="4114800"/>
          </a:xfrm>
          <a:prstGeom prst="up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own Arrow 3"/>
          <p:cNvSpPr/>
          <p:nvPr/>
        </p:nvSpPr>
        <p:spPr>
          <a:xfrm>
            <a:off x="7696200" y="2133600"/>
            <a:ext cx="457200" cy="4114800"/>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304800" y="304800"/>
            <a:ext cx="8610600" cy="523220"/>
          </a:xfrm>
          <a:prstGeom prst="rect">
            <a:avLst/>
          </a:prstGeom>
          <a:noFill/>
        </p:spPr>
        <p:txBody>
          <a:bodyPr wrap="square" rtlCol="0">
            <a:spAutoFit/>
          </a:bodyPr>
          <a:lstStyle/>
          <a:p>
            <a:r>
              <a:rPr lang="en-US" sz="2800" b="1" dirty="0"/>
              <a:t>REISBERG’S GLOBAL DETERIORATION SCALE</a:t>
            </a:r>
          </a:p>
        </p:txBody>
      </p:sp>
      <p:sp>
        <p:nvSpPr>
          <p:cNvPr id="6" name="TextBox 5"/>
          <p:cNvSpPr txBox="1"/>
          <p:nvPr/>
        </p:nvSpPr>
        <p:spPr>
          <a:xfrm>
            <a:off x="3048000" y="1066800"/>
            <a:ext cx="2819400" cy="369332"/>
          </a:xfrm>
          <a:prstGeom prst="rect">
            <a:avLst/>
          </a:prstGeom>
          <a:noFill/>
        </p:spPr>
        <p:txBody>
          <a:bodyPr wrap="square" rtlCol="0">
            <a:spAutoFit/>
          </a:bodyPr>
          <a:lstStyle/>
          <a:p>
            <a:pPr algn="ctr"/>
            <a:r>
              <a:rPr lang="en-US" b="1" dirty="0"/>
              <a:t>ABILITIES</a:t>
            </a:r>
          </a:p>
        </p:txBody>
      </p:sp>
      <p:cxnSp>
        <p:nvCxnSpPr>
          <p:cNvPr id="8" name="Straight Connector 7"/>
          <p:cNvCxnSpPr/>
          <p:nvPr/>
        </p:nvCxnSpPr>
        <p:spPr>
          <a:xfrm>
            <a:off x="304800" y="1417537"/>
            <a:ext cx="838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304800" y="1752600"/>
            <a:ext cx="838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304800" y="2133600"/>
            <a:ext cx="838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Slide Number Placeholder 6"/>
          <p:cNvSpPr>
            <a:spLocks noGrp="1"/>
          </p:cNvSpPr>
          <p:nvPr>
            <p:ph type="sldNum" sz="quarter" idx="12"/>
          </p:nvPr>
        </p:nvSpPr>
        <p:spPr/>
        <p:txBody>
          <a:bodyPr/>
          <a:lstStyle/>
          <a:p>
            <a:fld id="{DC40C83D-E769-49CD-A97B-6CE4F4D31969}" type="slidenum">
              <a:rPr lang="en-US" smtClean="0"/>
              <a:pPr/>
              <a:t>24</a:t>
            </a:fld>
            <a:endParaRPr lang="en-US"/>
          </a:p>
        </p:txBody>
      </p:sp>
    </p:spTree>
    <p:extLst>
      <p:ext uri="{BB962C8B-B14F-4D97-AF65-F5344CB8AC3E}">
        <p14:creationId xmlns:p14="http://schemas.microsoft.com/office/powerpoint/2010/main" val="16422060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971800"/>
            <a:ext cx="8991600" cy="1323439"/>
          </a:xfrm>
          <a:prstGeom prst="rect">
            <a:avLst/>
          </a:prstGeom>
        </p:spPr>
        <p:txBody>
          <a:bodyPr wrap="square">
            <a:spAutoFit/>
          </a:bodyPr>
          <a:lstStyle/>
          <a:p>
            <a:pPr algn="ctr"/>
            <a:r>
              <a:rPr lang="en-US" sz="3600" b="1" dirty="0">
                <a:solidFill>
                  <a:schemeClr val="accent1">
                    <a:lumMod val="75000"/>
                  </a:schemeClr>
                </a:solidFill>
              </a:rPr>
              <a:t>Module 2:</a:t>
            </a:r>
            <a:br>
              <a:rPr lang="en-US" b="1" dirty="0">
                <a:solidFill>
                  <a:schemeClr val="accent1">
                    <a:lumMod val="75000"/>
                  </a:schemeClr>
                </a:solidFill>
              </a:rPr>
            </a:br>
            <a:r>
              <a:rPr lang="en-US" sz="4400" b="1" dirty="0">
                <a:solidFill>
                  <a:schemeClr val="accent1">
                    <a:lumMod val="75000"/>
                  </a:schemeClr>
                </a:solidFill>
              </a:rPr>
              <a:t>COMMUNICATION</a:t>
            </a:r>
            <a:endParaRPr lang="en-US" sz="4400" dirty="0">
              <a:solidFill>
                <a:schemeClr val="accent1">
                  <a:lumMod val="75000"/>
                </a:schemeClr>
              </a:solidFill>
            </a:endParaRPr>
          </a:p>
        </p:txBody>
      </p:sp>
      <p:sp>
        <p:nvSpPr>
          <p:cNvPr id="3" name="Rectangle 2"/>
          <p:cNvSpPr/>
          <p:nvPr/>
        </p:nvSpPr>
        <p:spPr>
          <a:xfrm>
            <a:off x="1143000" y="5029200"/>
            <a:ext cx="7086600" cy="738664"/>
          </a:xfrm>
          <a:prstGeom prst="rect">
            <a:avLst/>
          </a:prstGeom>
        </p:spPr>
        <p:txBody>
          <a:bodyPr wrap="square">
            <a:spAutoFit/>
          </a:bodyPr>
          <a:lstStyle/>
          <a:p>
            <a:pPr marL="0" indent="0" algn="ctr">
              <a:buNone/>
            </a:pPr>
            <a:r>
              <a:rPr lang="en-US" dirty="0">
                <a:solidFill>
                  <a:schemeClr val="accent1">
                    <a:lumMod val="50000"/>
                  </a:schemeClr>
                </a:solidFill>
              </a:rPr>
              <a:t>Alzheimer’s Disease &amp; Related Disorders</a:t>
            </a:r>
          </a:p>
          <a:p>
            <a:pPr marL="0" indent="0" algn="ctr">
              <a:buNone/>
            </a:pPr>
            <a:r>
              <a:rPr lang="en-US" sz="2400" b="1" dirty="0">
                <a:solidFill>
                  <a:schemeClr val="accent1">
                    <a:lumMod val="50000"/>
                  </a:schemeClr>
                </a:solidFill>
              </a:rPr>
              <a:t>TRAINING FOR PROFESSIONAL CAREGIVERS</a:t>
            </a:r>
          </a:p>
        </p:txBody>
      </p:sp>
      <p:sp>
        <p:nvSpPr>
          <p:cNvPr id="5" name="Slide Number Placeholder 4"/>
          <p:cNvSpPr>
            <a:spLocks noGrp="1"/>
          </p:cNvSpPr>
          <p:nvPr>
            <p:ph type="sldNum" sz="quarter" idx="12"/>
          </p:nvPr>
        </p:nvSpPr>
        <p:spPr/>
        <p:txBody>
          <a:bodyPr/>
          <a:lstStyle/>
          <a:p>
            <a:fld id="{DC40C83D-E769-49CD-A97B-6CE4F4D31969}" type="slidenum">
              <a:rPr lang="en-US" smtClean="0"/>
              <a:pPr/>
              <a:t>25</a:t>
            </a:fld>
            <a:endParaRPr lang="en-US"/>
          </a:p>
        </p:txBody>
      </p:sp>
      <p:pic>
        <p:nvPicPr>
          <p:cNvPr id="8" name="Picture 7" descr="Brevard Alzheimers Foundation">
            <a:hlinkClick r:id="rId2"/>
          </p:cNvPr>
          <p:cNvPicPr/>
          <p:nvPr/>
        </p:nvPicPr>
        <p:blipFill>
          <a:blip r:embed="rId3" cstate="print"/>
          <a:srcRect/>
          <a:stretch>
            <a:fillRect/>
          </a:stretch>
        </p:blipFill>
        <p:spPr bwMode="auto">
          <a:xfrm>
            <a:off x="3200400" y="838200"/>
            <a:ext cx="2514600" cy="876300"/>
          </a:xfrm>
          <a:prstGeom prst="rect">
            <a:avLst/>
          </a:prstGeom>
          <a:noFill/>
          <a:ln w="9525">
            <a:noFill/>
            <a:miter lim="800000"/>
            <a:headEnd/>
            <a:tailEnd/>
          </a:ln>
        </p:spPr>
      </p:pic>
    </p:spTree>
    <p:extLst>
      <p:ext uri="{BB962C8B-B14F-4D97-AF65-F5344CB8AC3E}">
        <p14:creationId xmlns:p14="http://schemas.microsoft.com/office/powerpoint/2010/main" val="298502856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1371600"/>
            <a:ext cx="7848600" cy="4278094"/>
          </a:xfrm>
          <a:prstGeom prst="rect">
            <a:avLst/>
          </a:prstGeom>
        </p:spPr>
        <p:txBody>
          <a:bodyPr wrap="square">
            <a:spAutoFit/>
          </a:bodyPr>
          <a:lstStyle/>
          <a:p>
            <a:pPr lvl="1" algn="ctr">
              <a:buNone/>
            </a:pPr>
            <a:r>
              <a:rPr lang="en-US" sz="6000" b="1" u="sng" dirty="0">
                <a:solidFill>
                  <a:schemeClr val="accent1">
                    <a:lumMod val="75000"/>
                  </a:schemeClr>
                </a:solidFill>
              </a:rPr>
              <a:t>COMMUNICATION</a:t>
            </a:r>
          </a:p>
          <a:p>
            <a:pPr lvl="1" algn="ctr">
              <a:buNone/>
            </a:pPr>
            <a:endParaRPr lang="en-US" sz="3200" b="1" dirty="0"/>
          </a:p>
          <a:p>
            <a:pPr lvl="1" algn="ctr">
              <a:buNone/>
            </a:pPr>
            <a:endParaRPr lang="en-US" sz="4800" b="1" dirty="0"/>
          </a:p>
          <a:p>
            <a:pPr lvl="1" algn="ctr">
              <a:buNone/>
            </a:pPr>
            <a:r>
              <a:rPr lang="en-US" sz="4800" b="1" dirty="0">
                <a:solidFill>
                  <a:schemeClr val="accent1">
                    <a:lumMod val="50000"/>
                  </a:schemeClr>
                </a:solidFill>
              </a:rPr>
              <a:t>VERBAL</a:t>
            </a:r>
            <a:endParaRPr lang="en-US" sz="3600" b="1" dirty="0">
              <a:solidFill>
                <a:schemeClr val="accent1">
                  <a:lumMod val="50000"/>
                </a:schemeClr>
              </a:solidFill>
            </a:endParaRPr>
          </a:p>
          <a:p>
            <a:pPr lvl="1" algn="ctr">
              <a:buNone/>
            </a:pPr>
            <a:endParaRPr lang="en-US" sz="3600" b="1" dirty="0">
              <a:solidFill>
                <a:schemeClr val="accent1">
                  <a:lumMod val="50000"/>
                </a:schemeClr>
              </a:solidFill>
            </a:endParaRPr>
          </a:p>
          <a:p>
            <a:pPr lvl="1" algn="ctr">
              <a:buNone/>
            </a:pPr>
            <a:r>
              <a:rPr lang="en-US" sz="4800" b="1" dirty="0">
                <a:solidFill>
                  <a:schemeClr val="accent1">
                    <a:lumMod val="50000"/>
                  </a:schemeClr>
                </a:solidFill>
              </a:rPr>
              <a:t>NON-VERBAL</a:t>
            </a:r>
          </a:p>
        </p:txBody>
      </p:sp>
      <p:sp>
        <p:nvSpPr>
          <p:cNvPr id="3" name="Slide Number Placeholder 2"/>
          <p:cNvSpPr>
            <a:spLocks noGrp="1"/>
          </p:cNvSpPr>
          <p:nvPr>
            <p:ph type="sldNum" sz="quarter" idx="12"/>
          </p:nvPr>
        </p:nvSpPr>
        <p:spPr/>
        <p:txBody>
          <a:bodyPr/>
          <a:lstStyle/>
          <a:p>
            <a:fld id="{DC40C83D-E769-49CD-A97B-6CE4F4D31969}" type="slidenum">
              <a:rPr lang="en-US" smtClean="0"/>
              <a:pPr/>
              <a:t>26</a:t>
            </a:fld>
            <a:endParaRPr lang="en-US"/>
          </a:p>
        </p:txBody>
      </p:sp>
    </p:spTree>
    <p:extLst>
      <p:ext uri="{BB962C8B-B14F-4D97-AF65-F5344CB8AC3E}">
        <p14:creationId xmlns:p14="http://schemas.microsoft.com/office/powerpoint/2010/main" val="274437729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709" y="381000"/>
            <a:ext cx="9144000" cy="5755422"/>
          </a:xfrm>
          <a:prstGeom prst="rect">
            <a:avLst/>
          </a:prstGeom>
        </p:spPr>
        <p:txBody>
          <a:bodyPr wrap="square">
            <a:spAutoFit/>
          </a:bodyPr>
          <a:lstStyle/>
          <a:p>
            <a:r>
              <a:rPr lang="en-US" sz="3600" b="1" dirty="0"/>
              <a:t>     </a:t>
            </a:r>
            <a:r>
              <a:rPr lang="en-US" sz="3600" b="1" dirty="0">
                <a:solidFill>
                  <a:schemeClr val="accent1">
                    <a:lumMod val="75000"/>
                  </a:schemeClr>
                </a:solidFill>
              </a:rPr>
              <a:t>VERBAL:</a:t>
            </a:r>
          </a:p>
          <a:p>
            <a:pPr>
              <a:buNone/>
            </a:pPr>
            <a:endParaRPr lang="en-US" sz="1600" b="1" dirty="0"/>
          </a:p>
          <a:p>
            <a:pPr marL="914400" lvl="1" indent="-457200">
              <a:buFont typeface="Arial" panose="020B0604020202020204" pitchFamily="34" charset="0"/>
              <a:buChar char="•"/>
            </a:pPr>
            <a:r>
              <a:rPr lang="en-US" sz="3200" b="1" dirty="0">
                <a:solidFill>
                  <a:schemeClr val="accent1">
                    <a:lumMod val="50000"/>
                  </a:schemeClr>
                </a:solidFill>
              </a:rPr>
              <a:t>Often struggle to find words</a:t>
            </a:r>
          </a:p>
          <a:p>
            <a:pPr marL="914400" lvl="1" indent="-457200">
              <a:buFont typeface="Arial" panose="020B0604020202020204" pitchFamily="34" charset="0"/>
              <a:buChar char="•"/>
            </a:pPr>
            <a:r>
              <a:rPr lang="en-US" sz="3200" b="1" dirty="0">
                <a:solidFill>
                  <a:schemeClr val="accent1">
                    <a:lumMod val="50000"/>
                  </a:schemeClr>
                </a:solidFill>
              </a:rPr>
              <a:t>Unable to process every word</a:t>
            </a:r>
          </a:p>
          <a:p>
            <a:pPr marL="914400" lvl="1" indent="-457200">
              <a:buFont typeface="Arial" panose="020B0604020202020204" pitchFamily="34" charset="0"/>
              <a:buChar char="•"/>
            </a:pPr>
            <a:r>
              <a:rPr lang="en-US" sz="3200" b="1" dirty="0">
                <a:solidFill>
                  <a:schemeClr val="accent1">
                    <a:lumMod val="50000"/>
                  </a:schemeClr>
                </a:solidFill>
              </a:rPr>
              <a:t>May hear but not comprehend</a:t>
            </a:r>
          </a:p>
          <a:p>
            <a:pPr marL="914400" lvl="1" indent="-457200">
              <a:buFont typeface="Arial" panose="020B0604020202020204" pitchFamily="34" charset="0"/>
              <a:buChar char="•"/>
            </a:pPr>
            <a:r>
              <a:rPr lang="en-US" sz="3200" b="1" dirty="0">
                <a:solidFill>
                  <a:schemeClr val="accent1">
                    <a:lumMod val="50000"/>
                  </a:schemeClr>
                </a:solidFill>
              </a:rPr>
              <a:t>May have hearing impairment</a:t>
            </a:r>
          </a:p>
          <a:p>
            <a:pPr lvl="1"/>
            <a:r>
              <a:rPr lang="en-US" sz="3200" b="1" dirty="0">
                <a:solidFill>
                  <a:schemeClr val="accent1">
                    <a:lumMod val="75000"/>
                  </a:schemeClr>
                </a:solidFill>
              </a:rPr>
              <a:t>WHAT YOU CAN DO:</a:t>
            </a:r>
          </a:p>
          <a:p>
            <a:pPr marL="914400" lvl="1" indent="-457200">
              <a:buFont typeface="Arial" panose="020B0604020202020204" pitchFamily="34" charset="0"/>
              <a:buChar char="•"/>
            </a:pPr>
            <a:r>
              <a:rPr lang="en-US" sz="3200" b="1" dirty="0">
                <a:solidFill>
                  <a:schemeClr val="accent1">
                    <a:lumMod val="50000"/>
                  </a:schemeClr>
                </a:solidFill>
              </a:rPr>
              <a:t>Speak in short sentences</a:t>
            </a:r>
          </a:p>
          <a:p>
            <a:pPr marL="914400" lvl="1" indent="-457200">
              <a:buFont typeface="Arial" panose="020B0604020202020204" pitchFamily="34" charset="0"/>
              <a:buChar char="•"/>
            </a:pPr>
            <a:r>
              <a:rPr lang="en-US" sz="3200" b="1" dirty="0">
                <a:solidFill>
                  <a:schemeClr val="accent1">
                    <a:lumMod val="50000"/>
                  </a:schemeClr>
                </a:solidFill>
              </a:rPr>
              <a:t>Simple directions/commands</a:t>
            </a:r>
          </a:p>
          <a:p>
            <a:pPr marL="914400" lvl="1" indent="-457200">
              <a:buFont typeface="Arial" panose="020B0604020202020204" pitchFamily="34" charset="0"/>
              <a:buChar char="•"/>
            </a:pPr>
            <a:r>
              <a:rPr lang="en-US" sz="3200" b="1" dirty="0">
                <a:solidFill>
                  <a:schemeClr val="accent1">
                    <a:lumMod val="50000"/>
                  </a:schemeClr>
                </a:solidFill>
              </a:rPr>
              <a:t>Eye contact, smiles and patience</a:t>
            </a:r>
          </a:p>
          <a:p>
            <a:pPr marL="914400" lvl="1" indent="-457200">
              <a:buFont typeface="Arial" panose="020B0604020202020204" pitchFamily="34" charset="0"/>
              <a:buChar char="•"/>
            </a:pPr>
            <a:r>
              <a:rPr lang="en-US" sz="3200" b="1" dirty="0">
                <a:solidFill>
                  <a:schemeClr val="accent1">
                    <a:lumMod val="50000"/>
                  </a:schemeClr>
                </a:solidFill>
              </a:rPr>
              <a:t>Look for clues of understanding </a:t>
            </a:r>
            <a:r>
              <a:rPr lang="en-US" sz="2800" b="1" dirty="0">
                <a:solidFill>
                  <a:schemeClr val="accent1">
                    <a:lumMod val="50000"/>
                  </a:schemeClr>
                </a:solidFill>
              </a:rPr>
              <a:t>(ex: facial expression, eye contact)</a:t>
            </a:r>
          </a:p>
        </p:txBody>
      </p:sp>
      <p:sp>
        <p:nvSpPr>
          <p:cNvPr id="3" name="Slide Number Placeholder 2"/>
          <p:cNvSpPr>
            <a:spLocks noGrp="1"/>
          </p:cNvSpPr>
          <p:nvPr>
            <p:ph type="sldNum" sz="quarter" idx="12"/>
          </p:nvPr>
        </p:nvSpPr>
        <p:spPr/>
        <p:txBody>
          <a:bodyPr/>
          <a:lstStyle/>
          <a:p>
            <a:fld id="{DC40C83D-E769-49CD-A97B-6CE4F4D31969}" type="slidenum">
              <a:rPr lang="en-US" smtClean="0"/>
              <a:pPr/>
              <a:t>27</a:t>
            </a:fld>
            <a:endParaRPr lang="en-US"/>
          </a:p>
        </p:txBody>
      </p:sp>
    </p:spTree>
    <p:extLst>
      <p:ext uri="{BB962C8B-B14F-4D97-AF65-F5344CB8AC3E}">
        <p14:creationId xmlns:p14="http://schemas.microsoft.com/office/powerpoint/2010/main" val="177675253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457200"/>
            <a:ext cx="8915400" cy="6247864"/>
          </a:xfrm>
          <a:prstGeom prst="rect">
            <a:avLst/>
          </a:prstGeom>
        </p:spPr>
        <p:txBody>
          <a:bodyPr wrap="square">
            <a:spAutoFit/>
          </a:bodyPr>
          <a:lstStyle/>
          <a:p>
            <a:r>
              <a:rPr lang="en-US" sz="3600" b="1" dirty="0"/>
              <a:t>     </a:t>
            </a:r>
            <a:r>
              <a:rPr lang="en-US" sz="3600" b="1" dirty="0">
                <a:solidFill>
                  <a:schemeClr val="accent1">
                    <a:lumMod val="75000"/>
                  </a:schemeClr>
                </a:solidFill>
              </a:rPr>
              <a:t>NON-VERBAL:</a:t>
            </a:r>
          </a:p>
          <a:p>
            <a:pPr>
              <a:buNone/>
            </a:pPr>
            <a:endParaRPr lang="en-US" sz="1600" b="1" dirty="0"/>
          </a:p>
          <a:p>
            <a:pPr marL="914400" lvl="1" indent="-457200">
              <a:buFont typeface="Arial" panose="020B0604020202020204" pitchFamily="34" charset="0"/>
              <a:buChar char="•"/>
            </a:pPr>
            <a:r>
              <a:rPr lang="en-US" sz="3200" b="1" dirty="0">
                <a:solidFill>
                  <a:schemeClr val="accent1">
                    <a:lumMod val="50000"/>
                  </a:schemeClr>
                </a:solidFill>
              </a:rPr>
              <a:t>Depend on body language for information</a:t>
            </a:r>
          </a:p>
          <a:p>
            <a:pPr marL="914400" lvl="1" indent="-457200">
              <a:buFont typeface="Arial" panose="020B0604020202020204" pitchFamily="34" charset="0"/>
              <a:buChar char="•"/>
            </a:pPr>
            <a:r>
              <a:rPr lang="en-US" sz="3200" b="1" dirty="0">
                <a:solidFill>
                  <a:schemeClr val="accent1">
                    <a:lumMod val="50000"/>
                  </a:schemeClr>
                </a:solidFill>
              </a:rPr>
              <a:t>Use all senses (sight, hearing, touch , smell, taste)</a:t>
            </a:r>
          </a:p>
          <a:p>
            <a:pPr marL="914400" lvl="1" indent="-457200">
              <a:buFont typeface="Arial" panose="020B0604020202020204" pitchFamily="34" charset="0"/>
              <a:buChar char="•"/>
            </a:pPr>
            <a:r>
              <a:rPr lang="en-US" sz="3200" b="1" dirty="0">
                <a:solidFill>
                  <a:schemeClr val="accent1">
                    <a:lumMod val="50000"/>
                  </a:schemeClr>
                </a:solidFill>
              </a:rPr>
              <a:t>Read facial expressions</a:t>
            </a:r>
          </a:p>
          <a:p>
            <a:pPr marL="914400" lvl="1" indent="-457200">
              <a:buFont typeface="Arial" panose="020B0604020202020204" pitchFamily="34" charset="0"/>
              <a:buChar char="•"/>
            </a:pPr>
            <a:r>
              <a:rPr lang="en-US" sz="3200" b="1" dirty="0">
                <a:solidFill>
                  <a:schemeClr val="accent1">
                    <a:lumMod val="50000"/>
                  </a:schemeClr>
                </a:solidFill>
              </a:rPr>
              <a:t>Behavior influenced by emotions</a:t>
            </a:r>
          </a:p>
          <a:p>
            <a:pPr lvl="1"/>
            <a:r>
              <a:rPr lang="en-US" sz="3200" b="1" dirty="0">
                <a:solidFill>
                  <a:schemeClr val="accent1">
                    <a:lumMod val="75000"/>
                  </a:schemeClr>
                </a:solidFill>
              </a:rPr>
              <a:t>WHAT YOU CAN DO:</a:t>
            </a:r>
          </a:p>
          <a:p>
            <a:pPr marL="914400" lvl="1" indent="-457200">
              <a:buFont typeface="Arial" panose="020B0604020202020204" pitchFamily="34" charset="0"/>
              <a:buChar char="•"/>
            </a:pPr>
            <a:r>
              <a:rPr lang="en-US" sz="3200" b="1" dirty="0">
                <a:solidFill>
                  <a:schemeClr val="accent1">
                    <a:lumMod val="50000"/>
                  </a:schemeClr>
                </a:solidFill>
              </a:rPr>
              <a:t>Convey calm, cheerfulness, encouragement</a:t>
            </a:r>
          </a:p>
          <a:p>
            <a:pPr marL="914400" lvl="1" indent="-457200">
              <a:buFont typeface="Arial" panose="020B0604020202020204" pitchFamily="34" charset="0"/>
              <a:buChar char="•"/>
            </a:pPr>
            <a:r>
              <a:rPr lang="en-US" sz="3200" b="1" dirty="0">
                <a:solidFill>
                  <a:schemeClr val="accent1">
                    <a:lumMod val="50000"/>
                  </a:schemeClr>
                </a:solidFill>
              </a:rPr>
              <a:t>Use gestures with words to convey message </a:t>
            </a:r>
            <a:r>
              <a:rPr lang="en-US" sz="2800" b="1" dirty="0">
                <a:solidFill>
                  <a:schemeClr val="accent1">
                    <a:lumMod val="50000"/>
                  </a:schemeClr>
                </a:solidFill>
              </a:rPr>
              <a:t>(ex: wave good-by)</a:t>
            </a:r>
          </a:p>
          <a:p>
            <a:pPr marL="914400" lvl="1" indent="-457200">
              <a:buFont typeface="Arial" panose="020B0604020202020204" pitchFamily="34" charset="0"/>
              <a:buChar char="•"/>
            </a:pPr>
            <a:r>
              <a:rPr lang="en-US" sz="3200" b="1" dirty="0">
                <a:solidFill>
                  <a:schemeClr val="accent1">
                    <a:lumMod val="50000"/>
                  </a:schemeClr>
                </a:solidFill>
              </a:rPr>
              <a:t>If unresponsive, leave alone briefly, then return &amp; try again</a:t>
            </a:r>
          </a:p>
        </p:txBody>
      </p:sp>
      <p:sp>
        <p:nvSpPr>
          <p:cNvPr id="3" name="Slide Number Placeholder 2"/>
          <p:cNvSpPr>
            <a:spLocks noGrp="1"/>
          </p:cNvSpPr>
          <p:nvPr>
            <p:ph type="sldNum" sz="quarter" idx="12"/>
          </p:nvPr>
        </p:nvSpPr>
        <p:spPr/>
        <p:txBody>
          <a:bodyPr/>
          <a:lstStyle/>
          <a:p>
            <a:fld id="{DC40C83D-E769-49CD-A97B-6CE4F4D31969}" type="slidenum">
              <a:rPr lang="en-US" smtClean="0"/>
              <a:pPr/>
              <a:t>28</a:t>
            </a:fld>
            <a:endParaRPr lang="en-US"/>
          </a:p>
        </p:txBody>
      </p:sp>
    </p:spTree>
    <p:extLst>
      <p:ext uri="{BB962C8B-B14F-4D97-AF65-F5344CB8AC3E}">
        <p14:creationId xmlns:p14="http://schemas.microsoft.com/office/powerpoint/2010/main" val="412861083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u="sng" dirty="0"/>
              <a:t>PAIN ASSESSMENT</a:t>
            </a:r>
          </a:p>
        </p:txBody>
      </p:sp>
      <p:sp>
        <p:nvSpPr>
          <p:cNvPr id="3" name="Content Placeholder 2"/>
          <p:cNvSpPr>
            <a:spLocks noGrp="1"/>
          </p:cNvSpPr>
          <p:nvPr>
            <p:ph idx="1"/>
          </p:nvPr>
        </p:nvSpPr>
        <p:spPr>
          <a:xfrm>
            <a:off x="1200150" y="2286000"/>
            <a:ext cx="6743700" cy="3714750"/>
          </a:xfrm>
        </p:spPr>
        <p:txBody>
          <a:bodyPr/>
          <a:lstStyle/>
          <a:p>
            <a:r>
              <a:rPr lang="en-US" sz="2100" b="1" dirty="0">
                <a:solidFill>
                  <a:schemeClr val="accent1">
                    <a:lumMod val="50000"/>
                  </a:schemeClr>
                </a:solidFill>
              </a:rPr>
              <a:t>COMPLEXITIES OF PAIN ASSESSMENT:</a:t>
            </a:r>
          </a:p>
          <a:p>
            <a:endParaRPr lang="en-US" sz="900" b="1" dirty="0">
              <a:solidFill>
                <a:schemeClr val="accent1">
                  <a:lumMod val="50000"/>
                </a:schemeClr>
              </a:solidFill>
            </a:endParaRPr>
          </a:p>
          <a:p>
            <a:endParaRPr lang="en-US" sz="900" b="1" dirty="0">
              <a:solidFill>
                <a:schemeClr val="accent1">
                  <a:lumMod val="50000"/>
                </a:schemeClr>
              </a:solidFill>
            </a:endParaRPr>
          </a:p>
          <a:p>
            <a:pPr lvl="1"/>
            <a:r>
              <a:rPr lang="en-US" b="1" dirty="0">
                <a:solidFill>
                  <a:schemeClr val="accent1">
                    <a:lumMod val="50000"/>
                  </a:schemeClr>
                </a:solidFill>
                <a:latin typeface="Calibri" panose="020F0502020204030204" pitchFamily="34" charset="0"/>
              </a:rPr>
              <a:t>Behaviors associated with pain may be absent or difficult to interpret</a:t>
            </a:r>
          </a:p>
          <a:p>
            <a:pPr lvl="1"/>
            <a:r>
              <a:rPr lang="en-US" b="1"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rPr>
              <a:t>Symptoms of dementia often confused with actually indications of pain</a:t>
            </a:r>
          </a:p>
          <a:p>
            <a:pPr lvl="1"/>
            <a:r>
              <a:rPr lang="en-US" b="1"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rPr>
              <a:t>As disease advances, caregivers must discover new &amp; different ways to assess pain</a:t>
            </a:r>
          </a:p>
          <a:p>
            <a:pPr lvl="1"/>
            <a:r>
              <a:rPr lang="en-US" b="1"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rPr>
              <a:t>Be vigilant of medications that may alter or mask pain</a:t>
            </a:r>
            <a:r>
              <a:rPr lang="en-US" b="1" dirty="0">
                <a:latin typeface="Calibri" panose="020F0502020204030204" pitchFamily="34" charset="0"/>
                <a:ea typeface="Calibri" panose="020F0502020204030204" pitchFamily="34" charset="0"/>
                <a:cs typeface="Times New Roman" panose="02020603050405020304" pitchFamily="18" charset="0"/>
              </a:rPr>
              <a:t> </a:t>
            </a:r>
          </a:p>
          <a:p>
            <a:pPr lvl="1" indent="0">
              <a:buNone/>
            </a:pPr>
            <a:endParaRPr lang="en-US" sz="1200" b="1" dirty="0">
              <a:latin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pPr defTabSz="342900"/>
            <a:fld id="{C63D52EE-2EC2-4889-BE6E-7EB8E38B3EEC}" type="slidenum">
              <a:rPr lang="en-US">
                <a:solidFill>
                  <a:srgbClr val="AD84C6"/>
                </a:solidFill>
                <a:latin typeface="Corbel" panose="020B0503020204020204"/>
              </a:rPr>
              <a:pPr defTabSz="342900"/>
              <a:t>29</a:t>
            </a:fld>
            <a:endParaRPr lang="en-US">
              <a:solidFill>
                <a:srgbClr val="AD84C6"/>
              </a:solidFill>
              <a:latin typeface="Corbel" panose="020B0503020204020204"/>
            </a:endParaRPr>
          </a:p>
        </p:txBody>
      </p:sp>
    </p:spTree>
    <p:extLst>
      <p:ext uri="{BB962C8B-B14F-4D97-AF65-F5344CB8AC3E}">
        <p14:creationId xmlns:p14="http://schemas.microsoft.com/office/powerpoint/2010/main" val="7833417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228600" y="685800"/>
            <a:ext cx="8686800" cy="914400"/>
          </a:xfrm>
        </p:spPr>
        <p:txBody>
          <a:bodyPr/>
          <a:lstStyle/>
          <a:p>
            <a:r>
              <a:rPr lang="en-US" sz="4000" b="1" dirty="0">
                <a:solidFill>
                  <a:schemeClr val="accent1">
                    <a:lumMod val="75000"/>
                  </a:schemeClr>
                </a:solidFill>
              </a:rPr>
              <a:t>NORMAL AGING MEMORY CHANGES</a:t>
            </a:r>
          </a:p>
        </p:txBody>
      </p:sp>
      <p:sp>
        <p:nvSpPr>
          <p:cNvPr id="6149" name="Rectangle 5"/>
          <p:cNvSpPr>
            <a:spLocks noGrp="1" noChangeArrowheads="1"/>
          </p:cNvSpPr>
          <p:nvPr>
            <p:ph idx="1"/>
          </p:nvPr>
        </p:nvSpPr>
        <p:spPr>
          <a:xfrm>
            <a:off x="437908" y="2109029"/>
            <a:ext cx="8680049" cy="4114800"/>
          </a:xfrm>
        </p:spPr>
        <p:txBody>
          <a:bodyPr/>
          <a:lstStyle/>
          <a:p>
            <a:r>
              <a:rPr lang="en-US" sz="2600" b="1" dirty="0">
                <a:solidFill>
                  <a:schemeClr val="accent1">
                    <a:lumMod val="50000"/>
                  </a:schemeClr>
                </a:solidFill>
              </a:rPr>
              <a:t>Memory slows as people age </a:t>
            </a:r>
          </a:p>
          <a:p>
            <a:pPr marL="205740" lvl="1" indent="0">
              <a:buNone/>
            </a:pPr>
            <a:r>
              <a:rPr lang="en-US" sz="2200" b="1" dirty="0">
                <a:solidFill>
                  <a:schemeClr val="accent1">
                    <a:lumMod val="50000"/>
                  </a:schemeClr>
                </a:solidFill>
              </a:rPr>
              <a:t>(people as young as 35-40 may notice memory glitches)</a:t>
            </a:r>
          </a:p>
          <a:p>
            <a:pPr marL="205740" lvl="1" indent="0">
              <a:buNone/>
            </a:pPr>
            <a:r>
              <a:rPr lang="en-US" sz="2600" b="1" dirty="0">
                <a:solidFill>
                  <a:schemeClr val="accent1">
                    <a:lumMod val="50000"/>
                  </a:schemeClr>
                </a:solidFill>
              </a:rPr>
              <a:t>More easily distracted</a:t>
            </a:r>
          </a:p>
          <a:p>
            <a:pPr>
              <a:lnSpc>
                <a:spcPct val="100000"/>
              </a:lnSpc>
              <a:spcBef>
                <a:spcPts val="0"/>
              </a:spcBef>
            </a:pPr>
            <a:r>
              <a:rPr lang="en-US" sz="2600" b="1" dirty="0">
                <a:solidFill>
                  <a:schemeClr val="accent1">
                    <a:lumMod val="50000"/>
                  </a:schemeClr>
                </a:solidFill>
              </a:rPr>
              <a:t>Some areas decline normally while others remain stable</a:t>
            </a:r>
          </a:p>
          <a:p>
            <a:pPr>
              <a:lnSpc>
                <a:spcPct val="100000"/>
              </a:lnSpc>
              <a:spcBef>
                <a:spcPts val="0"/>
              </a:spcBef>
            </a:pPr>
            <a:r>
              <a:rPr lang="en-US" sz="2600" b="1" dirty="0">
                <a:solidFill>
                  <a:schemeClr val="accent1">
                    <a:lumMod val="50000"/>
                  </a:schemeClr>
                </a:solidFill>
              </a:rPr>
              <a:t>Metabolism slows as brain slows</a:t>
            </a:r>
          </a:p>
          <a:p>
            <a:r>
              <a:rPr lang="en-US" sz="2600" b="1" dirty="0">
                <a:solidFill>
                  <a:schemeClr val="accent1">
                    <a:lumMod val="50000"/>
                  </a:schemeClr>
                </a:solidFill>
              </a:rPr>
              <a:t>Storing &amp; recalling information takes longer</a:t>
            </a:r>
          </a:p>
          <a:p>
            <a:r>
              <a:rPr lang="en-US" sz="2600" b="1" dirty="0">
                <a:solidFill>
                  <a:schemeClr val="accent1">
                    <a:lumMod val="50000"/>
                  </a:schemeClr>
                </a:solidFill>
              </a:rPr>
              <a:t>“More time in – More time out”</a:t>
            </a:r>
          </a:p>
          <a:p>
            <a:r>
              <a:rPr lang="en-US" sz="2600" b="1" dirty="0">
                <a:solidFill>
                  <a:schemeClr val="accent1">
                    <a:lumMod val="50000"/>
                  </a:schemeClr>
                </a:solidFill>
              </a:rPr>
              <a:t>Normal memory slipping often called “forgetfulness”</a:t>
            </a:r>
          </a:p>
        </p:txBody>
      </p:sp>
      <p:sp>
        <p:nvSpPr>
          <p:cNvPr id="2" name="Slide Number Placeholder 1"/>
          <p:cNvSpPr>
            <a:spLocks noGrp="1"/>
          </p:cNvSpPr>
          <p:nvPr>
            <p:ph type="sldNum" sz="quarter" idx="12"/>
          </p:nvPr>
        </p:nvSpPr>
        <p:spPr/>
        <p:txBody>
          <a:bodyPr/>
          <a:lstStyle/>
          <a:p>
            <a:fld id="{C63D52EE-2EC2-4889-BE6E-7EB8E38B3EEC}" type="slidenum">
              <a:rPr lang="en-US" smtClean="0"/>
              <a:pPr/>
              <a:t>3</a:t>
            </a:fld>
            <a:endParaRPr 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67493" y="865414"/>
            <a:ext cx="6743700" cy="5135336"/>
          </a:xfrm>
        </p:spPr>
        <p:txBody>
          <a:bodyPr/>
          <a:lstStyle/>
          <a:p>
            <a:pPr lvl="1" indent="-257175">
              <a:lnSpc>
                <a:spcPct val="125000"/>
              </a:lnSpc>
              <a:buClr>
                <a:schemeClr val="accent2"/>
              </a:buClr>
              <a:buFontTx/>
              <a:buChar char="•"/>
            </a:pPr>
            <a:r>
              <a:rPr lang="en-US" sz="2400" b="1" dirty="0">
                <a:latin typeface="Calibri" panose="020F0502020204030204" pitchFamily="34" charset="0"/>
                <a:cs typeface="Times New Roman" panose="02020603050405020304" pitchFamily="18" charset="0"/>
              </a:rPr>
              <a:t>POSSIBLE PAIN INDICATORS:</a:t>
            </a:r>
          </a:p>
          <a:p>
            <a:pPr marL="900113" lvl="3" indent="-257175">
              <a:lnSpc>
                <a:spcPct val="125000"/>
              </a:lnSpc>
              <a:buClr>
                <a:schemeClr val="accent2"/>
              </a:buClr>
            </a:pPr>
            <a:r>
              <a:rPr lang="en-US" sz="1350" b="1" dirty="0">
                <a:solidFill>
                  <a:schemeClr val="accent1">
                    <a:lumMod val="50000"/>
                  </a:schemeClr>
                </a:solidFill>
                <a:latin typeface="Calibri" panose="020F0502020204030204" pitchFamily="34" charset="0"/>
                <a:cs typeface="Times New Roman" panose="02020603050405020304" pitchFamily="18" charset="0"/>
              </a:rPr>
              <a:t>Moaning, sighing, screaming, displaying extreme frustration</a:t>
            </a:r>
          </a:p>
          <a:p>
            <a:pPr marL="900113" lvl="3" indent="-257175">
              <a:lnSpc>
                <a:spcPct val="125000"/>
              </a:lnSpc>
              <a:buClr>
                <a:schemeClr val="accent2"/>
              </a:buClr>
            </a:pPr>
            <a:r>
              <a:rPr lang="en-US" sz="1350" b="1" dirty="0">
                <a:solidFill>
                  <a:schemeClr val="accent1">
                    <a:lumMod val="50000"/>
                  </a:schemeClr>
                </a:solidFill>
                <a:latin typeface="Calibri" panose="020F0502020204030204" pitchFamily="34" charset="0"/>
                <a:cs typeface="Times New Roman" panose="02020603050405020304" pitchFamily="18" charset="0"/>
              </a:rPr>
              <a:t>Continuous rubbing, or patting of same body area</a:t>
            </a:r>
          </a:p>
          <a:p>
            <a:pPr marL="900113" lvl="3" indent="-257175">
              <a:lnSpc>
                <a:spcPct val="125000"/>
              </a:lnSpc>
              <a:buClr>
                <a:schemeClr val="accent2"/>
              </a:buClr>
            </a:pPr>
            <a:r>
              <a:rPr lang="en-US" sz="1350" b="1" dirty="0">
                <a:solidFill>
                  <a:schemeClr val="accent1">
                    <a:lumMod val="50000"/>
                  </a:schemeClr>
                </a:solidFill>
                <a:latin typeface="Calibri" panose="020F0502020204030204" pitchFamily="34" charset="0"/>
                <a:cs typeface="Times New Roman" panose="02020603050405020304" pitchFamily="18" charset="0"/>
              </a:rPr>
              <a:t>Tugging on clothing</a:t>
            </a:r>
          </a:p>
          <a:p>
            <a:pPr marL="900113" lvl="3" indent="-257175">
              <a:lnSpc>
                <a:spcPct val="125000"/>
              </a:lnSpc>
              <a:buClr>
                <a:schemeClr val="accent2"/>
              </a:buClr>
            </a:pPr>
            <a:r>
              <a:rPr lang="en-US" sz="1350" b="1" dirty="0">
                <a:solidFill>
                  <a:schemeClr val="accent1">
                    <a:lumMod val="50000"/>
                  </a:schemeClr>
                </a:solidFill>
                <a:latin typeface="Calibri" panose="020F0502020204030204" pitchFamily="34" charset="0"/>
                <a:cs typeface="Times New Roman" panose="02020603050405020304" pitchFamily="18" charset="0"/>
              </a:rPr>
              <a:t> </a:t>
            </a:r>
            <a:r>
              <a:rPr lang="en-US" sz="1350" b="1"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rPr>
              <a:t>Sudden onset of heavier confusion</a:t>
            </a:r>
          </a:p>
          <a:p>
            <a:pPr marL="900113" lvl="3" indent="-257175">
              <a:lnSpc>
                <a:spcPct val="125000"/>
              </a:lnSpc>
              <a:buClr>
                <a:schemeClr val="accent2"/>
              </a:buClr>
            </a:pPr>
            <a:r>
              <a:rPr lang="en-US" sz="1350" b="1"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rPr>
              <a:t>Change in mobility or continence</a:t>
            </a:r>
          </a:p>
          <a:p>
            <a:pPr lvl="1" indent="-342900">
              <a:lnSpc>
                <a:spcPct val="125000"/>
              </a:lnSpc>
              <a:buClr>
                <a:schemeClr val="accent2"/>
              </a:buClr>
              <a:buFont typeface="Arial" panose="020B0604020202020204" pitchFamily="34" charset="0"/>
              <a:buChar char="•"/>
            </a:pPr>
            <a:endParaRPr lang="en-US" sz="750" b="1"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endParaRPr>
          </a:p>
          <a:p>
            <a:pPr lvl="1" indent="-342900">
              <a:lnSpc>
                <a:spcPct val="125000"/>
              </a:lnSpc>
              <a:buClr>
                <a:schemeClr val="accent2"/>
              </a:buClr>
              <a:buFont typeface="Arial" panose="020B0604020202020204" pitchFamily="34" charset="0"/>
              <a:buChar char="•"/>
            </a:pPr>
            <a:r>
              <a:rPr lang="en-US" sz="2400" b="1"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PAIN DETERMINATION:</a:t>
            </a:r>
          </a:p>
          <a:p>
            <a:pPr marL="900113" lvl="3" indent="-257175">
              <a:lnSpc>
                <a:spcPct val="125000"/>
              </a:lnSpc>
              <a:buClr>
                <a:schemeClr val="accent2"/>
              </a:buClr>
            </a:pPr>
            <a:r>
              <a:rPr lang="en-US" sz="1350" b="1" dirty="0">
                <a:solidFill>
                  <a:schemeClr val="accent1">
                    <a:lumMod val="50000"/>
                  </a:schemeClr>
                </a:solidFill>
                <a:latin typeface="Calibri" panose="020F0502020204030204" pitchFamily="34" charset="0"/>
                <a:cs typeface="Times New Roman" panose="02020603050405020304" pitchFamily="18" charset="0"/>
              </a:rPr>
              <a:t>Read facial expression, use </a:t>
            </a:r>
            <a:r>
              <a:rPr lang="en-US" sz="1350" b="1"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rPr>
              <a:t>Wong-Baker Facial Grimace Scale or similar scale</a:t>
            </a:r>
          </a:p>
          <a:p>
            <a:pPr marL="900113" lvl="3" indent="-257175">
              <a:buClr>
                <a:schemeClr val="accent2"/>
              </a:buClr>
            </a:pPr>
            <a:r>
              <a:rPr lang="en-US" sz="1350" b="1"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rPr>
              <a:t>Check for a rise in blood pressure.  </a:t>
            </a:r>
            <a:r>
              <a:rPr lang="en-US" sz="1350"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rPr>
              <a:t>(Pain can cause surge of adrenaline which can increase heart rate and arterial blood pressure.  Chronic pain often allows the body to adjust back to normal numbers.)</a:t>
            </a:r>
          </a:p>
          <a:p>
            <a:pPr marL="900113" lvl="3" indent="-257175">
              <a:buClr>
                <a:schemeClr val="accent2"/>
              </a:buClr>
            </a:pPr>
            <a:r>
              <a:rPr lang="en-US" sz="1350" b="1"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rPr>
              <a:t>Verbal clients will not complain </a:t>
            </a:r>
            <a:r>
              <a:rPr lang="en-US" sz="1350"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rPr>
              <a:t>for fear of an emergency room visit, hospitalization or nursing home placement</a:t>
            </a:r>
          </a:p>
          <a:p>
            <a:pPr marL="900113" lvl="3" indent="-257175">
              <a:buClr>
                <a:schemeClr val="accent2"/>
              </a:buClr>
            </a:pPr>
            <a:r>
              <a:rPr lang="en-US" sz="1350" b="1"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rPr>
              <a:t>Act on your instincts!  </a:t>
            </a:r>
            <a:r>
              <a:rPr lang="en-US" sz="1350"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rPr>
              <a:t>(If you believe pain is present, then it probably is!) </a:t>
            </a:r>
          </a:p>
          <a:p>
            <a:pPr marL="900113" lvl="3" indent="-257175">
              <a:lnSpc>
                <a:spcPct val="125000"/>
              </a:lnSpc>
              <a:buClr>
                <a:schemeClr val="accent2"/>
              </a:buClr>
            </a:pPr>
            <a:endParaRPr lang="en-US" sz="1500" b="1" dirty="0">
              <a:latin typeface="Calibri" panose="020F0502020204030204" pitchFamily="34" charset="0"/>
              <a:ea typeface="Calibri" panose="020F0502020204030204" pitchFamily="34" charset="0"/>
              <a:cs typeface="Times New Roman" panose="02020603050405020304" pitchFamily="18" charset="0"/>
            </a:endParaRPr>
          </a:p>
          <a:p>
            <a:pPr marL="900113" lvl="3" indent="-257175">
              <a:lnSpc>
                <a:spcPct val="125000"/>
              </a:lnSpc>
              <a:buClr>
                <a:schemeClr val="accent2"/>
              </a:buClr>
            </a:pPr>
            <a:endParaRPr lang="en-US" sz="1500" b="1" dirty="0">
              <a:latin typeface="Calibri" panose="020F0502020204030204" pitchFamily="34" charset="0"/>
              <a:ea typeface="Calibri" panose="020F0502020204030204" pitchFamily="34" charset="0"/>
              <a:cs typeface="Times New Roman" panose="02020603050405020304" pitchFamily="18" charset="0"/>
            </a:endParaRPr>
          </a:p>
          <a:p>
            <a:pPr marL="900113" lvl="3" indent="-257175">
              <a:lnSpc>
                <a:spcPct val="125000"/>
              </a:lnSpc>
              <a:buClr>
                <a:schemeClr val="accent2"/>
              </a:buClr>
            </a:pPr>
            <a:endParaRPr lang="en-US" sz="1500" b="1" dirty="0">
              <a:latin typeface="Calibri" panose="020F0502020204030204" pitchFamily="34" charset="0"/>
              <a:ea typeface="Calibri" panose="020F0502020204030204" pitchFamily="34" charset="0"/>
              <a:cs typeface="Times New Roman" panose="02020603050405020304" pitchFamily="18" charset="0"/>
            </a:endParaRPr>
          </a:p>
          <a:p>
            <a:pPr marL="900113" lvl="3" indent="-257175">
              <a:lnSpc>
                <a:spcPct val="125000"/>
              </a:lnSpc>
              <a:buClr>
                <a:schemeClr val="accent2"/>
              </a:buClr>
            </a:pPr>
            <a:endParaRPr lang="en-US" b="1" dirty="0">
              <a:latin typeface="Calibri" panose="020F0502020204030204" pitchFamily="34" charset="0"/>
              <a:cs typeface="Times New Roman" panose="02020603050405020304" pitchFamily="18" charset="0"/>
            </a:endParaRPr>
          </a:p>
          <a:p>
            <a:pPr marL="557213" lvl="2" indent="-257175">
              <a:lnSpc>
                <a:spcPct val="125000"/>
              </a:lnSpc>
              <a:buClr>
                <a:schemeClr val="accent2"/>
              </a:buClr>
            </a:pPr>
            <a:endParaRPr lang="en-US" b="1" dirty="0"/>
          </a:p>
          <a:p>
            <a:endParaRPr lang="en-US" dirty="0"/>
          </a:p>
        </p:txBody>
      </p:sp>
      <p:sp>
        <p:nvSpPr>
          <p:cNvPr id="4" name="Slide Number Placeholder 3"/>
          <p:cNvSpPr>
            <a:spLocks noGrp="1"/>
          </p:cNvSpPr>
          <p:nvPr>
            <p:ph type="sldNum" sz="quarter" idx="12"/>
          </p:nvPr>
        </p:nvSpPr>
        <p:spPr/>
        <p:txBody>
          <a:bodyPr/>
          <a:lstStyle/>
          <a:p>
            <a:pPr defTabSz="342900"/>
            <a:fld id="{C63D52EE-2EC2-4889-BE6E-7EB8E38B3EEC}" type="slidenum">
              <a:rPr lang="en-US">
                <a:solidFill>
                  <a:srgbClr val="AD84C6"/>
                </a:solidFill>
                <a:latin typeface="Corbel" panose="020B0503020204020204"/>
              </a:rPr>
              <a:pPr defTabSz="342900"/>
              <a:t>30</a:t>
            </a:fld>
            <a:endParaRPr lang="en-US">
              <a:solidFill>
                <a:srgbClr val="AD84C6"/>
              </a:solidFill>
              <a:latin typeface="Corbel" panose="020B0503020204020204"/>
            </a:endParaRPr>
          </a:p>
        </p:txBody>
      </p:sp>
    </p:spTree>
    <p:extLst>
      <p:ext uri="{BB962C8B-B14F-4D97-AF65-F5344CB8AC3E}">
        <p14:creationId xmlns:p14="http://schemas.microsoft.com/office/powerpoint/2010/main" val="133577634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66879" y="609600"/>
            <a:ext cx="8382000" cy="2923877"/>
          </a:xfrm>
          <a:prstGeom prst="rect">
            <a:avLst/>
          </a:prstGeom>
          <a:noFill/>
        </p:spPr>
        <p:txBody>
          <a:bodyPr wrap="square" rtlCol="0">
            <a:spAutoFit/>
          </a:bodyPr>
          <a:lstStyle/>
          <a:p>
            <a:r>
              <a:rPr lang="en-US" sz="2800" b="1" dirty="0">
                <a:solidFill>
                  <a:schemeClr val="accent1">
                    <a:lumMod val="75000"/>
                  </a:schemeClr>
                </a:solidFill>
              </a:rPr>
              <a:t>PERSONS WITH DEMENTIA MAY:</a:t>
            </a:r>
          </a:p>
          <a:p>
            <a:endParaRPr lang="en-US" sz="1200" b="1" dirty="0"/>
          </a:p>
          <a:p>
            <a:pPr marL="457200" indent="-457200">
              <a:buFont typeface="Wingdings" panose="05000000000000000000" pitchFamily="2" charset="2"/>
              <a:buChar char="ü"/>
            </a:pPr>
            <a:r>
              <a:rPr lang="en-US" sz="2400" b="1" dirty="0">
                <a:solidFill>
                  <a:schemeClr val="accent1">
                    <a:lumMod val="50000"/>
                  </a:schemeClr>
                </a:solidFill>
              </a:rPr>
              <a:t>Not follow a conversation</a:t>
            </a:r>
          </a:p>
          <a:p>
            <a:pPr marL="457200" indent="-457200">
              <a:buFont typeface="Wingdings" panose="05000000000000000000" pitchFamily="2" charset="2"/>
              <a:buChar char="ü"/>
            </a:pPr>
            <a:r>
              <a:rPr lang="en-US" sz="2400" b="1" dirty="0">
                <a:solidFill>
                  <a:schemeClr val="accent1">
                    <a:lumMod val="50000"/>
                  </a:schemeClr>
                </a:solidFill>
              </a:rPr>
              <a:t>Be unable to understand instructions</a:t>
            </a:r>
          </a:p>
          <a:p>
            <a:pPr marL="457200" indent="-457200">
              <a:buFont typeface="Wingdings" panose="05000000000000000000" pitchFamily="2" charset="2"/>
              <a:buChar char="ü"/>
            </a:pPr>
            <a:r>
              <a:rPr lang="en-US" sz="2400" b="1" dirty="0">
                <a:solidFill>
                  <a:schemeClr val="accent1">
                    <a:lumMod val="50000"/>
                  </a:schemeClr>
                </a:solidFill>
              </a:rPr>
              <a:t>Not remember all the steps of a task</a:t>
            </a:r>
          </a:p>
          <a:p>
            <a:pPr marL="457200" indent="-457200">
              <a:buFont typeface="Wingdings" panose="05000000000000000000" pitchFamily="2" charset="2"/>
              <a:buChar char="ü"/>
            </a:pPr>
            <a:r>
              <a:rPr lang="en-US" sz="2400" b="1" dirty="0">
                <a:solidFill>
                  <a:schemeClr val="accent1">
                    <a:lumMod val="50000"/>
                  </a:schemeClr>
                </a:solidFill>
              </a:rPr>
              <a:t>Get confused during conversation due to background noise</a:t>
            </a:r>
          </a:p>
          <a:p>
            <a:pPr marL="457200" indent="-457200">
              <a:buFont typeface="Wingdings" panose="05000000000000000000" pitchFamily="2" charset="2"/>
              <a:buChar char="ü"/>
            </a:pPr>
            <a:r>
              <a:rPr lang="en-US" sz="2400" b="1" dirty="0">
                <a:solidFill>
                  <a:schemeClr val="accent1">
                    <a:lumMod val="50000"/>
                  </a:schemeClr>
                </a:solidFill>
              </a:rPr>
              <a:t>Experience language aphasia </a:t>
            </a:r>
          </a:p>
          <a:p>
            <a:pPr marL="457200" indent="-457200">
              <a:buFont typeface="Wingdings" panose="05000000000000000000" pitchFamily="2" charset="2"/>
              <a:buChar char="ü"/>
            </a:pPr>
            <a:r>
              <a:rPr lang="en-US" sz="2400" b="1" dirty="0">
                <a:solidFill>
                  <a:schemeClr val="accent1">
                    <a:lumMod val="50000"/>
                  </a:schemeClr>
                </a:solidFill>
              </a:rPr>
              <a:t>Finish meal, go to another room &amp; ask “when do we eat?”</a:t>
            </a:r>
          </a:p>
        </p:txBody>
      </p:sp>
      <p:sp>
        <p:nvSpPr>
          <p:cNvPr id="3" name="Slide Number Placeholder 2"/>
          <p:cNvSpPr>
            <a:spLocks noGrp="1"/>
          </p:cNvSpPr>
          <p:nvPr>
            <p:ph type="sldNum" sz="quarter" idx="12"/>
          </p:nvPr>
        </p:nvSpPr>
        <p:spPr/>
        <p:txBody>
          <a:bodyPr/>
          <a:lstStyle/>
          <a:p>
            <a:fld id="{DC40C83D-E769-49CD-A97B-6CE4F4D31969}" type="slidenum">
              <a:rPr lang="en-US" smtClean="0"/>
              <a:pPr/>
              <a:t>31</a:t>
            </a:fld>
            <a:endParaRPr lang="en-US"/>
          </a:p>
        </p:txBody>
      </p:sp>
      <p:sp>
        <p:nvSpPr>
          <p:cNvPr id="4" name="TextBox 3">
            <a:extLst>
              <a:ext uri="{FF2B5EF4-FFF2-40B4-BE49-F238E27FC236}">
                <a16:creationId xmlns:a16="http://schemas.microsoft.com/office/drawing/2014/main" id="{C9552652-E346-49A7-A094-C3F57444C13B}"/>
              </a:ext>
            </a:extLst>
          </p:cNvPr>
          <p:cNvSpPr txBox="1"/>
          <p:nvPr/>
        </p:nvSpPr>
        <p:spPr>
          <a:xfrm>
            <a:off x="352011" y="3815783"/>
            <a:ext cx="7924800" cy="2185214"/>
          </a:xfrm>
          <a:prstGeom prst="rect">
            <a:avLst/>
          </a:prstGeom>
          <a:noFill/>
        </p:spPr>
        <p:txBody>
          <a:bodyPr wrap="square" rtlCol="0">
            <a:spAutoFit/>
          </a:bodyPr>
          <a:lstStyle/>
          <a:p>
            <a:r>
              <a:rPr lang="en-US" sz="2800" b="1" dirty="0">
                <a:solidFill>
                  <a:schemeClr val="accent1">
                    <a:lumMod val="75000"/>
                  </a:schemeClr>
                </a:solidFill>
              </a:rPr>
              <a:t>CAREGIVER SHOULD ALWAYS:</a:t>
            </a:r>
          </a:p>
          <a:p>
            <a:endParaRPr lang="en-US" sz="1200" dirty="0"/>
          </a:p>
          <a:p>
            <a:pPr marL="342900" indent="-342900">
              <a:buFont typeface="Wingdings" panose="05000000000000000000" pitchFamily="2" charset="2"/>
              <a:buChar char="ü"/>
            </a:pPr>
            <a:r>
              <a:rPr lang="en-US" sz="2400" b="1" dirty="0">
                <a:solidFill>
                  <a:schemeClr val="accent1">
                    <a:lumMod val="50000"/>
                  </a:schemeClr>
                </a:solidFill>
              </a:rPr>
              <a:t>Approach slowly from the front</a:t>
            </a:r>
          </a:p>
          <a:p>
            <a:pPr marL="342900" indent="-342900">
              <a:buFont typeface="Wingdings" panose="05000000000000000000" pitchFamily="2" charset="2"/>
              <a:buChar char="ü"/>
            </a:pPr>
            <a:r>
              <a:rPr lang="en-US" sz="2400" b="1" dirty="0">
                <a:solidFill>
                  <a:schemeClr val="accent1">
                    <a:lumMod val="50000"/>
                  </a:schemeClr>
                </a:solidFill>
              </a:rPr>
              <a:t>Establish eye contact with a smile</a:t>
            </a:r>
          </a:p>
          <a:p>
            <a:pPr marL="342900" indent="-342900">
              <a:buFont typeface="Wingdings" panose="05000000000000000000" pitchFamily="2" charset="2"/>
              <a:buChar char="ü"/>
            </a:pPr>
            <a:r>
              <a:rPr lang="en-US" sz="2400" b="1" dirty="0">
                <a:solidFill>
                  <a:schemeClr val="accent1">
                    <a:lumMod val="50000"/>
                  </a:schemeClr>
                </a:solidFill>
              </a:rPr>
              <a:t>Converse calmly at eye level </a:t>
            </a:r>
          </a:p>
          <a:p>
            <a:pPr marL="342900" indent="-342900">
              <a:buFont typeface="Wingdings" panose="05000000000000000000" pitchFamily="2" charset="2"/>
              <a:buChar char="ü"/>
            </a:pPr>
            <a:r>
              <a:rPr lang="en-US" sz="2400" b="1" dirty="0">
                <a:solidFill>
                  <a:schemeClr val="accent1">
                    <a:lumMod val="50000"/>
                  </a:schemeClr>
                </a:solidFill>
              </a:rPr>
              <a:t>Allow time for response</a:t>
            </a:r>
          </a:p>
        </p:txBody>
      </p:sp>
    </p:spTree>
    <p:extLst>
      <p:ext uri="{BB962C8B-B14F-4D97-AF65-F5344CB8AC3E}">
        <p14:creationId xmlns:p14="http://schemas.microsoft.com/office/powerpoint/2010/main" val="57037938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533400"/>
            <a:ext cx="9067800" cy="6309420"/>
          </a:xfrm>
          <a:prstGeom prst="rect">
            <a:avLst/>
          </a:prstGeom>
        </p:spPr>
        <p:txBody>
          <a:bodyPr wrap="square">
            <a:spAutoFit/>
          </a:bodyPr>
          <a:lstStyle/>
          <a:p>
            <a:pPr algn="ctr"/>
            <a:r>
              <a:rPr lang="en-US" sz="2800" b="1" dirty="0">
                <a:solidFill>
                  <a:schemeClr val="accent1">
                    <a:lumMod val="75000"/>
                  </a:schemeClr>
                </a:solidFill>
              </a:rPr>
              <a:t>COMMUNICATING WITH A PERSON WITH DEMENTIA</a:t>
            </a:r>
          </a:p>
          <a:p>
            <a:pPr algn="ctr"/>
            <a:endParaRPr lang="en-US" sz="2800" b="1" dirty="0"/>
          </a:p>
          <a:p>
            <a:pPr algn="ctr"/>
            <a:r>
              <a:rPr lang="en-US" sz="2800" b="1" dirty="0">
                <a:solidFill>
                  <a:schemeClr val="accent1">
                    <a:lumMod val="75000"/>
                  </a:schemeClr>
                </a:solidFill>
              </a:rPr>
              <a:t>REMEMBER:</a:t>
            </a:r>
            <a:r>
              <a:rPr lang="en-US" sz="2800" b="1" dirty="0"/>
              <a:t> </a:t>
            </a:r>
          </a:p>
          <a:p>
            <a:pPr algn="ctr"/>
            <a:r>
              <a:rPr lang="en-US" sz="2800" b="1" dirty="0">
                <a:solidFill>
                  <a:schemeClr val="accent1">
                    <a:lumMod val="75000"/>
                  </a:schemeClr>
                </a:solidFill>
              </a:rPr>
              <a:t>“A person with dementia forgets what they forget”</a:t>
            </a:r>
          </a:p>
          <a:p>
            <a:pPr>
              <a:buNone/>
            </a:pPr>
            <a:endParaRPr lang="en-US" sz="1600" b="1" dirty="0">
              <a:solidFill>
                <a:schemeClr val="accent1">
                  <a:lumMod val="75000"/>
                </a:schemeClr>
              </a:solidFill>
            </a:endParaRPr>
          </a:p>
          <a:p>
            <a:pPr lvl="1"/>
            <a:r>
              <a:rPr lang="en-US" sz="2600" b="1" dirty="0"/>
              <a:t> </a:t>
            </a:r>
          </a:p>
          <a:p>
            <a:pPr lvl="1"/>
            <a:r>
              <a:rPr lang="en-US" sz="3200" b="1" dirty="0">
                <a:solidFill>
                  <a:schemeClr val="accent1">
                    <a:lumMod val="75000"/>
                  </a:schemeClr>
                </a:solidFill>
              </a:rPr>
              <a:t>STAGE ONE</a:t>
            </a:r>
          </a:p>
          <a:p>
            <a:pPr marL="1371600" lvl="2" indent="-457200">
              <a:buFont typeface="Wingdings" panose="05000000000000000000" pitchFamily="2" charset="2"/>
              <a:buChar char="ü"/>
            </a:pPr>
            <a:r>
              <a:rPr lang="en-US" sz="2800" b="1" dirty="0">
                <a:solidFill>
                  <a:schemeClr val="accent1">
                    <a:lumMod val="50000"/>
                  </a:schemeClr>
                </a:solidFill>
              </a:rPr>
              <a:t>Difficulty understanding what is asked of them</a:t>
            </a:r>
          </a:p>
          <a:p>
            <a:pPr marL="1371600" lvl="2" indent="-457200">
              <a:buFont typeface="Wingdings" panose="05000000000000000000" pitchFamily="2" charset="2"/>
              <a:buChar char="ü"/>
            </a:pPr>
            <a:r>
              <a:rPr lang="en-US" sz="2800" b="1" dirty="0">
                <a:solidFill>
                  <a:schemeClr val="accent1">
                    <a:lumMod val="50000"/>
                  </a:schemeClr>
                </a:solidFill>
              </a:rPr>
              <a:t>Optimal focus usually early in day</a:t>
            </a:r>
          </a:p>
          <a:p>
            <a:pPr marL="1371600" lvl="2" indent="-457200">
              <a:buFont typeface="Wingdings" panose="05000000000000000000" pitchFamily="2" charset="2"/>
              <a:buChar char="ü"/>
            </a:pPr>
            <a:r>
              <a:rPr lang="en-US" sz="2800" b="1" dirty="0">
                <a:solidFill>
                  <a:schemeClr val="accent1">
                    <a:lumMod val="50000"/>
                  </a:schemeClr>
                </a:solidFill>
              </a:rPr>
              <a:t>Focus on one topic at a time</a:t>
            </a:r>
          </a:p>
          <a:p>
            <a:pPr marL="1371600" lvl="2" indent="-457200">
              <a:buFont typeface="Wingdings" panose="05000000000000000000" pitchFamily="2" charset="2"/>
              <a:buChar char="ü"/>
            </a:pPr>
            <a:r>
              <a:rPr lang="en-US" sz="2800" b="1" dirty="0">
                <a:solidFill>
                  <a:schemeClr val="accent1">
                    <a:lumMod val="50000"/>
                  </a:schemeClr>
                </a:solidFill>
              </a:rPr>
              <a:t>Use specific words, correct names for people &amp; objects</a:t>
            </a:r>
          </a:p>
          <a:p>
            <a:pPr marL="1371600" lvl="2" indent="-457200">
              <a:buFont typeface="Wingdings" panose="05000000000000000000" pitchFamily="2" charset="2"/>
              <a:buChar char="ü"/>
            </a:pPr>
            <a:r>
              <a:rPr lang="en-US" sz="2800" b="1" dirty="0">
                <a:solidFill>
                  <a:schemeClr val="accent1">
                    <a:lumMod val="50000"/>
                  </a:schemeClr>
                </a:solidFill>
              </a:rPr>
              <a:t>Often forget words, events, special occasions </a:t>
            </a:r>
          </a:p>
          <a:p>
            <a:pPr lvl="2"/>
            <a:endParaRPr lang="en-US" sz="2400" b="1" dirty="0"/>
          </a:p>
          <a:p>
            <a:pPr lvl="2">
              <a:buNone/>
            </a:pPr>
            <a:endParaRPr lang="en-US" sz="2600" b="1" dirty="0"/>
          </a:p>
        </p:txBody>
      </p:sp>
      <p:sp>
        <p:nvSpPr>
          <p:cNvPr id="3" name="Slide Number Placeholder 2"/>
          <p:cNvSpPr>
            <a:spLocks noGrp="1"/>
          </p:cNvSpPr>
          <p:nvPr>
            <p:ph type="sldNum" sz="quarter" idx="12"/>
          </p:nvPr>
        </p:nvSpPr>
        <p:spPr/>
        <p:txBody>
          <a:bodyPr/>
          <a:lstStyle/>
          <a:p>
            <a:fld id="{DC40C83D-E769-49CD-A97B-6CE4F4D31969}" type="slidenum">
              <a:rPr lang="en-US" smtClean="0"/>
              <a:pPr/>
              <a:t>32</a:t>
            </a:fld>
            <a:endParaRPr lang="en-US"/>
          </a:p>
        </p:txBody>
      </p:sp>
    </p:spTree>
    <p:extLst>
      <p:ext uri="{BB962C8B-B14F-4D97-AF65-F5344CB8AC3E}">
        <p14:creationId xmlns:p14="http://schemas.microsoft.com/office/powerpoint/2010/main" val="59577013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1371600"/>
            <a:ext cx="9067800" cy="4862870"/>
          </a:xfrm>
          <a:prstGeom prst="rect">
            <a:avLst/>
          </a:prstGeom>
        </p:spPr>
        <p:txBody>
          <a:bodyPr wrap="square">
            <a:spAutoFit/>
          </a:bodyPr>
          <a:lstStyle/>
          <a:p>
            <a:pPr lvl="1"/>
            <a:r>
              <a:rPr lang="en-US" sz="3200" b="1" dirty="0">
                <a:solidFill>
                  <a:schemeClr val="accent1">
                    <a:lumMod val="75000"/>
                  </a:schemeClr>
                </a:solidFill>
              </a:rPr>
              <a:t>STAGE TWO</a:t>
            </a:r>
          </a:p>
          <a:p>
            <a:pPr lvl="2"/>
            <a:endParaRPr lang="en-US" sz="2800" b="1" dirty="0"/>
          </a:p>
          <a:p>
            <a:pPr marL="1371600" lvl="2" indent="-457200">
              <a:buFont typeface="Wingdings" panose="05000000000000000000" pitchFamily="2" charset="2"/>
              <a:buChar char="ü"/>
            </a:pPr>
            <a:r>
              <a:rPr lang="en-US" sz="2800" b="1" dirty="0">
                <a:solidFill>
                  <a:schemeClr val="accent1">
                    <a:lumMod val="50000"/>
                  </a:schemeClr>
                </a:solidFill>
              </a:rPr>
              <a:t>Need help focusing on world around them</a:t>
            </a:r>
          </a:p>
          <a:p>
            <a:pPr marL="1371600" lvl="2" indent="-457200">
              <a:buFont typeface="Wingdings" panose="05000000000000000000" pitchFamily="2" charset="2"/>
              <a:buChar char="ü"/>
            </a:pPr>
            <a:r>
              <a:rPr lang="en-US" sz="2800" b="1" dirty="0">
                <a:solidFill>
                  <a:schemeClr val="accent1">
                    <a:lumMod val="50000"/>
                  </a:schemeClr>
                </a:solidFill>
              </a:rPr>
              <a:t>Stimulate sensory systems</a:t>
            </a:r>
          </a:p>
          <a:p>
            <a:pPr marL="1828800" lvl="3" indent="-457200">
              <a:buFont typeface="Arial" panose="020B0604020202020204" pitchFamily="34" charset="0"/>
              <a:buChar char="•"/>
            </a:pPr>
            <a:r>
              <a:rPr lang="en-US" sz="2800" b="1" dirty="0">
                <a:solidFill>
                  <a:schemeClr val="accent1">
                    <a:lumMod val="50000"/>
                  </a:schemeClr>
                </a:solidFill>
              </a:rPr>
              <a:t>Calm with gentle massage</a:t>
            </a:r>
          </a:p>
          <a:p>
            <a:pPr marL="1828800" lvl="3" indent="-457200">
              <a:buFont typeface="Arial" panose="020B0604020202020204" pitchFamily="34" charset="0"/>
              <a:buChar char="•"/>
            </a:pPr>
            <a:r>
              <a:rPr lang="en-US" sz="2800" b="1" dirty="0">
                <a:solidFill>
                  <a:schemeClr val="accent1">
                    <a:lumMod val="50000"/>
                  </a:schemeClr>
                </a:solidFill>
              </a:rPr>
              <a:t>Stimulate smell with bread, soap, hay etc.</a:t>
            </a:r>
          </a:p>
          <a:p>
            <a:pPr marL="1828800" lvl="3" indent="-457200">
              <a:buFont typeface="Arial" panose="020B0604020202020204" pitchFamily="34" charset="0"/>
              <a:buChar char="•"/>
            </a:pPr>
            <a:r>
              <a:rPr lang="en-US" sz="2800" b="1" dirty="0">
                <a:solidFill>
                  <a:schemeClr val="accent1">
                    <a:lumMod val="50000"/>
                  </a:schemeClr>
                </a:solidFill>
              </a:rPr>
              <a:t>Elicit listening behavior &amp; keep attention  using physical touch</a:t>
            </a:r>
          </a:p>
          <a:p>
            <a:pPr marL="1371600" lvl="2" indent="-457200">
              <a:buFont typeface="Wingdings" panose="05000000000000000000" pitchFamily="2" charset="2"/>
              <a:buChar char="ü"/>
            </a:pPr>
            <a:r>
              <a:rPr lang="en-US" sz="2800" b="1" dirty="0">
                <a:solidFill>
                  <a:schemeClr val="accent1">
                    <a:lumMod val="50000"/>
                  </a:schemeClr>
                </a:solidFill>
              </a:rPr>
              <a:t>May understand more than can speak</a:t>
            </a:r>
          </a:p>
          <a:p>
            <a:pPr marL="1371600" lvl="2" indent="-457200">
              <a:buFont typeface="Wingdings" panose="05000000000000000000" pitchFamily="2" charset="2"/>
              <a:buChar char="ü"/>
            </a:pPr>
            <a:r>
              <a:rPr lang="en-US" sz="2800" b="1" dirty="0">
                <a:solidFill>
                  <a:schemeClr val="accent1">
                    <a:lumMod val="50000"/>
                  </a:schemeClr>
                </a:solidFill>
              </a:rPr>
              <a:t>Be patient</a:t>
            </a:r>
          </a:p>
          <a:p>
            <a:pPr lvl="2">
              <a:buNone/>
            </a:pPr>
            <a:endParaRPr lang="en-US" sz="2600" b="1" dirty="0"/>
          </a:p>
        </p:txBody>
      </p:sp>
      <p:sp>
        <p:nvSpPr>
          <p:cNvPr id="3" name="Slide Number Placeholder 2"/>
          <p:cNvSpPr>
            <a:spLocks noGrp="1"/>
          </p:cNvSpPr>
          <p:nvPr>
            <p:ph type="sldNum" sz="quarter" idx="12"/>
          </p:nvPr>
        </p:nvSpPr>
        <p:spPr/>
        <p:txBody>
          <a:bodyPr/>
          <a:lstStyle/>
          <a:p>
            <a:fld id="{DC40C83D-E769-49CD-A97B-6CE4F4D31969}" type="slidenum">
              <a:rPr lang="en-US" smtClean="0"/>
              <a:pPr/>
              <a:t>33</a:t>
            </a:fld>
            <a:endParaRPr lang="en-US"/>
          </a:p>
        </p:txBody>
      </p:sp>
    </p:spTree>
    <p:extLst>
      <p:ext uri="{BB962C8B-B14F-4D97-AF65-F5344CB8AC3E}">
        <p14:creationId xmlns:p14="http://schemas.microsoft.com/office/powerpoint/2010/main" val="66600442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274838"/>
            <a:ext cx="8763000" cy="2800767"/>
          </a:xfrm>
          <a:prstGeom prst="rect">
            <a:avLst/>
          </a:prstGeom>
        </p:spPr>
        <p:txBody>
          <a:bodyPr wrap="square">
            <a:spAutoFit/>
          </a:bodyPr>
          <a:lstStyle/>
          <a:p>
            <a:pPr lvl="1"/>
            <a:r>
              <a:rPr lang="en-US" sz="3200" b="1" dirty="0">
                <a:solidFill>
                  <a:schemeClr val="accent1">
                    <a:lumMod val="75000"/>
                  </a:schemeClr>
                </a:solidFill>
              </a:rPr>
              <a:t>STAGE THREE</a:t>
            </a:r>
          </a:p>
          <a:p>
            <a:pPr lvl="1"/>
            <a:endParaRPr lang="en-US" sz="3200" b="1" dirty="0"/>
          </a:p>
          <a:p>
            <a:pPr marL="1371600" lvl="2" indent="-457200">
              <a:buFont typeface="Wingdings" panose="05000000000000000000" pitchFamily="2" charset="2"/>
              <a:buChar char="ü"/>
            </a:pPr>
            <a:r>
              <a:rPr lang="en-US" sz="2800" b="1" dirty="0">
                <a:solidFill>
                  <a:schemeClr val="accent1">
                    <a:lumMod val="50000"/>
                  </a:schemeClr>
                </a:solidFill>
              </a:rPr>
              <a:t>Speak warmly, use eye contact, touch with love, smile to calm</a:t>
            </a:r>
          </a:p>
          <a:p>
            <a:pPr marL="1371600" lvl="2" indent="-457200">
              <a:buFont typeface="Wingdings" panose="05000000000000000000" pitchFamily="2" charset="2"/>
              <a:buChar char="ü"/>
            </a:pPr>
            <a:r>
              <a:rPr lang="en-US" sz="2800" b="1" dirty="0">
                <a:solidFill>
                  <a:schemeClr val="accent1">
                    <a:lumMod val="50000"/>
                  </a:schemeClr>
                </a:solidFill>
              </a:rPr>
              <a:t>Pat gently or stroke, touch with love, reassurance &amp; patience</a:t>
            </a:r>
          </a:p>
        </p:txBody>
      </p:sp>
      <p:sp>
        <p:nvSpPr>
          <p:cNvPr id="3" name="Slide Number Placeholder 2"/>
          <p:cNvSpPr>
            <a:spLocks noGrp="1"/>
          </p:cNvSpPr>
          <p:nvPr>
            <p:ph type="sldNum" sz="quarter" idx="12"/>
          </p:nvPr>
        </p:nvSpPr>
        <p:spPr/>
        <p:txBody>
          <a:bodyPr/>
          <a:lstStyle/>
          <a:p>
            <a:fld id="{DC40C83D-E769-49CD-A97B-6CE4F4D31969}" type="slidenum">
              <a:rPr lang="en-US" smtClean="0"/>
              <a:pPr/>
              <a:t>34</a:t>
            </a:fld>
            <a:endParaRPr lang="en-US"/>
          </a:p>
        </p:txBody>
      </p:sp>
    </p:spTree>
    <p:extLst>
      <p:ext uri="{BB962C8B-B14F-4D97-AF65-F5344CB8AC3E}">
        <p14:creationId xmlns:p14="http://schemas.microsoft.com/office/powerpoint/2010/main" val="307482658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30D85EC-742B-483F-98D2-ECCBF3B73FA0}"/>
              </a:ext>
            </a:extLst>
          </p:cNvPr>
          <p:cNvSpPr>
            <a:spLocks noGrp="1"/>
          </p:cNvSpPr>
          <p:nvPr>
            <p:ph type="sldNum" sz="quarter" idx="12"/>
          </p:nvPr>
        </p:nvSpPr>
        <p:spPr/>
        <p:txBody>
          <a:bodyPr/>
          <a:lstStyle/>
          <a:p>
            <a:pPr defTabSz="342900"/>
            <a:fld id="{DC40C83D-E769-49CD-A97B-6CE4F4D31969}" type="slidenum">
              <a:rPr lang="en-US">
                <a:solidFill>
                  <a:srgbClr val="AD84C6"/>
                </a:solidFill>
                <a:latin typeface="Corbel" panose="020B0503020204020204"/>
              </a:rPr>
              <a:pPr defTabSz="342900"/>
              <a:t>35</a:t>
            </a:fld>
            <a:endParaRPr lang="en-US">
              <a:solidFill>
                <a:srgbClr val="AD84C6"/>
              </a:solidFill>
              <a:latin typeface="Corbel" panose="020B0503020204020204"/>
            </a:endParaRPr>
          </a:p>
        </p:txBody>
      </p:sp>
      <p:sp>
        <p:nvSpPr>
          <p:cNvPr id="3" name="TextBox 2">
            <a:extLst>
              <a:ext uri="{FF2B5EF4-FFF2-40B4-BE49-F238E27FC236}">
                <a16:creationId xmlns:a16="http://schemas.microsoft.com/office/drawing/2014/main" id="{A02EABB6-380E-4900-90D4-5D5C05B20A4F}"/>
              </a:ext>
            </a:extLst>
          </p:cNvPr>
          <p:cNvSpPr txBox="1"/>
          <p:nvPr/>
        </p:nvSpPr>
        <p:spPr>
          <a:xfrm>
            <a:off x="1771650" y="1257301"/>
            <a:ext cx="5086350" cy="461665"/>
          </a:xfrm>
          <a:prstGeom prst="rect">
            <a:avLst/>
          </a:prstGeom>
          <a:noFill/>
        </p:spPr>
        <p:txBody>
          <a:bodyPr wrap="square" rtlCol="0">
            <a:spAutoFit/>
          </a:bodyPr>
          <a:lstStyle/>
          <a:p>
            <a:pPr algn="ctr" defTabSz="342900"/>
            <a:r>
              <a:rPr lang="en-US" sz="2400" b="1" dirty="0">
                <a:solidFill>
                  <a:schemeClr val="accent1">
                    <a:lumMod val="75000"/>
                  </a:schemeClr>
                </a:solidFill>
                <a:latin typeface="Corbel" panose="020B0503020204020204"/>
              </a:rPr>
              <a:t>TOUCH WITH CARE</a:t>
            </a:r>
          </a:p>
        </p:txBody>
      </p:sp>
      <p:sp>
        <p:nvSpPr>
          <p:cNvPr id="4" name="TextBox 3">
            <a:extLst>
              <a:ext uri="{FF2B5EF4-FFF2-40B4-BE49-F238E27FC236}">
                <a16:creationId xmlns:a16="http://schemas.microsoft.com/office/drawing/2014/main" id="{99E1F58D-9696-44D8-8869-571A194FC3E0}"/>
              </a:ext>
            </a:extLst>
          </p:cNvPr>
          <p:cNvSpPr txBox="1"/>
          <p:nvPr/>
        </p:nvSpPr>
        <p:spPr>
          <a:xfrm>
            <a:off x="1371600" y="1771651"/>
            <a:ext cx="6515100" cy="4131900"/>
          </a:xfrm>
          <a:prstGeom prst="rect">
            <a:avLst/>
          </a:prstGeom>
          <a:noFill/>
        </p:spPr>
        <p:txBody>
          <a:bodyPr wrap="square" rtlCol="0">
            <a:spAutoFit/>
          </a:bodyPr>
          <a:lstStyle/>
          <a:p>
            <a:pPr marL="257175" indent="-257175" defTabSz="342900">
              <a:buFont typeface="Arial" panose="020B0604020202020204" pitchFamily="34" charset="0"/>
              <a:buChar char="•"/>
            </a:pPr>
            <a:r>
              <a:rPr lang="en-US" sz="1650" dirty="0">
                <a:solidFill>
                  <a:schemeClr val="accent1">
                    <a:lumMod val="50000"/>
                  </a:schemeClr>
                </a:solidFill>
                <a:latin typeface="Corbel" panose="020B0503020204020204"/>
              </a:rPr>
              <a:t>Touch is the first sense humans experience. </a:t>
            </a:r>
          </a:p>
          <a:p>
            <a:pPr marL="257175" indent="-257175" defTabSz="342900">
              <a:buFont typeface="Arial" panose="020B0604020202020204" pitchFamily="34" charset="0"/>
              <a:buChar char="•"/>
            </a:pPr>
            <a:r>
              <a:rPr lang="en-US" sz="1650" dirty="0">
                <a:solidFill>
                  <a:schemeClr val="accent1">
                    <a:lumMod val="50000"/>
                  </a:schemeClr>
                </a:solidFill>
                <a:latin typeface="Corbel" panose="020B0503020204020204"/>
              </a:rPr>
              <a:t>Humans begin to lose tactile sense at a rate of 1% a year beginning about age 18. </a:t>
            </a:r>
          </a:p>
          <a:p>
            <a:pPr marL="257175" indent="-257175" defTabSz="342900">
              <a:buFont typeface="Arial" panose="020B0604020202020204" pitchFamily="34" charset="0"/>
              <a:buChar char="•"/>
            </a:pPr>
            <a:r>
              <a:rPr lang="en-US" sz="1650" dirty="0">
                <a:solidFill>
                  <a:schemeClr val="accent1">
                    <a:lumMod val="50000"/>
                  </a:schemeClr>
                </a:solidFill>
                <a:latin typeface="Corbel" panose="020B0503020204020204"/>
              </a:rPr>
              <a:t> It is a basic human need; a lifeline that communicates love, safety, care, reassurance, trust.  </a:t>
            </a:r>
          </a:p>
          <a:p>
            <a:pPr marL="257175" indent="-257175" defTabSz="342900">
              <a:buFont typeface="Arial" panose="020B0604020202020204" pitchFamily="34" charset="0"/>
              <a:buChar char="•"/>
            </a:pPr>
            <a:r>
              <a:rPr lang="en-US" sz="1650" dirty="0">
                <a:solidFill>
                  <a:schemeClr val="accent1">
                    <a:lumMod val="50000"/>
                  </a:schemeClr>
                </a:solidFill>
                <a:latin typeface="Corbel" panose="020B0503020204020204"/>
              </a:rPr>
              <a:t>Touch can easily be misinterpreted based on cultural/religious beliefs.  </a:t>
            </a:r>
          </a:p>
          <a:p>
            <a:pPr marL="257175" indent="-257175" defTabSz="342900">
              <a:buFont typeface="Arial" panose="020B0604020202020204" pitchFamily="34" charset="0"/>
              <a:buChar char="•"/>
            </a:pPr>
            <a:r>
              <a:rPr lang="en-US" sz="1650" dirty="0">
                <a:solidFill>
                  <a:schemeClr val="accent1">
                    <a:lumMod val="50000"/>
                  </a:schemeClr>
                </a:solidFill>
                <a:latin typeface="Corbel" panose="020B0503020204020204"/>
              </a:rPr>
              <a:t>Professional intentions must be clear.  Boundaries may need to be established. (touch may be perceived as sexual interest, a pat perceived as a disciplinary “slap”)</a:t>
            </a:r>
          </a:p>
          <a:p>
            <a:pPr marL="257175" indent="-257175" defTabSz="342900">
              <a:buFont typeface="Arial" panose="020B0604020202020204" pitchFamily="34" charset="0"/>
              <a:buChar char="•"/>
            </a:pPr>
            <a:r>
              <a:rPr lang="en-US" sz="1650" dirty="0">
                <a:solidFill>
                  <a:schemeClr val="accent1">
                    <a:lumMod val="50000"/>
                  </a:schemeClr>
                </a:solidFill>
                <a:latin typeface="Corbel" panose="020B0503020204020204"/>
              </a:rPr>
              <a:t>Ethical touch is considered within the context of therapeutic sensitivity to patient and considers such variables</a:t>
            </a:r>
            <a:r>
              <a:rPr lang="en-US" dirty="0">
                <a:solidFill>
                  <a:schemeClr val="accent1">
                    <a:lumMod val="50000"/>
                  </a:schemeClr>
                </a:solidFill>
                <a:latin typeface="Corbel" panose="020B0503020204020204"/>
              </a:rPr>
              <a:t> as gender, history, culture, diagnosis, etc.</a:t>
            </a:r>
          </a:p>
          <a:p>
            <a:pPr defTabSz="342900"/>
            <a:endParaRPr lang="en-US" sz="750" dirty="0">
              <a:solidFill>
                <a:prstClr val="black"/>
              </a:solidFill>
              <a:latin typeface="Corbel" panose="020B0503020204020204"/>
            </a:endParaRPr>
          </a:p>
          <a:p>
            <a:pPr algn="ctr" defTabSz="342900"/>
            <a:r>
              <a:rPr lang="en-US" b="1" dirty="0">
                <a:solidFill>
                  <a:schemeClr val="accent1">
                    <a:lumMod val="75000"/>
                  </a:schemeClr>
                </a:solidFill>
                <a:latin typeface="Corbel" panose="020B0503020204020204"/>
              </a:rPr>
              <a:t>For persons with Alzheimer’s: </a:t>
            </a:r>
          </a:p>
          <a:p>
            <a:pPr algn="ctr" defTabSz="342900"/>
            <a:r>
              <a:rPr lang="en-US" b="1" dirty="0">
                <a:solidFill>
                  <a:schemeClr val="accent1">
                    <a:lumMod val="75000"/>
                  </a:schemeClr>
                </a:solidFill>
                <a:latin typeface="Corbel" panose="020B0503020204020204"/>
              </a:rPr>
              <a:t>“</a:t>
            </a:r>
            <a:r>
              <a:rPr lang="en-US" b="1" i="1" dirty="0">
                <a:solidFill>
                  <a:schemeClr val="accent1">
                    <a:lumMod val="75000"/>
                  </a:schemeClr>
                </a:solidFill>
                <a:latin typeface="Corbel" panose="020B0503020204020204"/>
              </a:rPr>
              <a:t>Compassionate touch is the language of the human heart</a:t>
            </a:r>
            <a:r>
              <a:rPr lang="en-US" b="1" dirty="0">
                <a:solidFill>
                  <a:schemeClr val="accent1">
                    <a:lumMod val="75000"/>
                  </a:schemeClr>
                </a:solidFill>
                <a:latin typeface="Corbel" panose="020B0503020204020204"/>
              </a:rPr>
              <a:t>”.  </a:t>
            </a:r>
            <a:r>
              <a:rPr lang="en-US" b="1" dirty="0">
                <a:solidFill>
                  <a:prstClr val="black"/>
                </a:solidFill>
                <a:latin typeface="Corbel" panose="020B0503020204020204"/>
              </a:rPr>
              <a:t>											</a:t>
            </a:r>
            <a:r>
              <a:rPr lang="en-US" sz="900" b="1" dirty="0">
                <a:solidFill>
                  <a:schemeClr val="accent1">
                    <a:lumMod val="50000"/>
                  </a:schemeClr>
                </a:solidFill>
                <a:latin typeface="Corbel" panose="020B0503020204020204"/>
              </a:rPr>
              <a:t>CaregiverFamily.com; </a:t>
            </a:r>
            <a:r>
              <a:rPr lang="en-US" sz="900" b="1" dirty="0" err="1">
                <a:solidFill>
                  <a:schemeClr val="accent1">
                    <a:lumMod val="50000"/>
                  </a:schemeClr>
                </a:solidFill>
                <a:latin typeface="Corbel" panose="020B0503020204020204"/>
              </a:rPr>
              <a:t>Zur</a:t>
            </a:r>
            <a:r>
              <a:rPr lang="en-US" sz="900" b="1" dirty="0">
                <a:solidFill>
                  <a:schemeClr val="accent1">
                    <a:lumMod val="50000"/>
                  </a:schemeClr>
                </a:solidFill>
                <a:latin typeface="Corbel" panose="020B0503020204020204"/>
              </a:rPr>
              <a:t> Institute Inc.</a:t>
            </a:r>
            <a:r>
              <a:rPr lang="en-US" sz="900" b="1" i="1" dirty="0">
                <a:solidFill>
                  <a:schemeClr val="accent1">
                    <a:lumMod val="50000"/>
                  </a:schemeClr>
                </a:solidFill>
                <a:latin typeface="Corbel" panose="020B0503020204020204"/>
              </a:rPr>
              <a:t> </a:t>
            </a:r>
            <a:endParaRPr lang="en-US" sz="900" dirty="0">
              <a:solidFill>
                <a:schemeClr val="accent1">
                  <a:lumMod val="50000"/>
                </a:schemeClr>
              </a:solidFill>
              <a:latin typeface="Corbel" panose="020B0503020204020204"/>
            </a:endParaRPr>
          </a:p>
        </p:txBody>
      </p:sp>
    </p:spTree>
    <p:extLst>
      <p:ext uri="{BB962C8B-B14F-4D97-AF65-F5344CB8AC3E}">
        <p14:creationId xmlns:p14="http://schemas.microsoft.com/office/powerpoint/2010/main" val="285628618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 y="838200"/>
            <a:ext cx="8991600" cy="5047536"/>
          </a:xfrm>
          <a:prstGeom prst="rect">
            <a:avLst/>
          </a:prstGeom>
          <a:noFill/>
        </p:spPr>
        <p:txBody>
          <a:bodyPr wrap="square" rtlCol="0">
            <a:spAutoFit/>
          </a:bodyPr>
          <a:lstStyle/>
          <a:p>
            <a:pPr algn="ctr"/>
            <a:r>
              <a:rPr lang="en-US" dirty="0"/>
              <a:t>	</a:t>
            </a:r>
            <a:r>
              <a:rPr lang="en-US" sz="2800" b="1" u="sng" dirty="0">
                <a:solidFill>
                  <a:schemeClr val="accent1">
                    <a:lumMod val="75000"/>
                  </a:schemeClr>
                </a:solidFill>
              </a:rPr>
              <a:t>GENERAL COMMUNICATION GUIDELINES</a:t>
            </a:r>
          </a:p>
          <a:p>
            <a:endParaRPr lang="en-US" sz="2800" b="1" u="sng" dirty="0">
              <a:solidFill>
                <a:schemeClr val="accent1">
                  <a:lumMod val="75000"/>
                </a:schemeClr>
              </a:solidFill>
            </a:endParaRPr>
          </a:p>
          <a:p>
            <a:endParaRPr lang="en-US" sz="1000" b="1" u="sng" dirty="0"/>
          </a:p>
          <a:p>
            <a:r>
              <a:rPr lang="en-US" sz="2800" b="1" dirty="0"/>
              <a:t>		</a:t>
            </a:r>
            <a:r>
              <a:rPr lang="en-US" sz="2800" b="1" dirty="0">
                <a:solidFill>
                  <a:schemeClr val="accent1">
                    <a:lumMod val="50000"/>
                  </a:schemeClr>
                </a:solidFill>
              </a:rPr>
              <a:t>•  LISTEN FOR FEELINGS</a:t>
            </a:r>
          </a:p>
          <a:p>
            <a:r>
              <a:rPr lang="en-US" sz="2800" b="1" dirty="0">
                <a:solidFill>
                  <a:schemeClr val="accent1">
                    <a:lumMod val="50000"/>
                  </a:schemeClr>
                </a:solidFill>
              </a:rPr>
              <a:t>		 • RESPOND TO FEELINGS</a:t>
            </a:r>
          </a:p>
          <a:p>
            <a:endParaRPr lang="en-US" sz="2800" b="1" dirty="0">
              <a:solidFill>
                <a:schemeClr val="accent1">
                  <a:lumMod val="50000"/>
                </a:schemeClr>
              </a:solidFill>
            </a:endParaRPr>
          </a:p>
          <a:p>
            <a:r>
              <a:rPr lang="en-US" sz="2000" b="1" dirty="0">
                <a:solidFill>
                  <a:schemeClr val="accent1">
                    <a:lumMod val="50000"/>
                  </a:schemeClr>
                </a:solidFill>
              </a:rPr>
              <a:t>		(AVOID SAYING YOU UNDERSTAND, BECAUSE YOU CAN’T)</a:t>
            </a:r>
          </a:p>
          <a:p>
            <a:r>
              <a:rPr lang="en-US" sz="2000" b="1" dirty="0">
                <a:solidFill>
                  <a:schemeClr val="accent1">
                    <a:lumMod val="50000"/>
                  </a:schemeClr>
                </a:solidFill>
              </a:rPr>
              <a:t>		(CAN SAY, “SOUNDS LIKE YOU ARE VERY ANGRY OR HAPPY ETC.)</a:t>
            </a:r>
          </a:p>
          <a:p>
            <a:endParaRPr lang="en-US" sz="2000" b="1" dirty="0">
              <a:solidFill>
                <a:schemeClr val="accent1">
                  <a:lumMod val="50000"/>
                </a:schemeClr>
              </a:solidFill>
            </a:endParaRPr>
          </a:p>
          <a:p>
            <a:r>
              <a:rPr lang="en-US" sz="2800" b="1" dirty="0">
                <a:solidFill>
                  <a:schemeClr val="accent1">
                    <a:lumMod val="50000"/>
                  </a:schemeClr>
                </a:solidFill>
              </a:rPr>
              <a:t>		 • BE EMPATHETIC</a:t>
            </a:r>
          </a:p>
          <a:p>
            <a:r>
              <a:rPr lang="en-US" sz="2800" b="1" dirty="0">
                <a:solidFill>
                  <a:schemeClr val="accent1">
                    <a:lumMod val="50000"/>
                  </a:schemeClr>
                </a:solidFill>
              </a:rPr>
              <a:t>		 • SEEK UNDERSTANDING, NOT ADVICE 			          		 • SILENCE IS A FORM OF COMMUNICATION</a:t>
            </a:r>
          </a:p>
          <a:p>
            <a:pPr algn="ctr"/>
            <a:endParaRPr lang="en-US" sz="2800" b="1" dirty="0"/>
          </a:p>
        </p:txBody>
      </p:sp>
      <p:sp>
        <p:nvSpPr>
          <p:cNvPr id="3" name="Slide Number Placeholder 2"/>
          <p:cNvSpPr>
            <a:spLocks noGrp="1"/>
          </p:cNvSpPr>
          <p:nvPr>
            <p:ph type="sldNum" sz="quarter" idx="12"/>
          </p:nvPr>
        </p:nvSpPr>
        <p:spPr/>
        <p:txBody>
          <a:bodyPr/>
          <a:lstStyle/>
          <a:p>
            <a:fld id="{DC40C83D-E769-49CD-A97B-6CE4F4D31969}" type="slidenum">
              <a:rPr lang="en-US" smtClean="0"/>
              <a:pPr/>
              <a:t>36</a:t>
            </a:fld>
            <a:endParaRPr lang="en-US"/>
          </a:p>
        </p:txBody>
      </p:sp>
    </p:spTree>
    <p:extLst>
      <p:ext uri="{BB962C8B-B14F-4D97-AF65-F5344CB8AC3E}">
        <p14:creationId xmlns:p14="http://schemas.microsoft.com/office/powerpoint/2010/main" val="23256748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7764" y="838200"/>
            <a:ext cx="8991600" cy="5324535"/>
          </a:xfrm>
          <a:prstGeom prst="rect">
            <a:avLst/>
          </a:prstGeom>
          <a:noFill/>
        </p:spPr>
        <p:txBody>
          <a:bodyPr wrap="square" rtlCol="0">
            <a:spAutoFit/>
          </a:bodyPr>
          <a:lstStyle/>
          <a:p>
            <a:pPr algn="ctr"/>
            <a:r>
              <a:rPr lang="en-US" sz="4800" b="1" dirty="0">
                <a:solidFill>
                  <a:schemeClr val="accent1">
                    <a:lumMod val="75000"/>
                  </a:schemeClr>
                </a:solidFill>
              </a:rPr>
              <a:t>EXTERIOR NOISE</a:t>
            </a:r>
          </a:p>
          <a:p>
            <a:endParaRPr lang="en-US" sz="3600" dirty="0"/>
          </a:p>
          <a:p>
            <a:r>
              <a:rPr lang="en-US" sz="3600" b="1" dirty="0">
                <a:solidFill>
                  <a:schemeClr val="accent1">
                    <a:lumMod val="50000"/>
                  </a:schemeClr>
                </a:solidFill>
              </a:rPr>
              <a:t>Can be a source of </a:t>
            </a:r>
            <a:r>
              <a:rPr lang="en-US" sz="3600" b="1" i="1" u="sng" dirty="0">
                <a:solidFill>
                  <a:schemeClr val="accent1">
                    <a:lumMod val="50000"/>
                  </a:schemeClr>
                </a:solidFill>
              </a:rPr>
              <a:t>extreme distraction &amp; frustration</a:t>
            </a:r>
            <a:r>
              <a:rPr lang="en-US" sz="3600" b="1" dirty="0">
                <a:solidFill>
                  <a:schemeClr val="accent1">
                    <a:lumMod val="50000"/>
                  </a:schemeClr>
                </a:solidFill>
              </a:rPr>
              <a:t> for a person with dementia who is trying to converse, or understand.  What is manageable for you may be amplified &amp; distorted for dementia person. They cannot filter the noise in the background.</a:t>
            </a:r>
          </a:p>
          <a:p>
            <a:endParaRPr lang="en-US" sz="4000" dirty="0"/>
          </a:p>
        </p:txBody>
      </p:sp>
      <p:sp>
        <p:nvSpPr>
          <p:cNvPr id="3" name="Slide Number Placeholder 2"/>
          <p:cNvSpPr>
            <a:spLocks noGrp="1"/>
          </p:cNvSpPr>
          <p:nvPr>
            <p:ph type="sldNum" sz="quarter" idx="12"/>
          </p:nvPr>
        </p:nvSpPr>
        <p:spPr/>
        <p:txBody>
          <a:bodyPr/>
          <a:lstStyle/>
          <a:p>
            <a:fld id="{DC40C83D-E769-49CD-A97B-6CE4F4D31969}" type="slidenum">
              <a:rPr lang="en-US" smtClean="0"/>
              <a:pPr/>
              <a:t>37</a:t>
            </a:fld>
            <a:endParaRPr lang="en-US"/>
          </a:p>
        </p:txBody>
      </p:sp>
    </p:spTree>
    <p:extLst>
      <p:ext uri="{BB962C8B-B14F-4D97-AF65-F5344CB8AC3E}">
        <p14:creationId xmlns:p14="http://schemas.microsoft.com/office/powerpoint/2010/main" val="272181030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20390" y="947350"/>
            <a:ext cx="8610600" cy="5078313"/>
          </a:xfrm>
          <a:prstGeom prst="rect">
            <a:avLst/>
          </a:prstGeom>
          <a:noFill/>
        </p:spPr>
        <p:txBody>
          <a:bodyPr wrap="square" rtlCol="0">
            <a:spAutoFit/>
          </a:bodyPr>
          <a:lstStyle/>
          <a:p>
            <a:r>
              <a:rPr lang="en-US" sz="3600" b="1" dirty="0">
                <a:solidFill>
                  <a:schemeClr val="accent1">
                    <a:lumMod val="50000"/>
                  </a:schemeClr>
                </a:solidFill>
              </a:rPr>
              <a:t>As brain shrinks, the word processing center shrinks</a:t>
            </a:r>
            <a:endParaRPr lang="en-US" sz="3600" b="1" dirty="0"/>
          </a:p>
          <a:p>
            <a:r>
              <a:rPr lang="en-US" sz="3600" b="1" dirty="0">
                <a:solidFill>
                  <a:schemeClr val="accent1">
                    <a:lumMod val="75000"/>
                  </a:schemeClr>
                </a:solidFill>
              </a:rPr>
              <a:t>May </a:t>
            </a:r>
            <a:r>
              <a:rPr lang="en-US" sz="3600" b="1" u="sng" dirty="0">
                <a:solidFill>
                  <a:schemeClr val="accent1">
                    <a:lumMod val="75000"/>
                  </a:schemeClr>
                </a:solidFill>
              </a:rPr>
              <a:t>hear</a:t>
            </a:r>
            <a:r>
              <a:rPr lang="en-US" sz="3600" b="1" dirty="0">
                <a:solidFill>
                  <a:schemeClr val="accent1">
                    <a:lumMod val="75000"/>
                  </a:schemeClr>
                </a:solidFill>
              </a:rPr>
              <a:t> every word but </a:t>
            </a:r>
            <a:r>
              <a:rPr lang="en-US" sz="3600" b="1" u="sng" dirty="0">
                <a:solidFill>
                  <a:schemeClr val="accent1">
                    <a:lumMod val="75000"/>
                  </a:schemeClr>
                </a:solidFill>
              </a:rPr>
              <a:t>brain</a:t>
            </a:r>
            <a:r>
              <a:rPr lang="en-US" sz="3600" b="1" dirty="0">
                <a:solidFill>
                  <a:schemeClr val="accent1">
                    <a:lumMod val="75000"/>
                  </a:schemeClr>
                </a:solidFill>
              </a:rPr>
              <a:t> only </a:t>
            </a:r>
            <a:r>
              <a:rPr lang="en-US" sz="3600" b="1" u="sng" dirty="0">
                <a:solidFill>
                  <a:schemeClr val="accent1">
                    <a:lumMod val="75000"/>
                  </a:schemeClr>
                </a:solidFill>
              </a:rPr>
              <a:t>processes</a:t>
            </a:r>
            <a:r>
              <a:rPr lang="en-US" sz="3600" b="1" dirty="0">
                <a:solidFill>
                  <a:schemeClr val="accent1">
                    <a:lumMod val="75000"/>
                  </a:schemeClr>
                </a:solidFill>
              </a:rPr>
              <a:t> every 3</a:t>
            </a:r>
            <a:r>
              <a:rPr lang="en-US" sz="3600" b="1" baseline="30000" dirty="0">
                <a:solidFill>
                  <a:schemeClr val="accent1">
                    <a:lumMod val="75000"/>
                  </a:schemeClr>
                </a:solidFill>
              </a:rPr>
              <a:t>rd</a:t>
            </a:r>
            <a:r>
              <a:rPr lang="en-US" sz="3600" b="1" dirty="0">
                <a:solidFill>
                  <a:schemeClr val="accent1">
                    <a:lumMod val="75000"/>
                  </a:schemeClr>
                </a:solidFill>
              </a:rPr>
              <a:t>, 5</a:t>
            </a:r>
            <a:r>
              <a:rPr lang="en-US" sz="3600" b="1" baseline="30000" dirty="0">
                <a:solidFill>
                  <a:schemeClr val="accent1">
                    <a:lumMod val="75000"/>
                  </a:schemeClr>
                </a:solidFill>
              </a:rPr>
              <a:t>th</a:t>
            </a:r>
            <a:r>
              <a:rPr lang="en-US" sz="3600" b="1" dirty="0">
                <a:solidFill>
                  <a:schemeClr val="accent1">
                    <a:lumMod val="75000"/>
                  </a:schemeClr>
                </a:solidFill>
              </a:rPr>
              <a:t>, or 10</a:t>
            </a:r>
            <a:r>
              <a:rPr lang="en-US" sz="3600" b="1" baseline="30000" dirty="0">
                <a:solidFill>
                  <a:schemeClr val="accent1">
                    <a:lumMod val="75000"/>
                  </a:schemeClr>
                </a:solidFill>
              </a:rPr>
              <a:t>th</a:t>
            </a:r>
            <a:r>
              <a:rPr lang="en-US" sz="3600" b="1" dirty="0">
                <a:solidFill>
                  <a:schemeClr val="accent1">
                    <a:lumMod val="75000"/>
                  </a:schemeClr>
                </a:solidFill>
              </a:rPr>
              <a:t> word</a:t>
            </a:r>
          </a:p>
          <a:p>
            <a:endParaRPr lang="en-US" sz="3600" b="1" u="sng" dirty="0"/>
          </a:p>
          <a:p>
            <a:r>
              <a:rPr lang="en-US" sz="3600" b="1" u="sng" dirty="0">
                <a:solidFill>
                  <a:schemeClr val="accent1">
                    <a:lumMod val="50000"/>
                  </a:schemeClr>
                </a:solidFill>
              </a:rPr>
              <a:t>NO</a:t>
            </a:r>
            <a:r>
              <a:rPr lang="en-US" sz="3600" b="1" dirty="0">
                <a:solidFill>
                  <a:schemeClr val="accent1">
                    <a:lumMod val="50000"/>
                  </a:schemeClr>
                </a:solidFill>
              </a:rPr>
              <a:t> is a safe answer!  Do not understand what is being asked or expected of them so answer is NO!</a:t>
            </a:r>
          </a:p>
          <a:p>
            <a:endParaRPr lang="en-US" sz="3600" dirty="0"/>
          </a:p>
        </p:txBody>
      </p:sp>
      <p:sp>
        <p:nvSpPr>
          <p:cNvPr id="3" name="Slide Number Placeholder 2"/>
          <p:cNvSpPr>
            <a:spLocks noGrp="1"/>
          </p:cNvSpPr>
          <p:nvPr>
            <p:ph type="sldNum" sz="quarter" idx="12"/>
          </p:nvPr>
        </p:nvSpPr>
        <p:spPr/>
        <p:txBody>
          <a:bodyPr/>
          <a:lstStyle/>
          <a:p>
            <a:fld id="{DC40C83D-E769-49CD-A97B-6CE4F4D31969}" type="slidenum">
              <a:rPr lang="en-US" smtClean="0"/>
              <a:pPr/>
              <a:t>38</a:t>
            </a:fld>
            <a:endParaRPr lang="en-US"/>
          </a:p>
        </p:txBody>
      </p:sp>
    </p:spTree>
    <p:extLst>
      <p:ext uri="{BB962C8B-B14F-4D97-AF65-F5344CB8AC3E}">
        <p14:creationId xmlns:p14="http://schemas.microsoft.com/office/powerpoint/2010/main" val="296026246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b="1" dirty="0"/>
              <a:t>HOW ALZHEIMER’S DISEASE AFFECTS COMMUNICATION</a:t>
            </a:r>
          </a:p>
        </p:txBody>
      </p:sp>
      <p:sp>
        <p:nvSpPr>
          <p:cNvPr id="3" name="Content Placeholder 2"/>
          <p:cNvSpPr>
            <a:spLocks noGrp="1"/>
          </p:cNvSpPr>
          <p:nvPr>
            <p:ph idx="1"/>
          </p:nvPr>
        </p:nvSpPr>
        <p:spPr>
          <a:xfrm>
            <a:off x="685800" y="2057400"/>
            <a:ext cx="7848600" cy="5181600"/>
          </a:xfrm>
        </p:spPr>
        <p:txBody>
          <a:bodyPr/>
          <a:lstStyle/>
          <a:p>
            <a:r>
              <a:rPr lang="en-US" sz="2800" b="1" u="sng" dirty="0">
                <a:solidFill>
                  <a:schemeClr val="accent1">
                    <a:lumMod val="50000"/>
                  </a:schemeClr>
                </a:solidFill>
              </a:rPr>
              <a:t>APHASIA</a:t>
            </a:r>
            <a:r>
              <a:rPr lang="en-US" sz="2800" b="1" dirty="0">
                <a:solidFill>
                  <a:schemeClr val="accent1">
                    <a:lumMod val="50000"/>
                  </a:schemeClr>
                </a:solidFill>
              </a:rPr>
              <a:t>: (expressive &amp; receptive) Inability to retrieve/remember words, understand spoken or written words; inability to speak or write for purpose of communication.  Vocabulary dictionary declines</a:t>
            </a:r>
          </a:p>
          <a:p>
            <a:r>
              <a:rPr lang="en-US" sz="2800" b="1" u="sng" dirty="0">
                <a:solidFill>
                  <a:schemeClr val="accent1">
                    <a:lumMod val="50000"/>
                  </a:schemeClr>
                </a:solidFill>
              </a:rPr>
              <a:t>AMNESIA</a:t>
            </a:r>
            <a:r>
              <a:rPr lang="en-US" sz="2800" b="1" dirty="0">
                <a:solidFill>
                  <a:schemeClr val="accent1">
                    <a:lumMod val="50000"/>
                  </a:schemeClr>
                </a:solidFill>
              </a:rPr>
              <a:t>: Inability to remember current/recent or remote facts.  “Remember the old, forget the present”.  </a:t>
            </a:r>
          </a:p>
          <a:p>
            <a:endParaRPr lang="en-US" sz="2800" b="1" dirty="0"/>
          </a:p>
        </p:txBody>
      </p:sp>
      <p:sp>
        <p:nvSpPr>
          <p:cNvPr id="4" name="Slide Number Placeholder 3"/>
          <p:cNvSpPr>
            <a:spLocks noGrp="1"/>
          </p:cNvSpPr>
          <p:nvPr>
            <p:ph type="sldNum" sz="quarter" idx="12"/>
          </p:nvPr>
        </p:nvSpPr>
        <p:spPr/>
        <p:txBody>
          <a:bodyPr/>
          <a:lstStyle/>
          <a:p>
            <a:fld id="{C63D52EE-2EC2-4889-BE6E-7EB8E38B3EEC}" type="slidenum">
              <a:rPr lang="en-US" smtClean="0"/>
              <a:pPr/>
              <a:t>39</a:t>
            </a:fld>
            <a:endParaRPr lang="en-US"/>
          </a:p>
        </p:txBody>
      </p:sp>
    </p:spTree>
    <p:extLst>
      <p:ext uri="{BB962C8B-B14F-4D97-AF65-F5344CB8AC3E}">
        <p14:creationId xmlns:p14="http://schemas.microsoft.com/office/powerpoint/2010/main" val="12107934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533400"/>
            <a:ext cx="8915400" cy="1066800"/>
          </a:xfrm>
        </p:spPr>
        <p:txBody>
          <a:bodyPr/>
          <a:lstStyle/>
          <a:p>
            <a:pPr algn="ctr"/>
            <a:r>
              <a:rPr lang="en-US" sz="3600" b="1" dirty="0"/>
              <a:t>3 D’S OF MENTAL ILLNESS IN ELDERLY</a:t>
            </a:r>
            <a:endParaRPr lang="en-US" sz="3600" dirty="0"/>
          </a:p>
        </p:txBody>
      </p:sp>
      <p:sp>
        <p:nvSpPr>
          <p:cNvPr id="3" name="Content Placeholder 2"/>
          <p:cNvSpPr>
            <a:spLocks noGrp="1"/>
          </p:cNvSpPr>
          <p:nvPr>
            <p:ph idx="1"/>
          </p:nvPr>
        </p:nvSpPr>
        <p:spPr/>
        <p:txBody>
          <a:bodyPr/>
          <a:lstStyle/>
          <a:p>
            <a:pPr algn="ctr"/>
            <a:r>
              <a:rPr lang="en-US" sz="4000" b="1" dirty="0">
                <a:solidFill>
                  <a:schemeClr val="accent1">
                    <a:lumMod val="50000"/>
                  </a:schemeClr>
                </a:solidFill>
              </a:rPr>
              <a:t>DEPRESSION</a:t>
            </a:r>
          </a:p>
          <a:p>
            <a:pPr algn="ctr"/>
            <a:endParaRPr lang="en-US" b="1" dirty="0">
              <a:solidFill>
                <a:schemeClr val="accent1">
                  <a:lumMod val="50000"/>
                </a:schemeClr>
              </a:solidFill>
            </a:endParaRPr>
          </a:p>
          <a:p>
            <a:pPr algn="ctr"/>
            <a:r>
              <a:rPr lang="en-US" sz="4000" b="1" dirty="0">
                <a:solidFill>
                  <a:schemeClr val="accent1">
                    <a:lumMod val="50000"/>
                  </a:schemeClr>
                </a:solidFill>
              </a:rPr>
              <a:t>DELIRIUM</a:t>
            </a:r>
          </a:p>
          <a:p>
            <a:pPr algn="ctr"/>
            <a:endParaRPr lang="en-US" b="1" dirty="0">
              <a:solidFill>
                <a:schemeClr val="accent1">
                  <a:lumMod val="50000"/>
                </a:schemeClr>
              </a:solidFill>
            </a:endParaRPr>
          </a:p>
          <a:p>
            <a:pPr algn="ctr"/>
            <a:r>
              <a:rPr lang="en-US" sz="4000" b="1" dirty="0">
                <a:solidFill>
                  <a:schemeClr val="accent1">
                    <a:lumMod val="50000"/>
                  </a:schemeClr>
                </a:solidFill>
              </a:rPr>
              <a:t>DEMENTIA</a:t>
            </a:r>
          </a:p>
          <a:p>
            <a:pPr marL="0" indent="0">
              <a:buNone/>
            </a:pPr>
            <a:endParaRPr lang="en-US" dirty="0"/>
          </a:p>
        </p:txBody>
      </p:sp>
      <p:sp>
        <p:nvSpPr>
          <p:cNvPr id="4" name="Slide Number Placeholder 3"/>
          <p:cNvSpPr>
            <a:spLocks noGrp="1"/>
          </p:cNvSpPr>
          <p:nvPr>
            <p:ph type="sldNum" sz="quarter" idx="12"/>
          </p:nvPr>
        </p:nvSpPr>
        <p:spPr/>
        <p:txBody>
          <a:bodyPr/>
          <a:lstStyle/>
          <a:p>
            <a:fld id="{C63D52EE-2EC2-4889-BE6E-7EB8E38B3EEC}" type="slidenum">
              <a:rPr lang="en-US" smtClean="0"/>
              <a:pPr/>
              <a:t>4</a:t>
            </a:fld>
            <a:endParaRPr lang="en-US"/>
          </a:p>
        </p:txBody>
      </p:sp>
    </p:spTree>
    <p:extLst>
      <p:ext uri="{BB962C8B-B14F-4D97-AF65-F5344CB8AC3E}">
        <p14:creationId xmlns:p14="http://schemas.microsoft.com/office/powerpoint/2010/main" val="126371592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1600200"/>
            <a:ext cx="8001000" cy="3970318"/>
          </a:xfrm>
          <a:prstGeom prst="rect">
            <a:avLst/>
          </a:prstGeom>
          <a:noFill/>
        </p:spPr>
        <p:txBody>
          <a:bodyPr wrap="square" rtlCol="0">
            <a:spAutoFit/>
          </a:bodyPr>
          <a:lstStyle/>
          <a:p>
            <a:pPr marL="457200" indent="-457200">
              <a:buFont typeface="Arial" panose="020B0604020202020204" pitchFamily="34" charset="0"/>
              <a:buChar char="•"/>
            </a:pPr>
            <a:r>
              <a:rPr lang="en-US" sz="2800" b="1" u="sng" dirty="0">
                <a:solidFill>
                  <a:schemeClr val="accent1">
                    <a:lumMod val="50000"/>
                  </a:schemeClr>
                </a:solidFill>
              </a:rPr>
              <a:t>AGNOSIA</a:t>
            </a:r>
            <a:r>
              <a:rPr lang="en-US" sz="2800" b="1" dirty="0">
                <a:solidFill>
                  <a:schemeClr val="accent1">
                    <a:lumMod val="50000"/>
                  </a:schemeClr>
                </a:solidFill>
              </a:rPr>
              <a:t>: Inability to recognize previously learned sensory input (ex. faces) Can see but not recognize what they are seeing, may hallucinate.</a:t>
            </a:r>
          </a:p>
          <a:p>
            <a:endParaRPr lang="en-US" sz="2800" b="1" dirty="0">
              <a:solidFill>
                <a:schemeClr val="accent1">
                  <a:lumMod val="50000"/>
                </a:schemeClr>
              </a:solidFill>
            </a:endParaRPr>
          </a:p>
          <a:p>
            <a:pPr marL="457200" indent="-457200">
              <a:buFont typeface="Arial" panose="020B0604020202020204" pitchFamily="34" charset="0"/>
              <a:buChar char="•"/>
            </a:pPr>
            <a:r>
              <a:rPr lang="en-US" sz="2800" b="1" u="sng" dirty="0">
                <a:solidFill>
                  <a:schemeClr val="accent1">
                    <a:lumMod val="50000"/>
                  </a:schemeClr>
                </a:solidFill>
              </a:rPr>
              <a:t>APRAXIA</a:t>
            </a:r>
            <a:r>
              <a:rPr lang="en-US" sz="2800" b="1" dirty="0">
                <a:solidFill>
                  <a:schemeClr val="accent1">
                    <a:lumMod val="50000"/>
                  </a:schemeClr>
                </a:solidFill>
              </a:rPr>
              <a:t>: Inability to do pre-programmed motor tasks.  Movement disruption.</a:t>
            </a:r>
          </a:p>
          <a:p>
            <a:endParaRPr lang="en-US" sz="2800" b="1" dirty="0">
              <a:solidFill>
                <a:schemeClr val="accent1">
                  <a:lumMod val="50000"/>
                </a:schemeClr>
              </a:solidFill>
            </a:endParaRPr>
          </a:p>
          <a:p>
            <a:pPr marL="457200" indent="-457200">
              <a:buFont typeface="Arial" panose="020B0604020202020204" pitchFamily="34" charset="0"/>
              <a:buChar char="•"/>
            </a:pPr>
            <a:r>
              <a:rPr lang="en-US" sz="2800" b="1" u="sng" dirty="0">
                <a:solidFill>
                  <a:schemeClr val="accent1">
                    <a:lumMod val="50000"/>
                  </a:schemeClr>
                </a:solidFill>
              </a:rPr>
              <a:t>DYSPHAGIA</a:t>
            </a:r>
            <a:r>
              <a:rPr lang="en-US" sz="2800" b="1" dirty="0">
                <a:solidFill>
                  <a:schemeClr val="accent1">
                    <a:lumMod val="50000"/>
                  </a:schemeClr>
                </a:solidFill>
              </a:rPr>
              <a:t>: Inability to swallow properly</a:t>
            </a:r>
          </a:p>
        </p:txBody>
      </p:sp>
      <p:sp>
        <p:nvSpPr>
          <p:cNvPr id="3" name="Slide Number Placeholder 2"/>
          <p:cNvSpPr>
            <a:spLocks noGrp="1"/>
          </p:cNvSpPr>
          <p:nvPr>
            <p:ph type="sldNum" sz="quarter" idx="12"/>
          </p:nvPr>
        </p:nvSpPr>
        <p:spPr/>
        <p:txBody>
          <a:bodyPr/>
          <a:lstStyle/>
          <a:p>
            <a:fld id="{DC40C83D-E769-49CD-A97B-6CE4F4D31969}" type="slidenum">
              <a:rPr lang="en-US" smtClean="0"/>
              <a:pPr/>
              <a:t>40</a:t>
            </a:fld>
            <a:endParaRPr lang="en-US"/>
          </a:p>
        </p:txBody>
      </p:sp>
    </p:spTree>
    <p:extLst>
      <p:ext uri="{BB962C8B-B14F-4D97-AF65-F5344CB8AC3E}">
        <p14:creationId xmlns:p14="http://schemas.microsoft.com/office/powerpoint/2010/main" val="128619719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47800" y="2743200"/>
            <a:ext cx="7467600" cy="2062103"/>
          </a:xfrm>
          <a:prstGeom prst="rect">
            <a:avLst/>
          </a:prstGeom>
          <a:noFill/>
        </p:spPr>
        <p:txBody>
          <a:bodyPr wrap="square" rtlCol="0">
            <a:spAutoFit/>
          </a:bodyPr>
          <a:lstStyle/>
          <a:p>
            <a:r>
              <a:rPr lang="en-US" sz="3200" b="1" dirty="0">
                <a:solidFill>
                  <a:schemeClr val="accent1">
                    <a:lumMod val="50000"/>
                  </a:schemeClr>
                </a:solidFill>
              </a:rPr>
              <a:t>“PERSONS WITH DEMENTIA ARE </a:t>
            </a:r>
            <a:r>
              <a:rPr lang="en-US" sz="3200" b="1" i="1" u="sng" dirty="0">
                <a:solidFill>
                  <a:schemeClr val="accent1">
                    <a:lumMod val="50000"/>
                  </a:schemeClr>
                </a:solidFill>
              </a:rPr>
              <a:t>NORMAL</a:t>
            </a:r>
            <a:r>
              <a:rPr lang="en-US" sz="3200" b="1" dirty="0">
                <a:solidFill>
                  <a:schemeClr val="accent1">
                    <a:lumMod val="50000"/>
                  </a:schemeClr>
                </a:solidFill>
              </a:rPr>
              <a:t> INDIVIDUALS WITH COGNITIVE DEFICITS”</a:t>
            </a:r>
          </a:p>
          <a:p>
            <a:r>
              <a:rPr lang="en-US" sz="3200" dirty="0">
                <a:solidFill>
                  <a:schemeClr val="accent1">
                    <a:lumMod val="50000"/>
                  </a:schemeClr>
                </a:solidFill>
              </a:rPr>
              <a:t>				</a:t>
            </a:r>
            <a:r>
              <a:rPr lang="en-US" sz="2000" b="1" dirty="0">
                <a:solidFill>
                  <a:schemeClr val="accent1">
                    <a:lumMod val="50000"/>
                  </a:schemeClr>
                </a:solidFill>
              </a:rPr>
              <a:t>(QUOTE ON REDUCTIONISM)</a:t>
            </a:r>
          </a:p>
        </p:txBody>
      </p:sp>
      <p:sp>
        <p:nvSpPr>
          <p:cNvPr id="3" name="Slide Number Placeholder 2"/>
          <p:cNvSpPr>
            <a:spLocks noGrp="1"/>
          </p:cNvSpPr>
          <p:nvPr>
            <p:ph type="sldNum" sz="quarter" idx="12"/>
          </p:nvPr>
        </p:nvSpPr>
        <p:spPr/>
        <p:txBody>
          <a:bodyPr/>
          <a:lstStyle/>
          <a:p>
            <a:fld id="{DC40C83D-E769-49CD-A97B-6CE4F4D31969}" type="slidenum">
              <a:rPr lang="en-US" smtClean="0"/>
              <a:pPr/>
              <a:t>41</a:t>
            </a:fld>
            <a:endParaRPr lang="en-US"/>
          </a:p>
        </p:txBody>
      </p:sp>
    </p:spTree>
    <p:extLst>
      <p:ext uri="{BB962C8B-B14F-4D97-AF65-F5344CB8AC3E}">
        <p14:creationId xmlns:p14="http://schemas.microsoft.com/office/powerpoint/2010/main" val="145320010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 y="76200"/>
            <a:ext cx="9067800" cy="6555641"/>
          </a:xfrm>
          <a:prstGeom prst="rect">
            <a:avLst/>
          </a:prstGeom>
          <a:noFill/>
        </p:spPr>
        <p:txBody>
          <a:bodyPr wrap="square" rtlCol="0">
            <a:spAutoFit/>
          </a:bodyPr>
          <a:lstStyle/>
          <a:p>
            <a:pPr algn="ctr"/>
            <a:r>
              <a:rPr lang="en-US" sz="4400" b="1" u="sng" dirty="0">
                <a:solidFill>
                  <a:schemeClr val="accent1">
                    <a:lumMod val="75000"/>
                  </a:schemeClr>
                </a:solidFill>
              </a:rPr>
              <a:t>EMOTIONS</a:t>
            </a:r>
          </a:p>
          <a:p>
            <a:pPr algn="ctr"/>
            <a:endParaRPr lang="en-US" sz="4400" b="1" dirty="0"/>
          </a:p>
          <a:p>
            <a:r>
              <a:rPr lang="en-US" sz="3200" b="1" dirty="0">
                <a:solidFill>
                  <a:schemeClr val="accent1">
                    <a:lumMod val="50000"/>
                  </a:schemeClr>
                </a:solidFill>
              </a:rPr>
              <a:t>When communication &amp; responsiveness declines, </a:t>
            </a:r>
            <a:r>
              <a:rPr lang="en-US" sz="3200" b="1" u="sng" dirty="0">
                <a:solidFill>
                  <a:schemeClr val="accent1">
                    <a:lumMod val="50000"/>
                  </a:schemeClr>
                </a:solidFill>
              </a:rPr>
              <a:t>emotions &amp; the soul </a:t>
            </a:r>
            <a:r>
              <a:rPr lang="en-US" sz="3200" b="1" dirty="0">
                <a:solidFill>
                  <a:schemeClr val="accent1">
                    <a:lumMod val="50000"/>
                  </a:schemeClr>
                </a:solidFill>
              </a:rPr>
              <a:t>remains intact.</a:t>
            </a:r>
          </a:p>
          <a:p>
            <a:pPr algn="ctr"/>
            <a:r>
              <a:rPr lang="en-US" sz="3200" b="1" dirty="0">
                <a:solidFill>
                  <a:schemeClr val="accent1">
                    <a:lumMod val="50000"/>
                  </a:schemeClr>
                </a:solidFill>
              </a:rPr>
              <a:t>Must nurture &amp; validate.</a:t>
            </a:r>
          </a:p>
          <a:p>
            <a:r>
              <a:rPr lang="en-US" sz="3200" b="1" dirty="0">
                <a:solidFill>
                  <a:schemeClr val="accent1">
                    <a:lumMod val="50000"/>
                  </a:schemeClr>
                </a:solidFill>
              </a:rPr>
              <a:t>	Patient will:</a:t>
            </a:r>
          </a:p>
          <a:p>
            <a:pPr marL="914400" lvl="1" indent="-457200">
              <a:buFont typeface="Arial" panose="020B0604020202020204" pitchFamily="34" charset="0"/>
              <a:buChar char="•"/>
            </a:pPr>
            <a:r>
              <a:rPr lang="en-US" sz="2800" b="1" dirty="0">
                <a:solidFill>
                  <a:schemeClr val="accent1">
                    <a:lumMod val="50000"/>
                  </a:schemeClr>
                </a:solidFill>
              </a:rPr>
              <a:t>Respond to physical touch </a:t>
            </a:r>
          </a:p>
          <a:p>
            <a:pPr marL="914400" lvl="1" indent="-457200">
              <a:buFont typeface="Arial" panose="020B0604020202020204" pitchFamily="34" charset="0"/>
              <a:buChar char="•"/>
            </a:pPr>
            <a:r>
              <a:rPr lang="en-US" sz="2800" b="1" dirty="0">
                <a:solidFill>
                  <a:schemeClr val="accent1">
                    <a:lumMod val="50000"/>
                  </a:schemeClr>
                </a:solidFill>
              </a:rPr>
              <a:t>Observe body language </a:t>
            </a:r>
          </a:p>
          <a:p>
            <a:pPr marL="914400" lvl="1" indent="-457200">
              <a:buFont typeface="Arial" panose="020B0604020202020204" pitchFamily="34" charset="0"/>
              <a:buChar char="•"/>
            </a:pPr>
            <a:r>
              <a:rPr lang="en-US" sz="2800" b="1" dirty="0">
                <a:solidFill>
                  <a:schemeClr val="accent1">
                    <a:lumMod val="50000"/>
                  </a:schemeClr>
                </a:solidFill>
              </a:rPr>
              <a:t>Interpret facial expression </a:t>
            </a:r>
          </a:p>
          <a:p>
            <a:pPr marL="914400" lvl="1" indent="-457200">
              <a:buFont typeface="Arial" panose="020B0604020202020204" pitchFamily="34" charset="0"/>
              <a:buChar char="•"/>
            </a:pPr>
            <a:r>
              <a:rPr lang="en-US" sz="2800" b="1" dirty="0">
                <a:solidFill>
                  <a:schemeClr val="accent1">
                    <a:lumMod val="50000"/>
                  </a:schemeClr>
                </a:solidFill>
              </a:rPr>
              <a:t>Listen to voice inflections</a:t>
            </a:r>
          </a:p>
          <a:p>
            <a:pPr marL="914400" lvl="1" indent="-457200">
              <a:buFont typeface="Arial" panose="020B0604020202020204" pitchFamily="34" charset="0"/>
              <a:buChar char="•"/>
            </a:pPr>
            <a:r>
              <a:rPr lang="en-US" sz="2800" b="1" dirty="0">
                <a:solidFill>
                  <a:schemeClr val="accent1">
                    <a:lumMod val="50000"/>
                  </a:schemeClr>
                </a:solidFill>
              </a:rPr>
              <a:t>Recognize warmth, concern, love, tenderness</a:t>
            </a:r>
          </a:p>
          <a:p>
            <a:endParaRPr lang="en-US" sz="3200" b="1" dirty="0">
              <a:solidFill>
                <a:schemeClr val="accent1">
                  <a:lumMod val="50000"/>
                </a:schemeClr>
              </a:solidFill>
            </a:endParaRPr>
          </a:p>
          <a:p>
            <a:pPr algn="ctr"/>
            <a:r>
              <a:rPr lang="en-US" sz="3200" b="1" dirty="0">
                <a:solidFill>
                  <a:schemeClr val="accent1">
                    <a:lumMod val="50000"/>
                  </a:schemeClr>
                </a:solidFill>
              </a:rPr>
              <a:t>Reassure of safety and that needs will be met</a:t>
            </a:r>
          </a:p>
        </p:txBody>
      </p:sp>
      <p:sp>
        <p:nvSpPr>
          <p:cNvPr id="3" name="Slide Number Placeholder 2"/>
          <p:cNvSpPr>
            <a:spLocks noGrp="1"/>
          </p:cNvSpPr>
          <p:nvPr>
            <p:ph type="sldNum" sz="quarter" idx="12"/>
          </p:nvPr>
        </p:nvSpPr>
        <p:spPr/>
        <p:txBody>
          <a:bodyPr/>
          <a:lstStyle/>
          <a:p>
            <a:fld id="{DC40C83D-E769-49CD-A97B-6CE4F4D31969}" type="slidenum">
              <a:rPr lang="en-US" smtClean="0"/>
              <a:pPr/>
              <a:t>42</a:t>
            </a:fld>
            <a:endParaRPr lang="en-US"/>
          </a:p>
        </p:txBody>
      </p:sp>
    </p:spTree>
    <p:extLst>
      <p:ext uri="{BB962C8B-B14F-4D97-AF65-F5344CB8AC3E}">
        <p14:creationId xmlns:p14="http://schemas.microsoft.com/office/powerpoint/2010/main" val="381857978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u="sng" dirty="0"/>
              <a:t>REMINISCENCE</a:t>
            </a:r>
          </a:p>
        </p:txBody>
      </p:sp>
      <p:sp>
        <p:nvSpPr>
          <p:cNvPr id="3" name="Content Placeholder 2"/>
          <p:cNvSpPr>
            <a:spLocks noGrp="1"/>
          </p:cNvSpPr>
          <p:nvPr>
            <p:ph idx="1"/>
          </p:nvPr>
        </p:nvSpPr>
        <p:spPr>
          <a:xfrm>
            <a:off x="609600" y="2093154"/>
            <a:ext cx="9144000" cy="4495800"/>
          </a:xfrm>
        </p:spPr>
        <p:txBody>
          <a:bodyPr/>
          <a:lstStyle/>
          <a:p>
            <a:r>
              <a:rPr lang="en-US" sz="2800" b="1" dirty="0">
                <a:solidFill>
                  <a:schemeClr val="accent1">
                    <a:lumMod val="50000"/>
                  </a:schemeClr>
                </a:solidFill>
              </a:rPr>
              <a:t>Purpose of reminiscing:</a:t>
            </a:r>
          </a:p>
          <a:p>
            <a:pPr marL="34290" indent="0">
              <a:buNone/>
            </a:pPr>
            <a:endParaRPr lang="en-US" sz="1000" b="1" dirty="0">
              <a:solidFill>
                <a:schemeClr val="accent1">
                  <a:lumMod val="50000"/>
                </a:schemeClr>
              </a:solidFill>
            </a:endParaRPr>
          </a:p>
          <a:p>
            <a:pPr lvl="1"/>
            <a:r>
              <a:rPr lang="en-US" sz="2400" b="1" dirty="0">
                <a:solidFill>
                  <a:schemeClr val="accent1">
                    <a:lumMod val="50000"/>
                  </a:schemeClr>
                </a:solidFill>
              </a:rPr>
              <a:t>Keeps a sense of personal worth &amp; identity</a:t>
            </a:r>
          </a:p>
          <a:p>
            <a:pPr lvl="1"/>
            <a:r>
              <a:rPr lang="en-US" sz="2400" b="1" dirty="0">
                <a:solidFill>
                  <a:schemeClr val="accent1">
                    <a:lumMod val="50000"/>
                  </a:schemeClr>
                </a:solidFill>
              </a:rPr>
              <a:t>Preserves family history &amp; tradition</a:t>
            </a:r>
          </a:p>
          <a:p>
            <a:pPr lvl="1"/>
            <a:r>
              <a:rPr lang="en-US" sz="2400" b="1" dirty="0">
                <a:solidFill>
                  <a:schemeClr val="accent1">
                    <a:lumMod val="50000"/>
                  </a:schemeClr>
                </a:solidFill>
              </a:rPr>
              <a:t>Helps cope with losses/changes experienced with aging</a:t>
            </a:r>
          </a:p>
          <a:p>
            <a:pPr lvl="1"/>
            <a:r>
              <a:rPr lang="en-US" sz="2400" b="1" dirty="0">
                <a:solidFill>
                  <a:schemeClr val="accent1">
                    <a:lumMod val="50000"/>
                  </a:schemeClr>
                </a:solidFill>
              </a:rPr>
              <a:t>Substitutes for actual experience</a:t>
            </a:r>
          </a:p>
          <a:p>
            <a:pPr lvl="1"/>
            <a:r>
              <a:rPr lang="en-US" sz="2400" b="1" dirty="0">
                <a:solidFill>
                  <a:schemeClr val="accent1">
                    <a:lumMod val="50000"/>
                  </a:schemeClr>
                </a:solidFill>
              </a:rPr>
              <a:t>Resolves past conflicts</a:t>
            </a:r>
          </a:p>
          <a:p>
            <a:pPr lvl="1"/>
            <a:r>
              <a:rPr lang="en-US" sz="2400" b="1" dirty="0">
                <a:solidFill>
                  <a:schemeClr val="accent1">
                    <a:lumMod val="50000"/>
                  </a:schemeClr>
                </a:solidFill>
              </a:rPr>
              <a:t>Breaks up boredom during periods of isolation</a:t>
            </a:r>
          </a:p>
          <a:p>
            <a:pPr lvl="1"/>
            <a:r>
              <a:rPr lang="en-US" sz="2400" b="1" dirty="0">
                <a:solidFill>
                  <a:schemeClr val="accent1">
                    <a:lumMod val="50000"/>
                  </a:schemeClr>
                </a:solidFill>
              </a:rPr>
              <a:t>Stimulates creative/expansive thinking</a:t>
            </a:r>
          </a:p>
          <a:p>
            <a:pPr lvl="1"/>
            <a:r>
              <a:rPr lang="en-US" sz="2400" b="1" dirty="0">
                <a:solidFill>
                  <a:schemeClr val="accent1">
                    <a:lumMod val="50000"/>
                  </a:schemeClr>
                </a:solidFill>
              </a:rPr>
              <a:t>Develops personal philosophy of life and its meaning</a:t>
            </a:r>
          </a:p>
        </p:txBody>
      </p:sp>
      <p:sp>
        <p:nvSpPr>
          <p:cNvPr id="4" name="Slide Number Placeholder 3"/>
          <p:cNvSpPr>
            <a:spLocks noGrp="1"/>
          </p:cNvSpPr>
          <p:nvPr>
            <p:ph type="sldNum" sz="quarter" idx="12"/>
          </p:nvPr>
        </p:nvSpPr>
        <p:spPr/>
        <p:txBody>
          <a:bodyPr/>
          <a:lstStyle/>
          <a:p>
            <a:fld id="{C63D52EE-2EC2-4889-BE6E-7EB8E38B3EEC}" type="slidenum">
              <a:rPr lang="en-US" smtClean="0"/>
              <a:pPr/>
              <a:t>43</a:t>
            </a:fld>
            <a:endParaRPr lang="en-US"/>
          </a:p>
        </p:txBody>
      </p:sp>
    </p:spTree>
    <p:extLst>
      <p:ext uri="{BB962C8B-B14F-4D97-AF65-F5344CB8AC3E}">
        <p14:creationId xmlns:p14="http://schemas.microsoft.com/office/powerpoint/2010/main" val="281052407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838200"/>
            <a:ext cx="9067800" cy="6986528"/>
          </a:xfrm>
          <a:prstGeom prst="rect">
            <a:avLst/>
          </a:prstGeom>
          <a:noFill/>
        </p:spPr>
        <p:txBody>
          <a:bodyPr wrap="square" rtlCol="0">
            <a:spAutoFit/>
          </a:bodyPr>
          <a:lstStyle/>
          <a:p>
            <a:r>
              <a:rPr lang="en-US" sz="2800" b="1" dirty="0">
                <a:solidFill>
                  <a:schemeClr val="accent1">
                    <a:lumMod val="50000"/>
                  </a:schemeClr>
                </a:solidFill>
              </a:rPr>
              <a:t>The past is a more familiar place than the present for persons with memory impairments.</a:t>
            </a:r>
          </a:p>
          <a:p>
            <a:endParaRPr lang="en-US" sz="2800" b="1" dirty="0"/>
          </a:p>
          <a:p>
            <a:endParaRPr lang="en-US" sz="2800" b="1" dirty="0"/>
          </a:p>
          <a:p>
            <a:pPr algn="ctr"/>
            <a:r>
              <a:rPr lang="en-US" sz="2800" b="1" u="sng" dirty="0">
                <a:solidFill>
                  <a:schemeClr val="accent1">
                    <a:lumMod val="75000"/>
                  </a:schemeClr>
                </a:solidFill>
              </a:rPr>
              <a:t>WAYS TO ENCOURAGE REMINISCING</a:t>
            </a:r>
          </a:p>
          <a:p>
            <a:pPr algn="ctr"/>
            <a:endParaRPr lang="en-US" sz="2800" b="1" dirty="0"/>
          </a:p>
          <a:p>
            <a:r>
              <a:rPr lang="en-US" sz="2800" b="1" dirty="0">
                <a:solidFill>
                  <a:schemeClr val="accent1">
                    <a:lumMod val="50000"/>
                  </a:schemeClr>
                </a:solidFill>
              </a:rPr>
              <a:t>ASK ABOUT:</a:t>
            </a:r>
          </a:p>
          <a:p>
            <a:pPr marL="457200" indent="-457200">
              <a:buFont typeface="Arial" panose="020B0604020202020204" pitchFamily="34" charset="0"/>
              <a:buChar char="•"/>
            </a:pPr>
            <a:r>
              <a:rPr lang="en-US" sz="2800" b="1" dirty="0">
                <a:solidFill>
                  <a:schemeClr val="accent1">
                    <a:lumMod val="50000"/>
                  </a:schemeClr>
                </a:solidFill>
              </a:rPr>
              <a:t>Past occupations &amp; hobbies</a:t>
            </a:r>
          </a:p>
          <a:p>
            <a:pPr marL="457200" indent="-457200">
              <a:buFont typeface="Arial" panose="020B0604020202020204" pitchFamily="34" charset="0"/>
              <a:buChar char="•"/>
            </a:pPr>
            <a:r>
              <a:rPr lang="en-US" sz="2800" b="1" dirty="0">
                <a:solidFill>
                  <a:schemeClr val="accent1">
                    <a:lumMod val="50000"/>
                  </a:schemeClr>
                </a:solidFill>
              </a:rPr>
              <a:t>Exciting moments in history</a:t>
            </a:r>
          </a:p>
          <a:p>
            <a:pPr marL="457200" indent="-457200">
              <a:buFont typeface="Arial" panose="020B0604020202020204" pitchFamily="34" charset="0"/>
              <a:buChar char="•"/>
            </a:pPr>
            <a:r>
              <a:rPr lang="en-US" sz="2800" b="1" dirty="0">
                <a:solidFill>
                  <a:schemeClr val="accent1">
                    <a:lumMod val="50000"/>
                  </a:schemeClr>
                </a:solidFill>
              </a:rPr>
              <a:t>Special events in person’s life</a:t>
            </a:r>
          </a:p>
          <a:p>
            <a:pPr marL="457200" indent="-457200">
              <a:buFont typeface="Arial" panose="020B0604020202020204" pitchFamily="34" charset="0"/>
              <a:buChar char="•"/>
            </a:pPr>
            <a:r>
              <a:rPr lang="en-US" sz="2800" b="1" dirty="0">
                <a:solidFill>
                  <a:schemeClr val="accent1">
                    <a:lumMod val="50000"/>
                  </a:schemeClr>
                </a:solidFill>
              </a:rPr>
              <a:t>Historical events</a:t>
            </a:r>
          </a:p>
          <a:p>
            <a:pPr marL="457200" indent="-457200">
              <a:buFont typeface="Arial" panose="020B0604020202020204" pitchFamily="34" charset="0"/>
              <a:buChar char="•"/>
            </a:pPr>
            <a:r>
              <a:rPr lang="en-US" sz="2800" b="1" dirty="0">
                <a:solidFill>
                  <a:schemeClr val="accent1">
                    <a:lumMod val="50000"/>
                  </a:schemeClr>
                </a:solidFill>
              </a:rPr>
              <a:t>Popular songs, fashions, personalities of their era</a:t>
            </a:r>
          </a:p>
          <a:p>
            <a:pPr marL="457200" indent="-457200">
              <a:buFont typeface="Arial" panose="020B0604020202020204" pitchFamily="34" charset="0"/>
              <a:buChar char="•"/>
            </a:pPr>
            <a:endParaRPr lang="en-US" sz="2800" b="1" dirty="0"/>
          </a:p>
          <a:p>
            <a:pPr marL="457200" indent="-457200">
              <a:buFont typeface="Arial" panose="020B0604020202020204" pitchFamily="34" charset="0"/>
              <a:buChar char="•"/>
            </a:pPr>
            <a:endParaRPr lang="en-US" sz="2800" b="1" dirty="0"/>
          </a:p>
          <a:p>
            <a:endParaRPr lang="en-US" sz="2800" b="1" dirty="0"/>
          </a:p>
          <a:p>
            <a:endParaRPr lang="en-US" sz="2800" b="1" dirty="0"/>
          </a:p>
        </p:txBody>
      </p:sp>
      <p:sp>
        <p:nvSpPr>
          <p:cNvPr id="3" name="Slide Number Placeholder 2"/>
          <p:cNvSpPr>
            <a:spLocks noGrp="1"/>
          </p:cNvSpPr>
          <p:nvPr>
            <p:ph type="sldNum" sz="quarter" idx="12"/>
          </p:nvPr>
        </p:nvSpPr>
        <p:spPr/>
        <p:txBody>
          <a:bodyPr/>
          <a:lstStyle/>
          <a:p>
            <a:fld id="{DC40C83D-E769-49CD-A97B-6CE4F4D31969}" type="slidenum">
              <a:rPr lang="en-US" smtClean="0"/>
              <a:pPr/>
              <a:t>44</a:t>
            </a:fld>
            <a:endParaRPr lang="en-US"/>
          </a:p>
        </p:txBody>
      </p:sp>
    </p:spTree>
    <p:extLst>
      <p:ext uri="{BB962C8B-B14F-4D97-AF65-F5344CB8AC3E}">
        <p14:creationId xmlns:p14="http://schemas.microsoft.com/office/powerpoint/2010/main" val="108586733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315336"/>
            <a:ext cx="9144000" cy="5940088"/>
          </a:xfrm>
          <a:prstGeom prst="rect">
            <a:avLst/>
          </a:prstGeom>
          <a:noFill/>
        </p:spPr>
        <p:txBody>
          <a:bodyPr wrap="square" rtlCol="0">
            <a:spAutoFit/>
          </a:bodyPr>
          <a:lstStyle/>
          <a:p>
            <a:r>
              <a:rPr lang="en-US" sz="3200" b="1" dirty="0">
                <a:solidFill>
                  <a:schemeClr val="accent1">
                    <a:lumMod val="75000"/>
                  </a:schemeClr>
                </a:solidFill>
              </a:rPr>
              <a:t>ITEMS THAT PROMOTE REMINISCING:</a:t>
            </a:r>
          </a:p>
          <a:p>
            <a:endParaRPr lang="en-US" dirty="0">
              <a:solidFill>
                <a:schemeClr val="accent1">
                  <a:lumMod val="75000"/>
                </a:schemeClr>
              </a:solidFill>
            </a:endParaRPr>
          </a:p>
          <a:p>
            <a:pPr marL="457200" indent="-457200">
              <a:buFont typeface="Arial" panose="020B0604020202020204" pitchFamily="34" charset="0"/>
              <a:buChar char="•"/>
            </a:pPr>
            <a:r>
              <a:rPr lang="en-US" sz="3200" b="1" dirty="0">
                <a:solidFill>
                  <a:schemeClr val="accent1">
                    <a:lumMod val="50000"/>
                  </a:schemeClr>
                </a:solidFill>
              </a:rPr>
              <a:t>Photo albums</a:t>
            </a:r>
          </a:p>
          <a:p>
            <a:pPr marL="457200" indent="-457200">
              <a:buFont typeface="Arial" panose="020B0604020202020204" pitchFamily="34" charset="0"/>
              <a:buChar char="•"/>
            </a:pPr>
            <a:r>
              <a:rPr lang="en-US" sz="3200" b="1" dirty="0">
                <a:solidFill>
                  <a:schemeClr val="accent1">
                    <a:lumMod val="50000"/>
                  </a:schemeClr>
                </a:solidFill>
              </a:rPr>
              <a:t>Scrap books</a:t>
            </a:r>
          </a:p>
          <a:p>
            <a:pPr marL="457200" indent="-457200">
              <a:buFont typeface="Arial" panose="020B0604020202020204" pitchFamily="34" charset="0"/>
              <a:buChar char="•"/>
            </a:pPr>
            <a:r>
              <a:rPr lang="en-US" sz="3200" b="1" dirty="0">
                <a:solidFill>
                  <a:schemeClr val="accent1">
                    <a:lumMod val="50000"/>
                  </a:schemeClr>
                </a:solidFill>
              </a:rPr>
              <a:t>Collectables</a:t>
            </a:r>
          </a:p>
          <a:p>
            <a:pPr marL="457200" indent="-457200">
              <a:buFont typeface="Arial" panose="020B0604020202020204" pitchFamily="34" charset="0"/>
              <a:buChar char="•"/>
            </a:pPr>
            <a:r>
              <a:rPr lang="en-US" sz="3200" b="1" dirty="0">
                <a:solidFill>
                  <a:schemeClr val="accent1">
                    <a:lumMod val="50000"/>
                  </a:schemeClr>
                </a:solidFill>
              </a:rPr>
              <a:t>Music </a:t>
            </a:r>
          </a:p>
          <a:p>
            <a:pPr marL="457200" indent="-457200">
              <a:buFont typeface="Arial" panose="020B0604020202020204" pitchFamily="34" charset="0"/>
              <a:buChar char="•"/>
            </a:pPr>
            <a:r>
              <a:rPr lang="en-US" sz="3200" b="1" dirty="0">
                <a:solidFill>
                  <a:schemeClr val="accent1">
                    <a:lumMod val="50000"/>
                  </a:schemeClr>
                </a:solidFill>
              </a:rPr>
              <a:t>Other memorabilia</a:t>
            </a:r>
          </a:p>
          <a:p>
            <a:pPr marL="457200" indent="-457200">
              <a:buFont typeface="Arial" panose="020B0604020202020204" pitchFamily="34" charset="0"/>
              <a:buChar char="•"/>
            </a:pPr>
            <a:endParaRPr lang="en-US" sz="1100" b="1" dirty="0">
              <a:solidFill>
                <a:schemeClr val="accent1">
                  <a:lumMod val="50000"/>
                </a:schemeClr>
              </a:solidFill>
            </a:endParaRPr>
          </a:p>
          <a:p>
            <a:r>
              <a:rPr lang="en-US" sz="3200" b="1" u="sng" dirty="0">
                <a:solidFill>
                  <a:schemeClr val="accent1">
                    <a:lumMod val="50000"/>
                  </a:schemeClr>
                </a:solidFill>
              </a:rPr>
              <a:t>Note</a:t>
            </a:r>
            <a:r>
              <a:rPr lang="en-US" sz="3200" b="1" dirty="0">
                <a:solidFill>
                  <a:schemeClr val="accent1">
                    <a:lumMod val="50000"/>
                  </a:schemeClr>
                </a:solidFill>
              </a:rPr>
              <a:t>: some subjects may need to be avoided because of negative memories.</a:t>
            </a:r>
          </a:p>
          <a:p>
            <a:endParaRPr lang="en-US" sz="1100" b="1" dirty="0">
              <a:solidFill>
                <a:schemeClr val="accent1">
                  <a:lumMod val="50000"/>
                </a:schemeClr>
              </a:solidFill>
            </a:endParaRPr>
          </a:p>
          <a:p>
            <a:pPr marL="457200" indent="-457200">
              <a:buFont typeface="Arial" panose="020B0604020202020204" pitchFamily="34" charset="0"/>
              <a:buChar char="•"/>
            </a:pPr>
            <a:r>
              <a:rPr lang="en-US" sz="2800" b="1" dirty="0">
                <a:solidFill>
                  <a:schemeClr val="accent1">
                    <a:lumMod val="50000"/>
                  </a:schemeClr>
                </a:solidFill>
              </a:rPr>
              <a:t>Ask questions to evoke memories</a:t>
            </a:r>
          </a:p>
          <a:p>
            <a:pPr marL="457200" indent="-457200">
              <a:buFont typeface="Arial" panose="020B0604020202020204" pitchFamily="34" charset="0"/>
              <a:buChar char="•"/>
            </a:pPr>
            <a:r>
              <a:rPr lang="en-US" sz="2800" b="1" dirty="0">
                <a:solidFill>
                  <a:schemeClr val="accent1">
                    <a:lumMod val="50000"/>
                  </a:schemeClr>
                </a:solidFill>
              </a:rPr>
              <a:t>Avoid interrupting</a:t>
            </a:r>
          </a:p>
          <a:p>
            <a:pPr marL="457200" indent="-457200">
              <a:buFont typeface="Arial" panose="020B0604020202020204" pitchFamily="34" charset="0"/>
              <a:buChar char="•"/>
            </a:pPr>
            <a:r>
              <a:rPr lang="en-US" sz="2800" b="1" dirty="0">
                <a:solidFill>
                  <a:schemeClr val="accent1">
                    <a:lumMod val="50000"/>
                  </a:schemeClr>
                </a:solidFill>
              </a:rPr>
              <a:t>Allow silent </a:t>
            </a:r>
            <a:r>
              <a:rPr lang="en-US" sz="2800" b="1" dirty="0" err="1">
                <a:solidFill>
                  <a:schemeClr val="accent1">
                    <a:lumMod val="50000"/>
                  </a:schemeClr>
                </a:solidFill>
              </a:rPr>
              <a:t>reminiscencing</a:t>
            </a:r>
            <a:endParaRPr lang="en-US" sz="2800" b="1" dirty="0">
              <a:solidFill>
                <a:schemeClr val="accent1">
                  <a:lumMod val="50000"/>
                </a:schemeClr>
              </a:solidFill>
            </a:endParaRPr>
          </a:p>
        </p:txBody>
      </p:sp>
      <p:sp>
        <p:nvSpPr>
          <p:cNvPr id="3" name="Slide Number Placeholder 2"/>
          <p:cNvSpPr>
            <a:spLocks noGrp="1"/>
          </p:cNvSpPr>
          <p:nvPr>
            <p:ph type="sldNum" sz="quarter" idx="12"/>
          </p:nvPr>
        </p:nvSpPr>
        <p:spPr/>
        <p:txBody>
          <a:bodyPr/>
          <a:lstStyle/>
          <a:p>
            <a:fld id="{DC40C83D-E769-49CD-A97B-6CE4F4D31969}" type="slidenum">
              <a:rPr lang="en-US" smtClean="0"/>
              <a:pPr/>
              <a:t>45</a:t>
            </a:fld>
            <a:endParaRPr lang="en-US"/>
          </a:p>
        </p:txBody>
      </p:sp>
    </p:spTree>
    <p:extLst>
      <p:ext uri="{BB962C8B-B14F-4D97-AF65-F5344CB8AC3E}">
        <p14:creationId xmlns:p14="http://schemas.microsoft.com/office/powerpoint/2010/main" val="169960016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609600"/>
            <a:ext cx="7848600" cy="5109091"/>
          </a:xfrm>
          <a:prstGeom prst="rect">
            <a:avLst/>
          </a:prstGeom>
          <a:noFill/>
        </p:spPr>
        <p:txBody>
          <a:bodyPr wrap="square" rtlCol="0">
            <a:spAutoFit/>
          </a:bodyPr>
          <a:lstStyle/>
          <a:p>
            <a:pPr algn="ctr">
              <a:buNone/>
            </a:pPr>
            <a:r>
              <a:rPr lang="en-US" sz="3600" b="1" u="sng" dirty="0">
                <a:solidFill>
                  <a:schemeClr val="accent1">
                    <a:lumMod val="75000"/>
                  </a:schemeClr>
                </a:solidFill>
              </a:rPr>
              <a:t>VALIDATION</a:t>
            </a:r>
            <a:endParaRPr lang="en-US" sz="1000" b="1" dirty="0"/>
          </a:p>
          <a:p>
            <a:pPr algn="ctr">
              <a:buNone/>
            </a:pPr>
            <a:endParaRPr lang="en-US" sz="1100" b="1" dirty="0"/>
          </a:p>
          <a:p>
            <a:pPr algn="ctr">
              <a:buNone/>
            </a:pPr>
            <a:r>
              <a:rPr lang="en-US" sz="2800" b="1" dirty="0">
                <a:solidFill>
                  <a:schemeClr val="accent1">
                    <a:lumMod val="50000"/>
                  </a:schemeClr>
                </a:solidFill>
              </a:rPr>
              <a:t>Enter the reality of a person with dementia on an emotional level. </a:t>
            </a:r>
          </a:p>
          <a:p>
            <a:pPr algn="ctr">
              <a:buNone/>
            </a:pPr>
            <a:endParaRPr lang="en-US" sz="900" b="1" dirty="0">
              <a:solidFill>
                <a:schemeClr val="accent1">
                  <a:lumMod val="50000"/>
                </a:schemeClr>
              </a:solidFill>
            </a:endParaRPr>
          </a:p>
          <a:p>
            <a:pPr marL="2800350" lvl="5" indent="-514350">
              <a:buFont typeface="+mj-lt"/>
              <a:buAutoNum type="alphaLcParenR"/>
            </a:pPr>
            <a:r>
              <a:rPr lang="en-US" sz="2800" b="1" dirty="0">
                <a:solidFill>
                  <a:schemeClr val="accent1">
                    <a:lumMod val="50000"/>
                  </a:schemeClr>
                </a:solidFill>
              </a:rPr>
              <a:t>Empathy </a:t>
            </a:r>
          </a:p>
          <a:p>
            <a:pPr lvl="6"/>
            <a:r>
              <a:rPr lang="en-US" sz="2400" b="1" dirty="0">
                <a:solidFill>
                  <a:schemeClr val="accent1">
                    <a:lumMod val="50000"/>
                  </a:schemeClr>
                </a:solidFill>
              </a:rPr>
              <a:t>	builds trust </a:t>
            </a:r>
          </a:p>
          <a:p>
            <a:pPr lvl="6"/>
            <a:r>
              <a:rPr lang="en-US" sz="2400" b="1" dirty="0">
                <a:solidFill>
                  <a:schemeClr val="accent1">
                    <a:lumMod val="50000"/>
                  </a:schemeClr>
                </a:solidFill>
              </a:rPr>
              <a:t>	reduces anxiety </a:t>
            </a:r>
          </a:p>
          <a:p>
            <a:pPr lvl="6"/>
            <a:r>
              <a:rPr lang="en-US" sz="2400" b="1" dirty="0">
                <a:solidFill>
                  <a:schemeClr val="accent1">
                    <a:lumMod val="50000"/>
                  </a:schemeClr>
                </a:solidFill>
              </a:rPr>
              <a:t>	restores dignity</a:t>
            </a:r>
            <a:endParaRPr lang="en-US" sz="3200" b="1" dirty="0">
              <a:solidFill>
                <a:schemeClr val="accent1">
                  <a:lumMod val="50000"/>
                </a:schemeClr>
              </a:solidFill>
            </a:endParaRPr>
          </a:p>
          <a:p>
            <a:pPr marL="2800350" lvl="5" indent="-514350">
              <a:buFont typeface="+mj-lt"/>
              <a:buAutoNum type="alphaLcParenR"/>
            </a:pPr>
            <a:r>
              <a:rPr lang="en-US" sz="3200" b="1" dirty="0">
                <a:solidFill>
                  <a:schemeClr val="accent1">
                    <a:lumMod val="50000"/>
                  </a:schemeClr>
                </a:solidFill>
              </a:rPr>
              <a:t>Evaluate</a:t>
            </a:r>
          </a:p>
          <a:p>
            <a:pPr marL="2800350" lvl="5" indent="-514350">
              <a:buFont typeface="+mj-lt"/>
              <a:buAutoNum type="alphaLcParenR"/>
            </a:pPr>
            <a:r>
              <a:rPr lang="en-US" sz="3200" b="1" dirty="0">
                <a:solidFill>
                  <a:schemeClr val="accent1">
                    <a:lumMod val="50000"/>
                  </a:schemeClr>
                </a:solidFill>
              </a:rPr>
              <a:t>Stimulate</a:t>
            </a:r>
          </a:p>
          <a:p>
            <a:pPr marL="2800350" lvl="5" indent="-514350">
              <a:buFont typeface="+mj-lt"/>
              <a:buAutoNum type="alphaLcParenR"/>
            </a:pPr>
            <a:r>
              <a:rPr lang="en-US" sz="3200" b="1" dirty="0">
                <a:solidFill>
                  <a:schemeClr val="accent1">
                    <a:lumMod val="50000"/>
                  </a:schemeClr>
                </a:solidFill>
              </a:rPr>
              <a:t>Organize thoughts</a:t>
            </a:r>
          </a:p>
          <a:p>
            <a:endParaRPr lang="en-US" dirty="0"/>
          </a:p>
        </p:txBody>
      </p:sp>
      <p:sp>
        <p:nvSpPr>
          <p:cNvPr id="3" name="Slide Number Placeholder 2"/>
          <p:cNvSpPr>
            <a:spLocks noGrp="1"/>
          </p:cNvSpPr>
          <p:nvPr>
            <p:ph type="sldNum" sz="quarter" idx="12"/>
          </p:nvPr>
        </p:nvSpPr>
        <p:spPr/>
        <p:txBody>
          <a:bodyPr/>
          <a:lstStyle/>
          <a:p>
            <a:fld id="{DC40C83D-E769-49CD-A97B-6CE4F4D31969}" type="slidenum">
              <a:rPr lang="en-US" smtClean="0"/>
              <a:pPr/>
              <a:t>46</a:t>
            </a:fld>
            <a:endParaRPr lang="en-US"/>
          </a:p>
        </p:txBody>
      </p:sp>
      <p:sp>
        <p:nvSpPr>
          <p:cNvPr id="4" name="TextBox 3">
            <a:extLst>
              <a:ext uri="{FF2B5EF4-FFF2-40B4-BE49-F238E27FC236}">
                <a16:creationId xmlns:a16="http://schemas.microsoft.com/office/drawing/2014/main" id="{3F278039-8269-4E52-9D79-F8D57AE505F9}"/>
              </a:ext>
            </a:extLst>
          </p:cNvPr>
          <p:cNvSpPr txBox="1"/>
          <p:nvPr/>
        </p:nvSpPr>
        <p:spPr>
          <a:xfrm>
            <a:off x="1071265" y="5329173"/>
            <a:ext cx="7239000" cy="1077218"/>
          </a:xfrm>
          <a:prstGeom prst="rect">
            <a:avLst/>
          </a:prstGeom>
          <a:noFill/>
        </p:spPr>
        <p:txBody>
          <a:bodyPr wrap="square" rtlCol="0">
            <a:spAutoFit/>
          </a:bodyPr>
          <a:lstStyle/>
          <a:p>
            <a:r>
              <a:rPr lang="en-US" sz="2400" b="1" dirty="0">
                <a:solidFill>
                  <a:schemeClr val="accent1">
                    <a:lumMod val="50000"/>
                  </a:schemeClr>
                </a:solidFill>
              </a:rPr>
              <a:t>NAOMI FEIL</a:t>
            </a:r>
            <a:r>
              <a:rPr lang="en-US" sz="2000" b="1" dirty="0">
                <a:solidFill>
                  <a:schemeClr val="accent1">
                    <a:lumMod val="50000"/>
                  </a:schemeClr>
                </a:solidFill>
              </a:rPr>
              <a:t>: Creator of validation therapy recognized throughout the world as state of the art therapy for Alzheimer’s disease and related disorders. </a:t>
            </a:r>
            <a:endParaRPr lang="en-US" sz="2000" dirty="0">
              <a:solidFill>
                <a:schemeClr val="accent1">
                  <a:lumMod val="50000"/>
                </a:schemeClr>
              </a:solidFill>
            </a:endParaRPr>
          </a:p>
        </p:txBody>
      </p:sp>
    </p:spTree>
    <p:extLst>
      <p:ext uri="{BB962C8B-B14F-4D97-AF65-F5344CB8AC3E}">
        <p14:creationId xmlns:p14="http://schemas.microsoft.com/office/powerpoint/2010/main" val="238421038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228600"/>
            <a:ext cx="8001000" cy="461665"/>
          </a:xfrm>
          <a:prstGeom prst="rect">
            <a:avLst/>
          </a:prstGeom>
          <a:noFill/>
        </p:spPr>
        <p:txBody>
          <a:bodyPr wrap="square" rtlCol="0">
            <a:spAutoFit/>
          </a:bodyPr>
          <a:lstStyle/>
          <a:p>
            <a:pPr algn="ctr"/>
            <a:r>
              <a:rPr lang="en-US" sz="2400" b="1" dirty="0">
                <a:solidFill>
                  <a:schemeClr val="accent1">
                    <a:lumMod val="75000"/>
                  </a:schemeClr>
                </a:solidFill>
              </a:rPr>
              <a:t>EXAMPLES OF VALIDATING A PERSON’S FEELINGS</a:t>
            </a:r>
          </a:p>
        </p:txBody>
      </p:sp>
      <p:graphicFrame>
        <p:nvGraphicFramePr>
          <p:cNvPr id="5" name="Table 4"/>
          <p:cNvGraphicFramePr>
            <a:graphicFrameLocks noGrp="1"/>
          </p:cNvGraphicFramePr>
          <p:nvPr>
            <p:extLst>
              <p:ext uri="{D42A27DB-BD31-4B8C-83A1-F6EECF244321}">
                <p14:modId xmlns:p14="http://schemas.microsoft.com/office/powerpoint/2010/main" val="3131063717"/>
              </p:ext>
            </p:extLst>
          </p:nvPr>
        </p:nvGraphicFramePr>
        <p:xfrm>
          <a:off x="762000" y="690265"/>
          <a:ext cx="7177668" cy="5940446"/>
        </p:xfrm>
        <a:graphic>
          <a:graphicData uri="http://schemas.openxmlformats.org/drawingml/2006/table">
            <a:tbl>
              <a:tblPr firstRow="1" bandRow="1">
                <a:tableStyleId>{5C22544A-7EE6-4342-B048-85BDC9FD1C3A}</a:tableStyleId>
              </a:tblPr>
              <a:tblGrid>
                <a:gridCol w="3588834">
                  <a:extLst>
                    <a:ext uri="{9D8B030D-6E8A-4147-A177-3AD203B41FA5}">
                      <a16:colId xmlns:a16="http://schemas.microsoft.com/office/drawing/2014/main" val="20000"/>
                    </a:ext>
                  </a:extLst>
                </a:gridCol>
                <a:gridCol w="3588834">
                  <a:extLst>
                    <a:ext uri="{9D8B030D-6E8A-4147-A177-3AD203B41FA5}">
                      <a16:colId xmlns:a16="http://schemas.microsoft.com/office/drawing/2014/main" val="20001"/>
                    </a:ext>
                  </a:extLst>
                </a:gridCol>
              </a:tblGrid>
              <a:tr h="318020">
                <a:tc>
                  <a:txBody>
                    <a:bodyPr/>
                    <a:lstStyle/>
                    <a:p>
                      <a:r>
                        <a:rPr lang="en-US" dirty="0"/>
                        <a:t>HELP WORDS:</a:t>
                      </a:r>
                    </a:p>
                  </a:txBody>
                  <a:tcPr/>
                </a:tc>
                <a:tc>
                  <a:txBody>
                    <a:bodyPr/>
                    <a:lstStyle/>
                    <a:p>
                      <a:r>
                        <a:rPr lang="en-US" dirty="0"/>
                        <a:t>SUGGESTIONS:</a:t>
                      </a:r>
                    </a:p>
                  </a:txBody>
                  <a:tcPr/>
                </a:tc>
                <a:extLst>
                  <a:ext uri="{0D108BD9-81ED-4DB2-BD59-A6C34878D82A}">
                    <a16:rowId xmlns:a16="http://schemas.microsoft.com/office/drawing/2014/main" val="10000"/>
                  </a:ext>
                </a:extLst>
              </a:tr>
              <a:tr h="147139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b="1" dirty="0">
                          <a:solidFill>
                            <a:schemeClr val="accent1">
                              <a:lumMod val="75000"/>
                            </a:schemeClr>
                          </a:solidFill>
                        </a:rPr>
                        <a:t>Hearing words</a:t>
                      </a:r>
                    </a:p>
                    <a:p>
                      <a:endParaRPr lang="en-US" dirty="0"/>
                    </a:p>
                  </a:txBody>
                  <a:tcPr/>
                </a:tc>
                <a:tc>
                  <a:txBody>
                    <a:bodyPr/>
                    <a:lstStyle/>
                    <a:p>
                      <a:pPr lvl="1"/>
                      <a:r>
                        <a:rPr lang="en-US" sz="2000" dirty="0">
                          <a:solidFill>
                            <a:schemeClr val="accent1">
                              <a:lumMod val="50000"/>
                            </a:schemeClr>
                          </a:solidFill>
                        </a:rPr>
                        <a:t>Sounds like what?</a:t>
                      </a:r>
                    </a:p>
                    <a:p>
                      <a:pPr lvl="1"/>
                      <a:r>
                        <a:rPr lang="en-US" sz="2000" dirty="0">
                          <a:solidFill>
                            <a:schemeClr val="accent1">
                              <a:lumMod val="50000"/>
                            </a:schemeClr>
                          </a:solidFill>
                        </a:rPr>
                        <a:t>Is it loud/soft?</a:t>
                      </a:r>
                    </a:p>
                    <a:p>
                      <a:pPr lvl="1"/>
                      <a:r>
                        <a:rPr lang="en-US" sz="2000" dirty="0">
                          <a:solidFill>
                            <a:schemeClr val="accent1">
                              <a:lumMod val="50000"/>
                            </a:schemeClr>
                          </a:solidFill>
                        </a:rPr>
                        <a:t>Noisy all the time?</a:t>
                      </a:r>
                    </a:p>
                    <a:p>
                      <a:pPr lvl="1"/>
                      <a:r>
                        <a:rPr lang="en-US" sz="2000" dirty="0">
                          <a:solidFill>
                            <a:schemeClr val="accent1">
                              <a:lumMod val="50000"/>
                            </a:schemeClr>
                          </a:solidFill>
                        </a:rPr>
                        <a:t>When does it stop?</a:t>
                      </a:r>
                    </a:p>
                    <a:p>
                      <a:endParaRPr lang="en-US" dirty="0"/>
                    </a:p>
                  </a:txBody>
                  <a:tcPr/>
                </a:tc>
                <a:extLst>
                  <a:ext uri="{0D108BD9-81ED-4DB2-BD59-A6C34878D82A}">
                    <a16:rowId xmlns:a16="http://schemas.microsoft.com/office/drawing/2014/main" val="10001"/>
                  </a:ext>
                </a:extLst>
              </a:tr>
              <a:tr h="147139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b="1" dirty="0">
                          <a:solidFill>
                            <a:schemeClr val="accent1">
                              <a:lumMod val="75000"/>
                            </a:schemeClr>
                          </a:solidFill>
                        </a:rPr>
                        <a:t>Sight words</a:t>
                      </a:r>
                    </a:p>
                    <a:p>
                      <a:endParaRPr lang="en-US" dirty="0"/>
                    </a:p>
                  </a:txBody>
                  <a:tcPr/>
                </a:tc>
                <a:tc>
                  <a:txBody>
                    <a:bodyPr/>
                    <a:lstStyle/>
                    <a:p>
                      <a:pPr lvl="1"/>
                      <a:r>
                        <a:rPr lang="en-US" sz="2000" dirty="0">
                          <a:solidFill>
                            <a:schemeClr val="accent1">
                              <a:lumMod val="50000"/>
                            </a:schemeClr>
                          </a:solidFill>
                        </a:rPr>
                        <a:t>Looks like what?</a:t>
                      </a:r>
                    </a:p>
                    <a:p>
                      <a:pPr lvl="1"/>
                      <a:r>
                        <a:rPr lang="en-US" sz="2000" dirty="0">
                          <a:solidFill>
                            <a:schemeClr val="accent1">
                              <a:lumMod val="50000"/>
                            </a:schemeClr>
                          </a:solidFill>
                        </a:rPr>
                        <a:t>Is it bright/dull?</a:t>
                      </a:r>
                    </a:p>
                    <a:p>
                      <a:pPr lvl="1"/>
                      <a:r>
                        <a:rPr lang="en-US" sz="2000" dirty="0">
                          <a:solidFill>
                            <a:schemeClr val="accent1">
                              <a:lumMod val="50000"/>
                            </a:schemeClr>
                          </a:solidFill>
                        </a:rPr>
                        <a:t>What color is it?</a:t>
                      </a:r>
                    </a:p>
                    <a:p>
                      <a:pPr lvl="1"/>
                      <a:r>
                        <a:rPr lang="en-US" sz="2000" dirty="0">
                          <a:solidFill>
                            <a:schemeClr val="accent1">
                              <a:lumMod val="50000"/>
                            </a:schemeClr>
                          </a:solidFill>
                        </a:rPr>
                        <a:t>Is it pretty/ugly?</a:t>
                      </a:r>
                    </a:p>
                    <a:p>
                      <a:endParaRPr lang="en-US" dirty="0">
                        <a:solidFill>
                          <a:schemeClr val="accent1">
                            <a:lumMod val="50000"/>
                          </a:schemeClr>
                        </a:solidFill>
                      </a:endParaRPr>
                    </a:p>
                  </a:txBody>
                  <a:tcPr/>
                </a:tc>
                <a:extLst>
                  <a:ext uri="{0D108BD9-81ED-4DB2-BD59-A6C34878D82A}">
                    <a16:rowId xmlns:a16="http://schemas.microsoft.com/office/drawing/2014/main" val="10002"/>
                  </a:ext>
                </a:extLst>
              </a:tr>
              <a:tr h="137808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b="1" dirty="0">
                          <a:solidFill>
                            <a:schemeClr val="accent1">
                              <a:lumMod val="75000"/>
                            </a:schemeClr>
                          </a:solidFill>
                        </a:rPr>
                        <a:t>Taste words</a:t>
                      </a:r>
                    </a:p>
                    <a:p>
                      <a:endParaRPr lang="en-US" dirty="0"/>
                    </a:p>
                  </a:txBody>
                  <a:tcPr/>
                </a:tc>
                <a:tc>
                  <a:txBody>
                    <a:bodyPr/>
                    <a:lstStyle/>
                    <a:p>
                      <a:pPr marL="742950" lvl="1" indent="-285750">
                        <a:buFont typeface="Arial" panose="020B0604020202020204" pitchFamily="34" charset="0"/>
                        <a:buChar char="•"/>
                      </a:pPr>
                      <a:r>
                        <a:rPr lang="en-US" sz="2000" dirty="0">
                          <a:solidFill>
                            <a:schemeClr val="accent1">
                              <a:lumMod val="50000"/>
                            </a:schemeClr>
                          </a:solidFill>
                        </a:rPr>
                        <a:t>Is it spicy/bland?</a:t>
                      </a:r>
                    </a:p>
                    <a:p>
                      <a:pPr marL="742950" lvl="1" indent="-285750">
                        <a:buFont typeface="Arial" panose="020B0604020202020204" pitchFamily="34" charset="0"/>
                        <a:buChar char="•"/>
                      </a:pPr>
                      <a:r>
                        <a:rPr lang="en-US" sz="2000" dirty="0">
                          <a:solidFill>
                            <a:schemeClr val="accent1">
                              <a:lumMod val="50000"/>
                            </a:schemeClr>
                          </a:solidFill>
                        </a:rPr>
                        <a:t>Is it smooth/rough?</a:t>
                      </a:r>
                    </a:p>
                    <a:p>
                      <a:pPr marL="742950" lvl="1" indent="-285750">
                        <a:buFont typeface="Arial" panose="020B0604020202020204" pitchFamily="34" charset="0"/>
                        <a:buChar char="•"/>
                      </a:pPr>
                      <a:r>
                        <a:rPr lang="en-US" sz="2000" dirty="0">
                          <a:solidFill>
                            <a:schemeClr val="accent1">
                              <a:lumMod val="50000"/>
                            </a:schemeClr>
                          </a:solidFill>
                        </a:rPr>
                        <a:t>Is it hot/cold?</a:t>
                      </a:r>
                    </a:p>
                    <a:p>
                      <a:endParaRPr lang="en-US" dirty="0">
                        <a:solidFill>
                          <a:schemeClr val="accent1">
                            <a:lumMod val="50000"/>
                          </a:schemeClr>
                        </a:solidFill>
                      </a:endParaRPr>
                    </a:p>
                  </a:txBody>
                  <a:tcPr/>
                </a:tc>
                <a:extLst>
                  <a:ext uri="{0D108BD9-81ED-4DB2-BD59-A6C34878D82A}">
                    <a16:rowId xmlns:a16="http://schemas.microsoft.com/office/drawing/2014/main" val="10003"/>
                  </a:ext>
                </a:extLst>
              </a:tr>
              <a:tr h="11756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b="1" dirty="0">
                          <a:solidFill>
                            <a:schemeClr val="accent1">
                              <a:lumMod val="75000"/>
                            </a:schemeClr>
                          </a:solidFill>
                        </a:rPr>
                        <a:t>Touch words</a:t>
                      </a:r>
                    </a:p>
                    <a:p>
                      <a:endParaRPr lang="en-US" dirty="0"/>
                    </a:p>
                  </a:txBody>
                  <a:tcPr/>
                </a:tc>
                <a:tc>
                  <a:txBody>
                    <a:bodyPr/>
                    <a:lstStyle/>
                    <a:p>
                      <a:pPr marL="742950" lvl="1" indent="-285750">
                        <a:buFont typeface="Arial" panose="020B0604020202020204" pitchFamily="34" charset="0"/>
                        <a:buChar char="•"/>
                      </a:pPr>
                      <a:r>
                        <a:rPr lang="en-US" sz="2000" dirty="0">
                          <a:solidFill>
                            <a:schemeClr val="accent1">
                              <a:lumMod val="50000"/>
                            </a:schemeClr>
                          </a:solidFill>
                        </a:rPr>
                        <a:t>Is it hard/soft?</a:t>
                      </a:r>
                    </a:p>
                    <a:p>
                      <a:pPr marL="742950" lvl="1" indent="-285750">
                        <a:buFont typeface="Arial" panose="020B0604020202020204" pitchFamily="34" charset="0"/>
                        <a:buChar char="•"/>
                      </a:pPr>
                      <a:r>
                        <a:rPr lang="en-US" sz="2000" dirty="0">
                          <a:solidFill>
                            <a:schemeClr val="accent1">
                              <a:lumMod val="50000"/>
                            </a:schemeClr>
                          </a:solidFill>
                        </a:rPr>
                        <a:t>Is it cold/hot?</a:t>
                      </a:r>
                    </a:p>
                    <a:p>
                      <a:pPr marL="742950" lvl="1" indent="-285750">
                        <a:buFont typeface="Arial" panose="020B0604020202020204" pitchFamily="34" charset="0"/>
                        <a:buChar char="•"/>
                      </a:pPr>
                      <a:r>
                        <a:rPr lang="en-US" sz="2000" dirty="0">
                          <a:solidFill>
                            <a:schemeClr val="accent1">
                              <a:lumMod val="50000"/>
                            </a:schemeClr>
                          </a:solidFill>
                        </a:rPr>
                        <a:t>Is it sticky/rough?</a:t>
                      </a:r>
                    </a:p>
                    <a:p>
                      <a:endParaRPr lang="en-US" dirty="0">
                        <a:solidFill>
                          <a:schemeClr val="accent1">
                            <a:lumMod val="50000"/>
                          </a:schemeClr>
                        </a:solidFill>
                      </a:endParaRPr>
                    </a:p>
                  </a:txBody>
                  <a:tcPr/>
                </a:tc>
                <a:extLst>
                  <a:ext uri="{0D108BD9-81ED-4DB2-BD59-A6C34878D82A}">
                    <a16:rowId xmlns:a16="http://schemas.microsoft.com/office/drawing/2014/main" val="10004"/>
                  </a:ext>
                </a:extLst>
              </a:tr>
            </a:tbl>
          </a:graphicData>
        </a:graphic>
      </p:graphicFrame>
      <p:sp>
        <p:nvSpPr>
          <p:cNvPr id="3" name="Slide Number Placeholder 2"/>
          <p:cNvSpPr>
            <a:spLocks noGrp="1"/>
          </p:cNvSpPr>
          <p:nvPr>
            <p:ph type="sldNum" sz="quarter" idx="12"/>
          </p:nvPr>
        </p:nvSpPr>
        <p:spPr/>
        <p:txBody>
          <a:bodyPr/>
          <a:lstStyle/>
          <a:p>
            <a:fld id="{DC40C83D-E769-49CD-A97B-6CE4F4D31969}" type="slidenum">
              <a:rPr lang="en-US" smtClean="0"/>
              <a:pPr/>
              <a:t>47</a:t>
            </a:fld>
            <a:endParaRPr lang="en-US"/>
          </a:p>
        </p:txBody>
      </p:sp>
    </p:spTree>
    <p:extLst>
      <p:ext uri="{BB962C8B-B14F-4D97-AF65-F5344CB8AC3E}">
        <p14:creationId xmlns:p14="http://schemas.microsoft.com/office/powerpoint/2010/main" val="155176180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533400"/>
            <a:ext cx="8610600" cy="6140142"/>
          </a:xfrm>
          <a:prstGeom prst="rect">
            <a:avLst/>
          </a:prstGeom>
          <a:noFill/>
        </p:spPr>
        <p:txBody>
          <a:bodyPr wrap="square" rtlCol="0">
            <a:spAutoFit/>
          </a:bodyPr>
          <a:lstStyle/>
          <a:p>
            <a:r>
              <a:rPr lang="en-US" sz="3600" b="1" dirty="0">
                <a:solidFill>
                  <a:schemeClr val="accent1">
                    <a:lumMod val="75000"/>
                  </a:schemeClr>
                </a:solidFill>
              </a:rPr>
              <a:t>AVOID:</a:t>
            </a:r>
          </a:p>
          <a:p>
            <a:endParaRPr lang="en-US" sz="900" b="1" dirty="0"/>
          </a:p>
          <a:p>
            <a:pPr marL="457200" indent="-457200">
              <a:buFont typeface="Arial" panose="020B0604020202020204" pitchFamily="34" charset="0"/>
              <a:buChar char="•"/>
            </a:pPr>
            <a:r>
              <a:rPr lang="en-US" sz="2800" b="1" dirty="0">
                <a:solidFill>
                  <a:schemeClr val="accent1">
                    <a:lumMod val="50000"/>
                  </a:schemeClr>
                </a:solidFill>
              </a:rPr>
              <a:t>Sensitive topics</a:t>
            </a:r>
          </a:p>
          <a:p>
            <a:pPr marL="457200" indent="-457200">
              <a:buFont typeface="Arial" panose="020B0604020202020204" pitchFamily="34" charset="0"/>
              <a:buChar char="•"/>
            </a:pPr>
            <a:r>
              <a:rPr lang="en-US" sz="2800" b="1" dirty="0">
                <a:solidFill>
                  <a:schemeClr val="accent1">
                    <a:lumMod val="50000"/>
                  </a:schemeClr>
                </a:solidFill>
              </a:rPr>
              <a:t>Don’t pry or pressure </a:t>
            </a:r>
          </a:p>
          <a:p>
            <a:pPr marL="457200" indent="-457200">
              <a:buFont typeface="Arial" panose="020B0604020202020204" pitchFamily="34" charset="0"/>
              <a:buChar char="•"/>
            </a:pPr>
            <a:r>
              <a:rPr lang="en-US" sz="2800" b="1" dirty="0">
                <a:solidFill>
                  <a:schemeClr val="accent1">
                    <a:lumMod val="50000"/>
                  </a:schemeClr>
                </a:solidFill>
              </a:rPr>
              <a:t>Don’t problem solve</a:t>
            </a:r>
          </a:p>
          <a:p>
            <a:pPr marL="457200" indent="-457200">
              <a:buFont typeface="Arial" panose="020B0604020202020204" pitchFamily="34" charset="0"/>
              <a:buChar char="•"/>
            </a:pPr>
            <a:r>
              <a:rPr lang="en-US" sz="2800" b="1" dirty="0">
                <a:solidFill>
                  <a:schemeClr val="accent1">
                    <a:lumMod val="50000"/>
                  </a:schemeClr>
                </a:solidFill>
              </a:rPr>
              <a:t>Don’t repeat conversation with others</a:t>
            </a:r>
          </a:p>
          <a:p>
            <a:pPr marL="457200" indent="-457200">
              <a:buFont typeface="Arial" panose="020B0604020202020204" pitchFamily="34" charset="0"/>
              <a:buChar char="•"/>
            </a:pPr>
            <a:r>
              <a:rPr lang="en-US" sz="2800" b="1" dirty="0">
                <a:solidFill>
                  <a:schemeClr val="accent1">
                    <a:lumMod val="50000"/>
                  </a:schemeClr>
                </a:solidFill>
              </a:rPr>
              <a:t>Don’t minimize or question authenticity of conversation</a:t>
            </a:r>
          </a:p>
          <a:p>
            <a:pPr marL="457200" indent="-457200">
              <a:buFont typeface="Arial" panose="020B0604020202020204" pitchFamily="34" charset="0"/>
              <a:buChar char="•"/>
            </a:pPr>
            <a:r>
              <a:rPr lang="en-US" sz="2800" b="1" dirty="0">
                <a:solidFill>
                  <a:schemeClr val="accent1">
                    <a:lumMod val="50000"/>
                  </a:schemeClr>
                </a:solidFill>
              </a:rPr>
              <a:t>Don’t let your opinions or values distort meaning </a:t>
            </a:r>
          </a:p>
          <a:p>
            <a:pPr marL="457200" indent="-457200">
              <a:buFont typeface="Arial" panose="020B0604020202020204" pitchFamily="34" charset="0"/>
              <a:buChar char="•"/>
            </a:pPr>
            <a:r>
              <a:rPr lang="en-US" sz="2800" b="1" dirty="0">
                <a:solidFill>
                  <a:schemeClr val="accent1">
                    <a:lumMod val="50000"/>
                  </a:schemeClr>
                </a:solidFill>
              </a:rPr>
              <a:t>Don’t interrupt</a:t>
            </a:r>
          </a:p>
          <a:p>
            <a:pPr algn="ctr"/>
            <a:endParaRPr lang="en-US" sz="2800" b="1" dirty="0"/>
          </a:p>
          <a:p>
            <a:pPr algn="ctr"/>
            <a:r>
              <a:rPr lang="en-US" sz="2800" b="1" dirty="0">
                <a:solidFill>
                  <a:schemeClr val="accent1">
                    <a:lumMod val="75000"/>
                  </a:schemeClr>
                </a:solidFill>
              </a:rPr>
              <a:t>ASK: WHO – WHAT – WHEN – WHERE – HOW</a:t>
            </a:r>
          </a:p>
          <a:p>
            <a:pPr algn="ctr"/>
            <a:endParaRPr lang="en-US" sz="1200" b="1" dirty="0">
              <a:solidFill>
                <a:schemeClr val="accent1">
                  <a:lumMod val="75000"/>
                </a:schemeClr>
              </a:solidFill>
            </a:endParaRPr>
          </a:p>
          <a:p>
            <a:pPr algn="ctr"/>
            <a:r>
              <a:rPr lang="en-US" sz="2800" b="1" dirty="0">
                <a:solidFill>
                  <a:schemeClr val="accent1">
                    <a:lumMod val="75000"/>
                  </a:schemeClr>
                </a:solidFill>
              </a:rPr>
              <a:t>NEVER ask WHY!</a:t>
            </a:r>
          </a:p>
          <a:p>
            <a:pPr marL="457200" indent="-457200">
              <a:buFont typeface="Arial" panose="020B0604020202020204" pitchFamily="34" charset="0"/>
              <a:buChar char="•"/>
            </a:pPr>
            <a:endParaRPr lang="en-US" sz="2800" b="1" dirty="0"/>
          </a:p>
        </p:txBody>
      </p:sp>
      <p:sp>
        <p:nvSpPr>
          <p:cNvPr id="3" name="Slide Number Placeholder 2"/>
          <p:cNvSpPr>
            <a:spLocks noGrp="1"/>
          </p:cNvSpPr>
          <p:nvPr>
            <p:ph type="sldNum" sz="quarter" idx="12"/>
          </p:nvPr>
        </p:nvSpPr>
        <p:spPr/>
        <p:txBody>
          <a:bodyPr/>
          <a:lstStyle/>
          <a:p>
            <a:fld id="{DC40C83D-E769-49CD-A97B-6CE4F4D31969}" type="slidenum">
              <a:rPr lang="en-US" smtClean="0"/>
              <a:pPr/>
              <a:t>48</a:t>
            </a:fld>
            <a:endParaRPr lang="en-US"/>
          </a:p>
        </p:txBody>
      </p:sp>
    </p:spTree>
    <p:extLst>
      <p:ext uri="{BB962C8B-B14F-4D97-AF65-F5344CB8AC3E}">
        <p14:creationId xmlns:p14="http://schemas.microsoft.com/office/powerpoint/2010/main" val="418054348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74831515"/>
              </p:ext>
            </p:extLst>
          </p:nvPr>
        </p:nvGraphicFramePr>
        <p:xfrm>
          <a:off x="228600" y="1322899"/>
          <a:ext cx="8763000" cy="4900930"/>
        </p:xfrm>
        <a:graphic>
          <a:graphicData uri="http://schemas.openxmlformats.org/drawingml/2006/table">
            <a:tbl>
              <a:tblPr firstRow="1" firstCol="1" bandRow="1">
                <a:tableStyleId>{5C22544A-7EE6-4342-B048-85BDC9FD1C3A}</a:tableStyleId>
              </a:tblPr>
              <a:tblGrid>
                <a:gridCol w="4598077">
                  <a:extLst>
                    <a:ext uri="{9D8B030D-6E8A-4147-A177-3AD203B41FA5}">
                      <a16:colId xmlns:a16="http://schemas.microsoft.com/office/drawing/2014/main" val="20000"/>
                    </a:ext>
                  </a:extLst>
                </a:gridCol>
                <a:gridCol w="4164923">
                  <a:extLst>
                    <a:ext uri="{9D8B030D-6E8A-4147-A177-3AD203B41FA5}">
                      <a16:colId xmlns:a16="http://schemas.microsoft.com/office/drawing/2014/main" val="20001"/>
                    </a:ext>
                  </a:extLst>
                </a:gridCol>
              </a:tblGrid>
              <a:tr h="304800">
                <a:tc>
                  <a:txBody>
                    <a:bodyPr/>
                    <a:lstStyle/>
                    <a:p>
                      <a:pPr marL="0" marR="0" algn="just">
                        <a:lnSpc>
                          <a:spcPct val="115000"/>
                        </a:lnSpc>
                        <a:spcBef>
                          <a:spcPts val="0"/>
                        </a:spcBef>
                        <a:spcAft>
                          <a:spcPts val="0"/>
                        </a:spcAft>
                      </a:pPr>
                      <a:r>
                        <a:rPr lang="en-US" sz="900" dirty="0">
                          <a:effectLst/>
                        </a:rPr>
                        <a:t>LEFT  BRAIN</a:t>
                      </a:r>
                      <a:endParaRPr lang="en-US" sz="700" dirty="0">
                        <a:effectLst/>
                        <a:latin typeface="Times New Roman" panose="02020603050405020304" pitchFamily="18" charset="0"/>
                        <a:ea typeface="Times New Roman" panose="02020603050405020304" pitchFamily="18" charset="0"/>
                      </a:endParaRPr>
                    </a:p>
                  </a:txBody>
                  <a:tcPr marL="48867" marR="48867" marT="0" marB="0">
                    <a:solidFill>
                      <a:schemeClr val="tx1"/>
                    </a:solidFill>
                  </a:tcPr>
                </a:tc>
                <a:tc>
                  <a:txBody>
                    <a:bodyPr/>
                    <a:lstStyle/>
                    <a:p>
                      <a:pPr marL="0" marR="0" algn="just">
                        <a:lnSpc>
                          <a:spcPct val="115000"/>
                        </a:lnSpc>
                        <a:spcBef>
                          <a:spcPts val="0"/>
                        </a:spcBef>
                        <a:spcAft>
                          <a:spcPts val="0"/>
                        </a:spcAft>
                      </a:pPr>
                      <a:r>
                        <a:rPr lang="en-US" sz="900" dirty="0">
                          <a:effectLst/>
                        </a:rPr>
                        <a:t>RIGHT  BRAIN</a:t>
                      </a:r>
                      <a:endParaRPr lang="en-US" sz="700" dirty="0">
                        <a:effectLst/>
                        <a:latin typeface="Times New Roman" panose="02020603050405020304" pitchFamily="18" charset="0"/>
                        <a:ea typeface="Times New Roman" panose="02020603050405020304" pitchFamily="18" charset="0"/>
                      </a:endParaRPr>
                    </a:p>
                  </a:txBody>
                  <a:tcPr marL="48867" marR="48867" marT="0" marB="0">
                    <a:solidFill>
                      <a:schemeClr val="tx1"/>
                    </a:solidFill>
                  </a:tcPr>
                </a:tc>
                <a:extLst>
                  <a:ext uri="{0D108BD9-81ED-4DB2-BD59-A6C34878D82A}">
                    <a16:rowId xmlns:a16="http://schemas.microsoft.com/office/drawing/2014/main" val="10000"/>
                  </a:ext>
                </a:extLst>
              </a:tr>
              <a:tr h="205066">
                <a:tc>
                  <a:txBody>
                    <a:bodyPr/>
                    <a:lstStyle/>
                    <a:p>
                      <a:pPr marL="171450" marR="0" lvl="0" indent="-171450" algn="just">
                        <a:lnSpc>
                          <a:spcPct val="115000"/>
                        </a:lnSpc>
                        <a:spcBef>
                          <a:spcPts val="0"/>
                        </a:spcBef>
                        <a:spcAft>
                          <a:spcPts val="0"/>
                        </a:spcAft>
                        <a:buFont typeface="Arial" panose="020B0604020202020204" pitchFamily="34" charset="0"/>
                        <a:buChar char="•"/>
                      </a:pPr>
                      <a:r>
                        <a:rPr lang="en-US" sz="2000" dirty="0">
                          <a:solidFill>
                            <a:schemeClr val="accent1">
                              <a:lumMod val="50000"/>
                            </a:schemeClr>
                          </a:solidFill>
                          <a:effectLst/>
                        </a:rPr>
                        <a:t>Logical - “Facts”, Independent</a:t>
                      </a:r>
                      <a:endParaRPr lang="en-US" sz="2000" dirty="0">
                        <a:solidFill>
                          <a:schemeClr val="accent1">
                            <a:lumMod val="50000"/>
                          </a:schemeClr>
                        </a:solidFill>
                        <a:effectLst/>
                        <a:latin typeface="Times New Roman" panose="02020603050405020304" pitchFamily="18" charset="0"/>
                        <a:ea typeface="Times New Roman" panose="02020603050405020304" pitchFamily="18" charset="0"/>
                      </a:endParaRPr>
                    </a:p>
                  </a:txBody>
                  <a:tcPr marL="48867" marR="48867" marT="0" marB="0">
                    <a:solidFill>
                      <a:schemeClr val="accent1">
                        <a:lumMod val="40000"/>
                        <a:lumOff val="60000"/>
                      </a:schemeClr>
                    </a:solidFill>
                  </a:tcPr>
                </a:tc>
                <a:tc>
                  <a:txBody>
                    <a:bodyPr/>
                    <a:lstStyle/>
                    <a:p>
                      <a:pPr marL="342900" marR="0" lvl="0" indent="-342900" algn="just">
                        <a:lnSpc>
                          <a:spcPct val="115000"/>
                        </a:lnSpc>
                        <a:spcBef>
                          <a:spcPts val="0"/>
                        </a:spcBef>
                        <a:spcAft>
                          <a:spcPts val="0"/>
                        </a:spcAft>
                        <a:buFont typeface="Arial" panose="020B0604020202020204" pitchFamily="34" charset="0"/>
                        <a:buChar char="•"/>
                      </a:pPr>
                      <a:r>
                        <a:rPr lang="en-US" sz="2000" dirty="0">
                          <a:solidFill>
                            <a:schemeClr val="accent1">
                              <a:lumMod val="50000"/>
                            </a:schemeClr>
                          </a:solidFill>
                          <a:effectLst/>
                        </a:rPr>
                        <a:t>Emotional - “Feelings”, Dependent</a:t>
                      </a:r>
                      <a:endParaRPr lang="en-US" sz="2000" dirty="0">
                        <a:solidFill>
                          <a:schemeClr val="accent1">
                            <a:lumMod val="50000"/>
                          </a:schemeClr>
                        </a:solidFill>
                        <a:effectLst/>
                        <a:latin typeface="Times New Roman" panose="02020603050405020304" pitchFamily="18" charset="0"/>
                        <a:ea typeface="Times New Roman" panose="02020603050405020304" pitchFamily="18" charset="0"/>
                      </a:endParaRPr>
                    </a:p>
                  </a:txBody>
                  <a:tcPr marL="48867" marR="48867" marT="0" marB="0"/>
                </a:tc>
                <a:extLst>
                  <a:ext uri="{0D108BD9-81ED-4DB2-BD59-A6C34878D82A}">
                    <a16:rowId xmlns:a16="http://schemas.microsoft.com/office/drawing/2014/main" val="10001"/>
                  </a:ext>
                </a:extLst>
              </a:tr>
              <a:tr h="205066">
                <a:tc>
                  <a:txBody>
                    <a:bodyPr/>
                    <a:lstStyle/>
                    <a:p>
                      <a:pPr marL="171450" marR="0" lvl="0" indent="-171450" algn="just">
                        <a:lnSpc>
                          <a:spcPct val="115000"/>
                        </a:lnSpc>
                        <a:spcBef>
                          <a:spcPts val="0"/>
                        </a:spcBef>
                        <a:spcAft>
                          <a:spcPts val="0"/>
                        </a:spcAft>
                        <a:buFont typeface="Arial" panose="020B0604020202020204" pitchFamily="34" charset="0"/>
                        <a:buChar char="•"/>
                      </a:pPr>
                      <a:r>
                        <a:rPr lang="en-US" sz="2000" dirty="0">
                          <a:solidFill>
                            <a:schemeClr val="accent1">
                              <a:lumMod val="50000"/>
                            </a:schemeClr>
                          </a:solidFill>
                          <a:effectLst/>
                        </a:rPr>
                        <a:t>Rational</a:t>
                      </a:r>
                      <a:endParaRPr lang="en-US" sz="2000" dirty="0">
                        <a:solidFill>
                          <a:schemeClr val="accent1">
                            <a:lumMod val="50000"/>
                          </a:schemeClr>
                        </a:solidFill>
                        <a:effectLst/>
                        <a:latin typeface="Times New Roman" panose="02020603050405020304" pitchFamily="18" charset="0"/>
                        <a:ea typeface="Times New Roman" panose="02020603050405020304" pitchFamily="18" charset="0"/>
                      </a:endParaRPr>
                    </a:p>
                  </a:txBody>
                  <a:tcPr marL="48867" marR="48867" marT="0" marB="0">
                    <a:solidFill>
                      <a:schemeClr val="accent1">
                        <a:lumMod val="20000"/>
                        <a:lumOff val="80000"/>
                      </a:schemeClr>
                    </a:solidFill>
                  </a:tcPr>
                </a:tc>
                <a:tc>
                  <a:txBody>
                    <a:bodyPr/>
                    <a:lstStyle/>
                    <a:p>
                      <a:pPr marL="342900" marR="0" lvl="0" indent="-342900" algn="just">
                        <a:lnSpc>
                          <a:spcPct val="115000"/>
                        </a:lnSpc>
                        <a:spcBef>
                          <a:spcPts val="0"/>
                        </a:spcBef>
                        <a:spcAft>
                          <a:spcPts val="0"/>
                        </a:spcAft>
                        <a:buFont typeface="Arial" panose="020B0604020202020204" pitchFamily="34" charset="0"/>
                        <a:buChar char="•"/>
                      </a:pPr>
                      <a:r>
                        <a:rPr lang="en-US" sz="2000" dirty="0">
                          <a:solidFill>
                            <a:schemeClr val="accent1">
                              <a:lumMod val="50000"/>
                            </a:schemeClr>
                          </a:solidFill>
                          <a:effectLst/>
                        </a:rPr>
                        <a:t>Creative - Intuitive</a:t>
                      </a:r>
                      <a:endParaRPr lang="en-US" sz="2000" dirty="0">
                        <a:solidFill>
                          <a:schemeClr val="accent1">
                            <a:lumMod val="50000"/>
                          </a:schemeClr>
                        </a:solidFill>
                        <a:effectLst/>
                        <a:latin typeface="Times New Roman" panose="02020603050405020304" pitchFamily="18" charset="0"/>
                        <a:ea typeface="Times New Roman" panose="02020603050405020304" pitchFamily="18" charset="0"/>
                      </a:endParaRPr>
                    </a:p>
                  </a:txBody>
                  <a:tcPr marL="48867" marR="48867" marT="0" marB="0"/>
                </a:tc>
                <a:extLst>
                  <a:ext uri="{0D108BD9-81ED-4DB2-BD59-A6C34878D82A}">
                    <a16:rowId xmlns:a16="http://schemas.microsoft.com/office/drawing/2014/main" val="10002"/>
                  </a:ext>
                </a:extLst>
              </a:tr>
              <a:tr h="205066">
                <a:tc>
                  <a:txBody>
                    <a:bodyPr/>
                    <a:lstStyle/>
                    <a:p>
                      <a:pPr marL="171450" marR="0" lvl="0" indent="-171450" algn="just">
                        <a:lnSpc>
                          <a:spcPct val="115000"/>
                        </a:lnSpc>
                        <a:spcBef>
                          <a:spcPts val="0"/>
                        </a:spcBef>
                        <a:spcAft>
                          <a:spcPts val="0"/>
                        </a:spcAft>
                        <a:buFont typeface="Arial" panose="020B0604020202020204" pitchFamily="34" charset="0"/>
                        <a:buChar char="•"/>
                      </a:pPr>
                      <a:r>
                        <a:rPr lang="en-US" sz="2000" dirty="0">
                          <a:solidFill>
                            <a:schemeClr val="accent1">
                              <a:lumMod val="50000"/>
                            </a:schemeClr>
                          </a:solidFill>
                          <a:effectLst/>
                        </a:rPr>
                        <a:t>More Physical</a:t>
                      </a:r>
                      <a:endParaRPr lang="en-US" sz="2000" dirty="0">
                        <a:solidFill>
                          <a:schemeClr val="accent1">
                            <a:lumMod val="50000"/>
                          </a:schemeClr>
                        </a:solidFill>
                        <a:effectLst/>
                        <a:latin typeface="Times New Roman" panose="02020603050405020304" pitchFamily="18" charset="0"/>
                        <a:ea typeface="Times New Roman" panose="02020603050405020304" pitchFamily="18" charset="0"/>
                      </a:endParaRPr>
                    </a:p>
                  </a:txBody>
                  <a:tcPr marL="48867" marR="48867" marT="0" marB="0">
                    <a:solidFill>
                      <a:schemeClr val="accent1">
                        <a:lumMod val="40000"/>
                        <a:lumOff val="60000"/>
                      </a:schemeClr>
                    </a:solidFill>
                  </a:tcPr>
                </a:tc>
                <a:tc>
                  <a:txBody>
                    <a:bodyPr/>
                    <a:lstStyle/>
                    <a:p>
                      <a:pPr marL="342900" marR="0" lvl="0" indent="-342900" algn="just">
                        <a:lnSpc>
                          <a:spcPct val="115000"/>
                        </a:lnSpc>
                        <a:spcBef>
                          <a:spcPts val="0"/>
                        </a:spcBef>
                        <a:spcAft>
                          <a:spcPts val="0"/>
                        </a:spcAft>
                        <a:buFont typeface="Arial" panose="020B0604020202020204" pitchFamily="34" charset="0"/>
                        <a:buChar char="•"/>
                      </a:pPr>
                      <a:r>
                        <a:rPr lang="en-US" sz="2000" dirty="0">
                          <a:solidFill>
                            <a:schemeClr val="accent1">
                              <a:lumMod val="50000"/>
                            </a:schemeClr>
                          </a:solidFill>
                          <a:effectLst/>
                        </a:rPr>
                        <a:t>More Spiritual</a:t>
                      </a:r>
                      <a:endParaRPr lang="en-US" sz="2000" dirty="0">
                        <a:solidFill>
                          <a:schemeClr val="accent1">
                            <a:lumMod val="50000"/>
                          </a:schemeClr>
                        </a:solidFill>
                        <a:effectLst/>
                        <a:latin typeface="Times New Roman" panose="02020603050405020304" pitchFamily="18" charset="0"/>
                        <a:ea typeface="Times New Roman" panose="02020603050405020304" pitchFamily="18" charset="0"/>
                      </a:endParaRPr>
                    </a:p>
                  </a:txBody>
                  <a:tcPr marL="48867" marR="48867" marT="0" marB="0"/>
                </a:tc>
                <a:extLst>
                  <a:ext uri="{0D108BD9-81ED-4DB2-BD59-A6C34878D82A}">
                    <a16:rowId xmlns:a16="http://schemas.microsoft.com/office/drawing/2014/main" val="10003"/>
                  </a:ext>
                </a:extLst>
              </a:tr>
              <a:tr h="205066">
                <a:tc>
                  <a:txBody>
                    <a:bodyPr/>
                    <a:lstStyle/>
                    <a:p>
                      <a:pPr marL="171450" marR="0" lvl="0" indent="-171450" algn="just">
                        <a:lnSpc>
                          <a:spcPct val="115000"/>
                        </a:lnSpc>
                        <a:spcBef>
                          <a:spcPts val="0"/>
                        </a:spcBef>
                        <a:spcAft>
                          <a:spcPts val="0"/>
                        </a:spcAft>
                        <a:buFont typeface="Arial" panose="020B0604020202020204" pitchFamily="34" charset="0"/>
                        <a:buChar char="•"/>
                      </a:pPr>
                      <a:r>
                        <a:rPr lang="en-US" sz="2000" dirty="0">
                          <a:solidFill>
                            <a:schemeClr val="accent1">
                              <a:lumMod val="50000"/>
                            </a:schemeClr>
                          </a:solidFill>
                          <a:effectLst/>
                        </a:rPr>
                        <a:t>Career Oriented</a:t>
                      </a:r>
                      <a:endParaRPr lang="en-US" sz="2000" dirty="0">
                        <a:solidFill>
                          <a:schemeClr val="accent1">
                            <a:lumMod val="50000"/>
                          </a:schemeClr>
                        </a:solidFill>
                        <a:effectLst/>
                        <a:latin typeface="Times New Roman" panose="02020603050405020304" pitchFamily="18" charset="0"/>
                        <a:ea typeface="Times New Roman" panose="02020603050405020304" pitchFamily="18" charset="0"/>
                      </a:endParaRPr>
                    </a:p>
                  </a:txBody>
                  <a:tcPr marL="48867" marR="48867" marT="0" marB="0">
                    <a:solidFill>
                      <a:schemeClr val="accent1">
                        <a:lumMod val="20000"/>
                        <a:lumOff val="80000"/>
                      </a:schemeClr>
                    </a:solidFill>
                  </a:tcPr>
                </a:tc>
                <a:tc>
                  <a:txBody>
                    <a:bodyPr/>
                    <a:lstStyle/>
                    <a:p>
                      <a:pPr marL="342900" marR="0" lvl="0" indent="-342900" algn="just">
                        <a:lnSpc>
                          <a:spcPct val="115000"/>
                        </a:lnSpc>
                        <a:spcBef>
                          <a:spcPts val="0"/>
                        </a:spcBef>
                        <a:spcAft>
                          <a:spcPts val="0"/>
                        </a:spcAft>
                        <a:buFont typeface="Arial" panose="020B0604020202020204" pitchFamily="34" charset="0"/>
                        <a:buChar char="•"/>
                      </a:pPr>
                      <a:r>
                        <a:rPr lang="en-US" sz="2000" dirty="0">
                          <a:solidFill>
                            <a:schemeClr val="accent1">
                              <a:lumMod val="50000"/>
                            </a:schemeClr>
                          </a:solidFill>
                          <a:effectLst/>
                        </a:rPr>
                        <a:t>Family - Home Oriented</a:t>
                      </a:r>
                      <a:endParaRPr lang="en-US" sz="2000" dirty="0">
                        <a:solidFill>
                          <a:schemeClr val="accent1">
                            <a:lumMod val="50000"/>
                          </a:schemeClr>
                        </a:solidFill>
                        <a:effectLst/>
                        <a:latin typeface="Times New Roman" panose="02020603050405020304" pitchFamily="18" charset="0"/>
                        <a:ea typeface="Times New Roman" panose="02020603050405020304" pitchFamily="18" charset="0"/>
                      </a:endParaRPr>
                    </a:p>
                  </a:txBody>
                  <a:tcPr marL="48867" marR="48867" marT="0" marB="0"/>
                </a:tc>
                <a:extLst>
                  <a:ext uri="{0D108BD9-81ED-4DB2-BD59-A6C34878D82A}">
                    <a16:rowId xmlns:a16="http://schemas.microsoft.com/office/drawing/2014/main" val="10004"/>
                  </a:ext>
                </a:extLst>
              </a:tr>
              <a:tr h="205066">
                <a:tc>
                  <a:txBody>
                    <a:bodyPr/>
                    <a:lstStyle/>
                    <a:p>
                      <a:pPr marL="171450" marR="0" lvl="0" indent="-171450" algn="just">
                        <a:lnSpc>
                          <a:spcPct val="115000"/>
                        </a:lnSpc>
                        <a:spcBef>
                          <a:spcPts val="0"/>
                        </a:spcBef>
                        <a:spcAft>
                          <a:spcPts val="0"/>
                        </a:spcAft>
                        <a:buFont typeface="Arial" panose="020B0604020202020204" pitchFamily="34" charset="0"/>
                        <a:buChar char="•"/>
                      </a:pPr>
                      <a:r>
                        <a:rPr lang="en-US" sz="2000" dirty="0">
                          <a:solidFill>
                            <a:schemeClr val="accent1">
                              <a:lumMod val="50000"/>
                            </a:schemeClr>
                          </a:solidFill>
                          <a:effectLst/>
                        </a:rPr>
                        <a:t>More Males</a:t>
                      </a:r>
                      <a:endParaRPr lang="en-US" sz="2000" dirty="0">
                        <a:solidFill>
                          <a:schemeClr val="accent1">
                            <a:lumMod val="50000"/>
                          </a:schemeClr>
                        </a:solidFill>
                        <a:effectLst/>
                        <a:latin typeface="Times New Roman" panose="02020603050405020304" pitchFamily="18" charset="0"/>
                        <a:ea typeface="Times New Roman" panose="02020603050405020304" pitchFamily="18" charset="0"/>
                      </a:endParaRPr>
                    </a:p>
                  </a:txBody>
                  <a:tcPr marL="48867" marR="48867" marT="0" marB="0">
                    <a:solidFill>
                      <a:schemeClr val="accent1">
                        <a:lumMod val="40000"/>
                        <a:lumOff val="60000"/>
                      </a:schemeClr>
                    </a:solidFill>
                  </a:tcPr>
                </a:tc>
                <a:tc>
                  <a:txBody>
                    <a:bodyPr/>
                    <a:lstStyle/>
                    <a:p>
                      <a:pPr marL="342900" marR="0" lvl="0" indent="-342900" algn="just">
                        <a:lnSpc>
                          <a:spcPct val="115000"/>
                        </a:lnSpc>
                        <a:spcBef>
                          <a:spcPts val="0"/>
                        </a:spcBef>
                        <a:spcAft>
                          <a:spcPts val="0"/>
                        </a:spcAft>
                        <a:buFont typeface="Arial" panose="020B0604020202020204" pitchFamily="34" charset="0"/>
                        <a:buChar char="•"/>
                      </a:pPr>
                      <a:r>
                        <a:rPr lang="en-US" sz="2000" dirty="0">
                          <a:solidFill>
                            <a:schemeClr val="accent1">
                              <a:lumMod val="50000"/>
                            </a:schemeClr>
                          </a:solidFill>
                          <a:effectLst/>
                        </a:rPr>
                        <a:t>More Females</a:t>
                      </a:r>
                      <a:endParaRPr lang="en-US" sz="2000" dirty="0">
                        <a:solidFill>
                          <a:schemeClr val="accent1">
                            <a:lumMod val="50000"/>
                          </a:schemeClr>
                        </a:solidFill>
                        <a:effectLst/>
                        <a:latin typeface="Times New Roman" panose="02020603050405020304" pitchFamily="18" charset="0"/>
                        <a:ea typeface="Times New Roman" panose="02020603050405020304" pitchFamily="18" charset="0"/>
                      </a:endParaRPr>
                    </a:p>
                  </a:txBody>
                  <a:tcPr marL="48867" marR="48867" marT="0" marB="0"/>
                </a:tc>
                <a:extLst>
                  <a:ext uri="{0D108BD9-81ED-4DB2-BD59-A6C34878D82A}">
                    <a16:rowId xmlns:a16="http://schemas.microsoft.com/office/drawing/2014/main" val="10005"/>
                  </a:ext>
                </a:extLst>
              </a:tr>
              <a:tr h="205066">
                <a:tc>
                  <a:txBody>
                    <a:bodyPr/>
                    <a:lstStyle/>
                    <a:p>
                      <a:pPr marL="171450" marR="0" lvl="0" indent="-171450" algn="just">
                        <a:lnSpc>
                          <a:spcPct val="115000"/>
                        </a:lnSpc>
                        <a:spcBef>
                          <a:spcPts val="0"/>
                        </a:spcBef>
                        <a:spcAft>
                          <a:spcPts val="0"/>
                        </a:spcAft>
                        <a:buFont typeface="Arial" panose="020B0604020202020204" pitchFamily="34" charset="0"/>
                        <a:buChar char="•"/>
                      </a:pPr>
                      <a:r>
                        <a:rPr lang="en-US" sz="2000" dirty="0">
                          <a:solidFill>
                            <a:schemeClr val="accent1">
                              <a:lumMod val="50000"/>
                            </a:schemeClr>
                          </a:solidFill>
                          <a:effectLst/>
                        </a:rPr>
                        <a:t>More anger</a:t>
                      </a:r>
                      <a:endParaRPr lang="en-US" sz="2000" dirty="0">
                        <a:solidFill>
                          <a:schemeClr val="accent1">
                            <a:lumMod val="50000"/>
                          </a:schemeClr>
                        </a:solidFill>
                        <a:effectLst/>
                        <a:latin typeface="Times New Roman" panose="02020603050405020304" pitchFamily="18" charset="0"/>
                        <a:ea typeface="Times New Roman" panose="02020603050405020304" pitchFamily="18" charset="0"/>
                      </a:endParaRPr>
                    </a:p>
                  </a:txBody>
                  <a:tcPr marL="48867" marR="48867" marT="0" marB="0">
                    <a:solidFill>
                      <a:schemeClr val="accent1">
                        <a:lumMod val="20000"/>
                        <a:lumOff val="80000"/>
                      </a:schemeClr>
                    </a:solidFill>
                  </a:tcPr>
                </a:tc>
                <a:tc>
                  <a:txBody>
                    <a:bodyPr/>
                    <a:lstStyle/>
                    <a:p>
                      <a:pPr marL="342900" marR="0" lvl="0" indent="-342900" algn="just">
                        <a:lnSpc>
                          <a:spcPct val="115000"/>
                        </a:lnSpc>
                        <a:spcBef>
                          <a:spcPts val="0"/>
                        </a:spcBef>
                        <a:spcAft>
                          <a:spcPts val="0"/>
                        </a:spcAft>
                        <a:buFont typeface="Arial" panose="020B0604020202020204" pitchFamily="34" charset="0"/>
                        <a:buChar char="•"/>
                      </a:pPr>
                      <a:r>
                        <a:rPr lang="en-US" sz="2000" dirty="0">
                          <a:solidFill>
                            <a:schemeClr val="accent1">
                              <a:lumMod val="50000"/>
                            </a:schemeClr>
                          </a:solidFill>
                          <a:effectLst/>
                        </a:rPr>
                        <a:t>More sadness</a:t>
                      </a:r>
                      <a:endParaRPr lang="en-US" sz="2000" dirty="0">
                        <a:solidFill>
                          <a:schemeClr val="accent1">
                            <a:lumMod val="50000"/>
                          </a:schemeClr>
                        </a:solidFill>
                        <a:effectLst/>
                        <a:latin typeface="Times New Roman" panose="02020603050405020304" pitchFamily="18" charset="0"/>
                        <a:ea typeface="Times New Roman" panose="02020603050405020304" pitchFamily="18" charset="0"/>
                      </a:endParaRPr>
                    </a:p>
                  </a:txBody>
                  <a:tcPr marL="48867" marR="48867" marT="0" marB="0"/>
                </a:tc>
                <a:extLst>
                  <a:ext uri="{0D108BD9-81ED-4DB2-BD59-A6C34878D82A}">
                    <a16:rowId xmlns:a16="http://schemas.microsoft.com/office/drawing/2014/main" val="10006"/>
                  </a:ext>
                </a:extLst>
              </a:tr>
              <a:tr h="205066">
                <a:tc>
                  <a:txBody>
                    <a:bodyPr/>
                    <a:lstStyle/>
                    <a:p>
                      <a:pPr marL="171450" marR="0" lvl="0" indent="-171450" algn="just">
                        <a:lnSpc>
                          <a:spcPct val="115000"/>
                        </a:lnSpc>
                        <a:spcBef>
                          <a:spcPts val="0"/>
                        </a:spcBef>
                        <a:spcAft>
                          <a:spcPts val="0"/>
                        </a:spcAft>
                        <a:buFont typeface="Arial" panose="020B0604020202020204" pitchFamily="34" charset="0"/>
                        <a:buChar char="•"/>
                      </a:pPr>
                      <a:r>
                        <a:rPr lang="en-US" sz="2000" dirty="0">
                          <a:solidFill>
                            <a:schemeClr val="accent1">
                              <a:lumMod val="50000"/>
                            </a:schemeClr>
                          </a:solidFill>
                          <a:effectLst/>
                        </a:rPr>
                        <a:t>They are important </a:t>
                      </a:r>
                      <a:endParaRPr lang="en-US" sz="2000" dirty="0">
                        <a:solidFill>
                          <a:schemeClr val="accent1">
                            <a:lumMod val="50000"/>
                          </a:schemeClr>
                        </a:solidFill>
                        <a:effectLst/>
                        <a:latin typeface="Times New Roman" panose="02020603050405020304" pitchFamily="18" charset="0"/>
                        <a:ea typeface="Times New Roman" panose="02020603050405020304" pitchFamily="18" charset="0"/>
                      </a:endParaRPr>
                    </a:p>
                  </a:txBody>
                  <a:tcPr marL="48867" marR="48867" marT="0" marB="0">
                    <a:solidFill>
                      <a:schemeClr val="accent1">
                        <a:lumMod val="40000"/>
                        <a:lumOff val="60000"/>
                      </a:schemeClr>
                    </a:solidFill>
                  </a:tcPr>
                </a:tc>
                <a:tc>
                  <a:txBody>
                    <a:bodyPr/>
                    <a:lstStyle/>
                    <a:p>
                      <a:pPr marL="342900" marR="0" lvl="0" indent="-342900" algn="just">
                        <a:lnSpc>
                          <a:spcPct val="115000"/>
                        </a:lnSpc>
                        <a:spcBef>
                          <a:spcPts val="0"/>
                        </a:spcBef>
                        <a:spcAft>
                          <a:spcPts val="0"/>
                        </a:spcAft>
                        <a:buFont typeface="Arial" panose="020B0604020202020204" pitchFamily="34" charset="0"/>
                        <a:buChar char="•"/>
                      </a:pPr>
                      <a:r>
                        <a:rPr lang="en-US" sz="2000" dirty="0">
                          <a:solidFill>
                            <a:schemeClr val="accent1">
                              <a:lumMod val="50000"/>
                            </a:schemeClr>
                          </a:solidFill>
                          <a:effectLst/>
                        </a:rPr>
                        <a:t>Others are important</a:t>
                      </a:r>
                      <a:endParaRPr lang="en-US" sz="2000" dirty="0">
                        <a:solidFill>
                          <a:schemeClr val="accent1">
                            <a:lumMod val="50000"/>
                          </a:schemeClr>
                        </a:solidFill>
                        <a:effectLst/>
                        <a:latin typeface="Times New Roman" panose="02020603050405020304" pitchFamily="18" charset="0"/>
                        <a:ea typeface="Times New Roman" panose="02020603050405020304" pitchFamily="18" charset="0"/>
                      </a:endParaRPr>
                    </a:p>
                  </a:txBody>
                  <a:tcPr marL="48867" marR="48867" marT="0" marB="0"/>
                </a:tc>
                <a:extLst>
                  <a:ext uri="{0D108BD9-81ED-4DB2-BD59-A6C34878D82A}">
                    <a16:rowId xmlns:a16="http://schemas.microsoft.com/office/drawing/2014/main" val="10007"/>
                  </a:ext>
                </a:extLst>
              </a:tr>
              <a:tr h="205066">
                <a:tc>
                  <a:txBody>
                    <a:bodyPr/>
                    <a:lstStyle/>
                    <a:p>
                      <a:pPr marL="171450" marR="0" lvl="0" indent="-171450" algn="just">
                        <a:lnSpc>
                          <a:spcPct val="115000"/>
                        </a:lnSpc>
                        <a:spcBef>
                          <a:spcPts val="0"/>
                        </a:spcBef>
                        <a:spcAft>
                          <a:spcPts val="0"/>
                        </a:spcAft>
                        <a:buFont typeface="Arial" panose="020B0604020202020204" pitchFamily="34" charset="0"/>
                        <a:buChar char="•"/>
                      </a:pPr>
                      <a:r>
                        <a:rPr lang="en-US" sz="2000" dirty="0">
                          <a:solidFill>
                            <a:schemeClr val="accent1">
                              <a:lumMod val="50000"/>
                            </a:schemeClr>
                          </a:solidFill>
                          <a:effectLst/>
                        </a:rPr>
                        <a:t>Worked with things</a:t>
                      </a:r>
                      <a:endParaRPr lang="en-US" sz="2000" dirty="0">
                        <a:solidFill>
                          <a:schemeClr val="accent1">
                            <a:lumMod val="50000"/>
                          </a:schemeClr>
                        </a:solidFill>
                        <a:effectLst/>
                        <a:latin typeface="Times New Roman" panose="02020603050405020304" pitchFamily="18" charset="0"/>
                        <a:ea typeface="Times New Roman" panose="02020603050405020304" pitchFamily="18" charset="0"/>
                      </a:endParaRPr>
                    </a:p>
                  </a:txBody>
                  <a:tcPr marL="48867" marR="48867" marT="0" marB="0">
                    <a:solidFill>
                      <a:schemeClr val="accent1">
                        <a:lumMod val="20000"/>
                        <a:lumOff val="80000"/>
                      </a:schemeClr>
                    </a:solidFill>
                  </a:tcPr>
                </a:tc>
                <a:tc>
                  <a:txBody>
                    <a:bodyPr/>
                    <a:lstStyle/>
                    <a:p>
                      <a:pPr marL="342900" marR="0" lvl="0" indent="-342900" algn="just">
                        <a:lnSpc>
                          <a:spcPct val="115000"/>
                        </a:lnSpc>
                        <a:spcBef>
                          <a:spcPts val="0"/>
                        </a:spcBef>
                        <a:spcAft>
                          <a:spcPts val="0"/>
                        </a:spcAft>
                        <a:buFont typeface="Arial" panose="020B0604020202020204" pitchFamily="34" charset="0"/>
                        <a:buChar char="•"/>
                      </a:pPr>
                      <a:r>
                        <a:rPr lang="en-US" sz="2000" dirty="0">
                          <a:solidFill>
                            <a:schemeClr val="accent1">
                              <a:lumMod val="50000"/>
                            </a:schemeClr>
                          </a:solidFill>
                          <a:effectLst/>
                        </a:rPr>
                        <a:t>Worked with people</a:t>
                      </a:r>
                      <a:endParaRPr lang="en-US" sz="2000" dirty="0">
                        <a:solidFill>
                          <a:schemeClr val="accent1">
                            <a:lumMod val="50000"/>
                          </a:schemeClr>
                        </a:solidFill>
                        <a:effectLst/>
                        <a:latin typeface="Times New Roman" panose="02020603050405020304" pitchFamily="18" charset="0"/>
                        <a:ea typeface="Times New Roman" panose="02020603050405020304" pitchFamily="18" charset="0"/>
                      </a:endParaRPr>
                    </a:p>
                  </a:txBody>
                  <a:tcPr marL="48867" marR="48867" marT="0" marB="0"/>
                </a:tc>
                <a:extLst>
                  <a:ext uri="{0D108BD9-81ED-4DB2-BD59-A6C34878D82A}">
                    <a16:rowId xmlns:a16="http://schemas.microsoft.com/office/drawing/2014/main" val="10008"/>
                  </a:ext>
                </a:extLst>
              </a:tr>
              <a:tr h="205066">
                <a:tc>
                  <a:txBody>
                    <a:bodyPr/>
                    <a:lstStyle/>
                    <a:p>
                      <a:pPr marL="171450" marR="0" lvl="0" indent="-171450" algn="just">
                        <a:lnSpc>
                          <a:spcPct val="115000"/>
                        </a:lnSpc>
                        <a:spcBef>
                          <a:spcPts val="0"/>
                        </a:spcBef>
                        <a:spcAft>
                          <a:spcPts val="0"/>
                        </a:spcAft>
                        <a:buFont typeface="Arial" panose="020B0604020202020204" pitchFamily="34" charset="0"/>
                        <a:buChar char="•"/>
                      </a:pPr>
                      <a:r>
                        <a:rPr lang="en-US" sz="2000" dirty="0">
                          <a:solidFill>
                            <a:schemeClr val="accent1">
                              <a:lumMod val="50000"/>
                            </a:schemeClr>
                          </a:solidFill>
                          <a:effectLst/>
                        </a:rPr>
                        <a:t>Not threatened</a:t>
                      </a:r>
                      <a:endParaRPr lang="en-US" sz="2000" dirty="0">
                        <a:solidFill>
                          <a:schemeClr val="accent1">
                            <a:lumMod val="50000"/>
                          </a:schemeClr>
                        </a:solidFill>
                        <a:effectLst/>
                        <a:latin typeface="Times New Roman" panose="02020603050405020304" pitchFamily="18" charset="0"/>
                        <a:ea typeface="Times New Roman" panose="02020603050405020304" pitchFamily="18" charset="0"/>
                      </a:endParaRPr>
                    </a:p>
                  </a:txBody>
                  <a:tcPr marL="48867" marR="48867" marT="0" marB="0">
                    <a:solidFill>
                      <a:schemeClr val="accent1">
                        <a:lumMod val="40000"/>
                        <a:lumOff val="60000"/>
                      </a:schemeClr>
                    </a:solidFill>
                  </a:tcPr>
                </a:tc>
                <a:tc>
                  <a:txBody>
                    <a:bodyPr/>
                    <a:lstStyle/>
                    <a:p>
                      <a:pPr marL="342900" marR="0" lvl="0" indent="-342900" algn="just">
                        <a:lnSpc>
                          <a:spcPct val="115000"/>
                        </a:lnSpc>
                        <a:spcBef>
                          <a:spcPts val="0"/>
                        </a:spcBef>
                        <a:spcAft>
                          <a:spcPts val="0"/>
                        </a:spcAft>
                        <a:buFont typeface="Arial" panose="020B0604020202020204" pitchFamily="34" charset="0"/>
                        <a:buChar char="•"/>
                      </a:pPr>
                      <a:r>
                        <a:rPr lang="en-US" sz="2000" dirty="0">
                          <a:solidFill>
                            <a:schemeClr val="accent1">
                              <a:lumMod val="50000"/>
                            </a:schemeClr>
                          </a:solidFill>
                          <a:effectLst/>
                        </a:rPr>
                        <a:t>Easily distracted</a:t>
                      </a:r>
                      <a:endParaRPr lang="en-US" sz="2000" dirty="0">
                        <a:solidFill>
                          <a:schemeClr val="accent1">
                            <a:lumMod val="50000"/>
                          </a:schemeClr>
                        </a:solidFill>
                        <a:effectLst/>
                        <a:latin typeface="Times New Roman" panose="02020603050405020304" pitchFamily="18" charset="0"/>
                        <a:ea typeface="Times New Roman" panose="02020603050405020304" pitchFamily="18" charset="0"/>
                      </a:endParaRPr>
                    </a:p>
                  </a:txBody>
                  <a:tcPr marL="48867" marR="48867" marT="0" marB="0"/>
                </a:tc>
                <a:extLst>
                  <a:ext uri="{0D108BD9-81ED-4DB2-BD59-A6C34878D82A}">
                    <a16:rowId xmlns:a16="http://schemas.microsoft.com/office/drawing/2014/main" val="10009"/>
                  </a:ext>
                </a:extLst>
              </a:tr>
              <a:tr h="205066">
                <a:tc>
                  <a:txBody>
                    <a:bodyPr/>
                    <a:lstStyle/>
                    <a:p>
                      <a:pPr marL="171450" marR="0" lvl="0" indent="-171450" algn="just">
                        <a:lnSpc>
                          <a:spcPct val="115000"/>
                        </a:lnSpc>
                        <a:spcBef>
                          <a:spcPts val="0"/>
                        </a:spcBef>
                        <a:spcAft>
                          <a:spcPts val="0"/>
                        </a:spcAft>
                        <a:buFont typeface="Arial" panose="020B0604020202020204" pitchFamily="34" charset="0"/>
                        <a:buChar char="•"/>
                      </a:pPr>
                      <a:r>
                        <a:rPr lang="en-US" sz="2000" dirty="0">
                          <a:solidFill>
                            <a:schemeClr val="accent1">
                              <a:lumMod val="50000"/>
                            </a:schemeClr>
                          </a:solidFill>
                          <a:effectLst/>
                        </a:rPr>
                        <a:t>In much denial</a:t>
                      </a:r>
                      <a:endParaRPr lang="en-US" sz="2000" dirty="0">
                        <a:solidFill>
                          <a:schemeClr val="accent1">
                            <a:lumMod val="50000"/>
                          </a:schemeClr>
                        </a:solidFill>
                        <a:effectLst/>
                        <a:latin typeface="Times New Roman" panose="02020603050405020304" pitchFamily="18" charset="0"/>
                        <a:ea typeface="Times New Roman" panose="02020603050405020304" pitchFamily="18" charset="0"/>
                      </a:endParaRPr>
                    </a:p>
                  </a:txBody>
                  <a:tcPr marL="48867" marR="48867" marT="0" marB="0">
                    <a:solidFill>
                      <a:schemeClr val="accent1">
                        <a:lumMod val="20000"/>
                        <a:lumOff val="80000"/>
                      </a:schemeClr>
                    </a:solidFill>
                  </a:tcPr>
                </a:tc>
                <a:tc>
                  <a:txBody>
                    <a:bodyPr/>
                    <a:lstStyle/>
                    <a:p>
                      <a:pPr marL="171450" marR="0" indent="-171450" algn="just">
                        <a:lnSpc>
                          <a:spcPct val="115000"/>
                        </a:lnSpc>
                        <a:spcBef>
                          <a:spcPts val="0"/>
                        </a:spcBef>
                        <a:spcAft>
                          <a:spcPts val="0"/>
                        </a:spcAft>
                        <a:buFont typeface="Arial" panose="020B0604020202020204" pitchFamily="34" charset="0"/>
                        <a:buChar char="•"/>
                      </a:pPr>
                      <a:r>
                        <a:rPr lang="en-US" sz="2000" dirty="0">
                          <a:solidFill>
                            <a:schemeClr val="accent1">
                              <a:lumMod val="50000"/>
                            </a:schemeClr>
                          </a:solidFill>
                          <a:effectLst/>
                        </a:rPr>
                        <a:t> </a:t>
                      </a:r>
                      <a:endParaRPr lang="en-US" sz="2000" dirty="0">
                        <a:solidFill>
                          <a:schemeClr val="accent1">
                            <a:lumMod val="50000"/>
                          </a:schemeClr>
                        </a:solidFill>
                        <a:effectLst/>
                        <a:latin typeface="Times New Roman" panose="02020603050405020304" pitchFamily="18" charset="0"/>
                        <a:ea typeface="Times New Roman" panose="02020603050405020304" pitchFamily="18" charset="0"/>
                      </a:endParaRPr>
                    </a:p>
                  </a:txBody>
                  <a:tcPr marL="48867" marR="48867" marT="0" marB="0"/>
                </a:tc>
                <a:extLst>
                  <a:ext uri="{0D108BD9-81ED-4DB2-BD59-A6C34878D82A}">
                    <a16:rowId xmlns:a16="http://schemas.microsoft.com/office/drawing/2014/main" val="10010"/>
                  </a:ext>
                </a:extLst>
              </a:tr>
              <a:tr h="205066">
                <a:tc>
                  <a:txBody>
                    <a:bodyPr/>
                    <a:lstStyle/>
                    <a:p>
                      <a:pPr marL="171450" marR="0" lvl="0" indent="-171450" algn="just">
                        <a:lnSpc>
                          <a:spcPct val="115000"/>
                        </a:lnSpc>
                        <a:spcBef>
                          <a:spcPts val="0"/>
                        </a:spcBef>
                        <a:spcAft>
                          <a:spcPts val="0"/>
                        </a:spcAft>
                        <a:buFont typeface="Arial" panose="020B0604020202020204" pitchFamily="34" charset="0"/>
                        <a:buChar char="•"/>
                      </a:pPr>
                      <a:r>
                        <a:rPr lang="en-US" sz="2000" dirty="0">
                          <a:solidFill>
                            <a:schemeClr val="accent1">
                              <a:lumMod val="50000"/>
                            </a:schemeClr>
                          </a:solidFill>
                          <a:effectLst/>
                        </a:rPr>
                        <a:t>Not guilty - Blamers</a:t>
                      </a:r>
                      <a:endParaRPr lang="en-US" sz="2000" dirty="0">
                        <a:solidFill>
                          <a:schemeClr val="accent1">
                            <a:lumMod val="50000"/>
                          </a:schemeClr>
                        </a:solidFill>
                        <a:effectLst/>
                        <a:latin typeface="Times New Roman" panose="02020603050405020304" pitchFamily="18" charset="0"/>
                        <a:ea typeface="Times New Roman" panose="02020603050405020304" pitchFamily="18" charset="0"/>
                      </a:endParaRPr>
                    </a:p>
                  </a:txBody>
                  <a:tcPr marL="48867" marR="48867" marT="0" marB="0">
                    <a:solidFill>
                      <a:schemeClr val="accent1">
                        <a:lumMod val="40000"/>
                        <a:lumOff val="60000"/>
                      </a:schemeClr>
                    </a:solidFill>
                  </a:tcPr>
                </a:tc>
                <a:tc>
                  <a:txBody>
                    <a:bodyPr/>
                    <a:lstStyle/>
                    <a:p>
                      <a:pPr marL="342900" marR="0" lvl="0" indent="-342900" algn="just">
                        <a:lnSpc>
                          <a:spcPct val="115000"/>
                        </a:lnSpc>
                        <a:spcBef>
                          <a:spcPts val="0"/>
                        </a:spcBef>
                        <a:spcAft>
                          <a:spcPts val="0"/>
                        </a:spcAft>
                        <a:buFont typeface="Arial" panose="020B0604020202020204" pitchFamily="34" charset="0"/>
                        <a:buChar char="•"/>
                      </a:pPr>
                      <a:r>
                        <a:rPr lang="en-US" sz="2000" dirty="0">
                          <a:solidFill>
                            <a:schemeClr val="accent1">
                              <a:lumMod val="50000"/>
                            </a:schemeClr>
                          </a:solidFill>
                          <a:effectLst/>
                        </a:rPr>
                        <a:t>Guilty</a:t>
                      </a:r>
                      <a:endParaRPr lang="en-US" sz="2000" dirty="0">
                        <a:solidFill>
                          <a:schemeClr val="accent1">
                            <a:lumMod val="50000"/>
                          </a:schemeClr>
                        </a:solidFill>
                        <a:effectLst/>
                        <a:latin typeface="Times New Roman" panose="02020603050405020304" pitchFamily="18" charset="0"/>
                        <a:ea typeface="Times New Roman" panose="02020603050405020304" pitchFamily="18" charset="0"/>
                      </a:endParaRPr>
                    </a:p>
                  </a:txBody>
                  <a:tcPr marL="48867" marR="48867" marT="0" marB="0"/>
                </a:tc>
                <a:extLst>
                  <a:ext uri="{0D108BD9-81ED-4DB2-BD59-A6C34878D82A}">
                    <a16:rowId xmlns:a16="http://schemas.microsoft.com/office/drawing/2014/main" val="10011"/>
                  </a:ext>
                </a:extLst>
              </a:tr>
              <a:tr h="205066">
                <a:tc>
                  <a:txBody>
                    <a:bodyPr/>
                    <a:lstStyle/>
                    <a:p>
                      <a:pPr marL="171450" marR="0" lvl="0" indent="-171450" algn="just">
                        <a:lnSpc>
                          <a:spcPct val="115000"/>
                        </a:lnSpc>
                        <a:spcBef>
                          <a:spcPts val="0"/>
                        </a:spcBef>
                        <a:spcAft>
                          <a:spcPts val="0"/>
                        </a:spcAft>
                        <a:buFont typeface="Arial" panose="020B0604020202020204" pitchFamily="34" charset="0"/>
                        <a:buChar char="•"/>
                      </a:pPr>
                      <a:r>
                        <a:rPr lang="en-US" sz="2000" dirty="0">
                          <a:solidFill>
                            <a:schemeClr val="accent1">
                              <a:lumMod val="50000"/>
                            </a:schemeClr>
                          </a:solidFill>
                          <a:effectLst/>
                        </a:rPr>
                        <a:t>Didn’t do</a:t>
                      </a:r>
                      <a:endParaRPr lang="en-US" sz="2000" dirty="0">
                        <a:solidFill>
                          <a:schemeClr val="accent1">
                            <a:lumMod val="50000"/>
                          </a:schemeClr>
                        </a:solidFill>
                        <a:effectLst/>
                        <a:latin typeface="Times New Roman" panose="02020603050405020304" pitchFamily="18" charset="0"/>
                        <a:ea typeface="Times New Roman" panose="02020603050405020304" pitchFamily="18" charset="0"/>
                      </a:endParaRPr>
                    </a:p>
                  </a:txBody>
                  <a:tcPr marL="48867" marR="48867" marT="0" marB="0">
                    <a:solidFill>
                      <a:schemeClr val="accent1">
                        <a:lumMod val="20000"/>
                        <a:lumOff val="80000"/>
                      </a:schemeClr>
                    </a:solidFill>
                  </a:tcPr>
                </a:tc>
                <a:tc>
                  <a:txBody>
                    <a:bodyPr/>
                    <a:lstStyle/>
                    <a:p>
                      <a:pPr marL="342900" marR="0" lvl="0" indent="-342900" algn="just">
                        <a:lnSpc>
                          <a:spcPct val="115000"/>
                        </a:lnSpc>
                        <a:spcBef>
                          <a:spcPts val="0"/>
                        </a:spcBef>
                        <a:spcAft>
                          <a:spcPts val="0"/>
                        </a:spcAft>
                        <a:buFont typeface="Arial" panose="020B0604020202020204" pitchFamily="34" charset="0"/>
                        <a:buChar char="•"/>
                      </a:pPr>
                      <a:r>
                        <a:rPr lang="en-US" sz="2000" dirty="0">
                          <a:solidFill>
                            <a:schemeClr val="accent1">
                              <a:lumMod val="50000"/>
                            </a:schemeClr>
                          </a:solidFill>
                          <a:effectLst/>
                        </a:rPr>
                        <a:t>My fault</a:t>
                      </a:r>
                      <a:endParaRPr lang="en-US" sz="2000" dirty="0">
                        <a:solidFill>
                          <a:schemeClr val="accent1">
                            <a:lumMod val="50000"/>
                          </a:schemeClr>
                        </a:solidFill>
                        <a:effectLst/>
                        <a:latin typeface="Times New Roman" panose="02020603050405020304" pitchFamily="18" charset="0"/>
                        <a:ea typeface="Times New Roman" panose="02020603050405020304" pitchFamily="18" charset="0"/>
                      </a:endParaRPr>
                    </a:p>
                  </a:txBody>
                  <a:tcPr marL="48867" marR="48867" marT="0" marB="0"/>
                </a:tc>
                <a:extLst>
                  <a:ext uri="{0D108BD9-81ED-4DB2-BD59-A6C34878D82A}">
                    <a16:rowId xmlns:a16="http://schemas.microsoft.com/office/drawing/2014/main" val="10012"/>
                  </a:ext>
                </a:extLst>
              </a:tr>
              <a:tr h="205066">
                <a:tc>
                  <a:txBody>
                    <a:bodyPr/>
                    <a:lstStyle/>
                    <a:p>
                      <a:pPr marL="171450" marR="0" lvl="0" indent="-171450" algn="just">
                        <a:lnSpc>
                          <a:spcPct val="115000"/>
                        </a:lnSpc>
                        <a:spcBef>
                          <a:spcPts val="0"/>
                        </a:spcBef>
                        <a:spcAft>
                          <a:spcPts val="0"/>
                        </a:spcAft>
                        <a:buFont typeface="Arial" panose="020B0604020202020204" pitchFamily="34" charset="0"/>
                        <a:buChar char="•"/>
                      </a:pPr>
                      <a:r>
                        <a:rPr lang="en-US" sz="2000" dirty="0">
                          <a:solidFill>
                            <a:schemeClr val="accent1">
                              <a:lumMod val="50000"/>
                            </a:schemeClr>
                          </a:solidFill>
                          <a:effectLst/>
                        </a:rPr>
                        <a:t>Little emotion</a:t>
                      </a:r>
                      <a:endParaRPr lang="en-US" sz="2000" dirty="0">
                        <a:solidFill>
                          <a:schemeClr val="accent1">
                            <a:lumMod val="50000"/>
                          </a:schemeClr>
                        </a:solidFill>
                        <a:effectLst/>
                        <a:latin typeface="Times New Roman" panose="02020603050405020304" pitchFamily="18" charset="0"/>
                        <a:ea typeface="Times New Roman" panose="02020603050405020304" pitchFamily="18" charset="0"/>
                      </a:endParaRPr>
                    </a:p>
                  </a:txBody>
                  <a:tcPr marL="48867" marR="48867" marT="0" marB="0">
                    <a:solidFill>
                      <a:schemeClr val="accent1">
                        <a:lumMod val="40000"/>
                        <a:lumOff val="60000"/>
                      </a:schemeClr>
                    </a:solidFill>
                  </a:tcPr>
                </a:tc>
                <a:tc>
                  <a:txBody>
                    <a:bodyPr/>
                    <a:lstStyle/>
                    <a:p>
                      <a:pPr marL="342900" marR="0" lvl="0" indent="-342900" algn="just">
                        <a:lnSpc>
                          <a:spcPct val="115000"/>
                        </a:lnSpc>
                        <a:spcBef>
                          <a:spcPts val="0"/>
                        </a:spcBef>
                        <a:spcAft>
                          <a:spcPts val="0"/>
                        </a:spcAft>
                        <a:buFont typeface="Arial" panose="020B0604020202020204" pitchFamily="34" charset="0"/>
                        <a:buChar char="•"/>
                      </a:pPr>
                      <a:r>
                        <a:rPr lang="en-US" sz="2000" dirty="0">
                          <a:solidFill>
                            <a:schemeClr val="accent1">
                              <a:lumMod val="50000"/>
                            </a:schemeClr>
                          </a:solidFill>
                          <a:effectLst/>
                        </a:rPr>
                        <a:t>Suspicious</a:t>
                      </a:r>
                      <a:endParaRPr lang="en-US" sz="2000" dirty="0">
                        <a:solidFill>
                          <a:schemeClr val="accent1">
                            <a:lumMod val="50000"/>
                          </a:schemeClr>
                        </a:solidFill>
                        <a:effectLst/>
                        <a:latin typeface="Times New Roman" panose="02020603050405020304" pitchFamily="18" charset="0"/>
                        <a:ea typeface="Times New Roman" panose="02020603050405020304" pitchFamily="18" charset="0"/>
                      </a:endParaRPr>
                    </a:p>
                  </a:txBody>
                  <a:tcPr marL="48867" marR="48867" marT="0" marB="0"/>
                </a:tc>
                <a:extLst>
                  <a:ext uri="{0D108BD9-81ED-4DB2-BD59-A6C34878D82A}">
                    <a16:rowId xmlns:a16="http://schemas.microsoft.com/office/drawing/2014/main" val="10013"/>
                  </a:ext>
                </a:extLst>
              </a:tr>
              <a:tr h="205066">
                <a:tc>
                  <a:txBody>
                    <a:bodyPr/>
                    <a:lstStyle/>
                    <a:p>
                      <a:pPr marL="171450" marR="0" lvl="0" indent="-171450" algn="just">
                        <a:lnSpc>
                          <a:spcPct val="115000"/>
                        </a:lnSpc>
                        <a:spcBef>
                          <a:spcPts val="0"/>
                        </a:spcBef>
                        <a:spcAft>
                          <a:spcPts val="0"/>
                        </a:spcAft>
                        <a:buFont typeface="Arial" panose="020B0604020202020204" pitchFamily="34" charset="0"/>
                        <a:buChar char="•"/>
                      </a:pPr>
                      <a:r>
                        <a:rPr lang="en-US" sz="2000" dirty="0">
                          <a:solidFill>
                            <a:schemeClr val="accent1">
                              <a:lumMod val="50000"/>
                            </a:schemeClr>
                          </a:solidFill>
                          <a:effectLst/>
                        </a:rPr>
                        <a:t>Flat effect</a:t>
                      </a:r>
                      <a:endParaRPr lang="en-US" sz="2000" dirty="0">
                        <a:solidFill>
                          <a:schemeClr val="accent1">
                            <a:lumMod val="50000"/>
                          </a:schemeClr>
                        </a:solidFill>
                        <a:effectLst/>
                        <a:latin typeface="Times New Roman" panose="02020603050405020304" pitchFamily="18" charset="0"/>
                        <a:ea typeface="Times New Roman" panose="02020603050405020304" pitchFamily="18" charset="0"/>
                      </a:endParaRPr>
                    </a:p>
                  </a:txBody>
                  <a:tcPr marL="48867" marR="48867" marT="0" marB="0">
                    <a:solidFill>
                      <a:schemeClr val="accent1">
                        <a:lumMod val="20000"/>
                        <a:lumOff val="80000"/>
                      </a:schemeClr>
                    </a:solidFill>
                  </a:tcPr>
                </a:tc>
                <a:tc>
                  <a:txBody>
                    <a:bodyPr/>
                    <a:lstStyle/>
                    <a:p>
                      <a:pPr marL="342900" marR="0" lvl="0" indent="-342900" algn="just">
                        <a:lnSpc>
                          <a:spcPct val="115000"/>
                        </a:lnSpc>
                        <a:spcBef>
                          <a:spcPts val="0"/>
                        </a:spcBef>
                        <a:spcAft>
                          <a:spcPts val="0"/>
                        </a:spcAft>
                        <a:buFont typeface="Arial" panose="020B0604020202020204" pitchFamily="34" charset="0"/>
                        <a:buChar char="•"/>
                      </a:pPr>
                      <a:r>
                        <a:rPr lang="en-US" sz="2000" dirty="0">
                          <a:solidFill>
                            <a:schemeClr val="accent1">
                              <a:lumMod val="50000"/>
                            </a:schemeClr>
                          </a:solidFill>
                          <a:effectLst/>
                        </a:rPr>
                        <a:t>Smiles</a:t>
                      </a:r>
                      <a:endParaRPr lang="en-US" sz="2000" dirty="0">
                        <a:solidFill>
                          <a:schemeClr val="accent1">
                            <a:lumMod val="50000"/>
                          </a:schemeClr>
                        </a:solidFill>
                        <a:effectLst/>
                        <a:latin typeface="Times New Roman" panose="02020603050405020304" pitchFamily="18" charset="0"/>
                        <a:ea typeface="Times New Roman" panose="02020603050405020304" pitchFamily="18" charset="0"/>
                      </a:endParaRPr>
                    </a:p>
                  </a:txBody>
                  <a:tcPr marL="48867" marR="48867" marT="0" marB="0"/>
                </a:tc>
                <a:extLst>
                  <a:ext uri="{0D108BD9-81ED-4DB2-BD59-A6C34878D82A}">
                    <a16:rowId xmlns:a16="http://schemas.microsoft.com/office/drawing/2014/main" val="10014"/>
                  </a:ext>
                </a:extLst>
              </a:tr>
            </a:tbl>
          </a:graphicData>
        </a:graphic>
      </p:graphicFrame>
      <p:sp>
        <p:nvSpPr>
          <p:cNvPr id="4" name="Rectangle 1"/>
          <p:cNvSpPr>
            <a:spLocks noChangeArrowheads="1"/>
          </p:cNvSpPr>
          <p:nvPr/>
        </p:nvSpPr>
        <p:spPr bwMode="auto">
          <a:xfrm>
            <a:off x="-152400" y="381000"/>
            <a:ext cx="975360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algn="ctr"/>
            <a:r>
              <a:rPr kumimoji="0" lang="en-US" altLang="en-US" sz="2000" b="1" i="0" u="none" strike="noStrike" cap="none" normalizeH="0" baseline="0" dirty="0">
                <a:ln>
                  <a:noFill/>
                </a:ln>
                <a:solidFill>
                  <a:schemeClr val="tx1"/>
                </a:solidFill>
                <a:effectLst/>
                <a:ea typeface="Times New Roman" panose="02020603050405020304" pitchFamily="18" charset="0"/>
              </a:rPr>
              <a:t>VALIDATION PLUS </a:t>
            </a:r>
            <a:r>
              <a:rPr lang="en-US" altLang="en-US" sz="2000" b="1" dirty="0">
                <a:ea typeface="Times New Roman" panose="02020603050405020304" pitchFamily="18" charset="0"/>
              </a:rPr>
              <a:t>LEFT BRAIN  RIGHT  BRAIN AWARENESS  </a:t>
            </a:r>
          </a:p>
          <a:p>
            <a:pPr lvl="0" algn="ctr"/>
            <a:r>
              <a:rPr lang="en-US" altLang="en-US" sz="2000" b="1" dirty="0">
                <a:ea typeface="Times New Roman" panose="02020603050405020304" pitchFamily="18" charset="0"/>
              </a:rPr>
              <a:t>TO INTERPRET BEHAVIOR</a:t>
            </a:r>
            <a:endParaRPr lang="en-US" altLang="en-US" sz="2000" b="1" dirty="0"/>
          </a:p>
        </p:txBody>
      </p:sp>
      <p:sp>
        <p:nvSpPr>
          <p:cNvPr id="2" name="Slide Number Placeholder 1"/>
          <p:cNvSpPr>
            <a:spLocks noGrp="1"/>
          </p:cNvSpPr>
          <p:nvPr>
            <p:ph type="sldNum" sz="quarter" idx="12"/>
          </p:nvPr>
        </p:nvSpPr>
        <p:spPr/>
        <p:txBody>
          <a:bodyPr/>
          <a:lstStyle/>
          <a:p>
            <a:fld id="{DC40C83D-E769-49CD-A97B-6CE4F4D31969}" type="slidenum">
              <a:rPr lang="en-US" smtClean="0"/>
              <a:pPr/>
              <a:t>49</a:t>
            </a:fld>
            <a:endParaRPr lang="en-US"/>
          </a:p>
        </p:txBody>
      </p:sp>
    </p:spTree>
    <p:extLst>
      <p:ext uri="{BB962C8B-B14F-4D97-AF65-F5344CB8AC3E}">
        <p14:creationId xmlns:p14="http://schemas.microsoft.com/office/powerpoint/2010/main" val="39839808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6030" y="957774"/>
            <a:ext cx="7406640" cy="1356360"/>
          </a:xfrm>
        </p:spPr>
        <p:txBody>
          <a:bodyPr>
            <a:normAutofit fontScale="90000"/>
          </a:bodyPr>
          <a:lstStyle/>
          <a:p>
            <a:r>
              <a:rPr lang="en-US" sz="9600" b="1" dirty="0">
                <a:solidFill>
                  <a:schemeClr val="accent1">
                    <a:lumMod val="75000"/>
                  </a:schemeClr>
                </a:solidFill>
              </a:rPr>
              <a:t>DEPRESSION</a:t>
            </a:r>
          </a:p>
        </p:txBody>
      </p:sp>
      <p:sp>
        <p:nvSpPr>
          <p:cNvPr id="3" name="Content Placeholder 2"/>
          <p:cNvSpPr>
            <a:spLocks noGrp="1"/>
          </p:cNvSpPr>
          <p:nvPr>
            <p:ph idx="1"/>
          </p:nvPr>
        </p:nvSpPr>
        <p:spPr>
          <a:xfrm>
            <a:off x="195950" y="2667000"/>
            <a:ext cx="8686800" cy="4953000"/>
          </a:xfrm>
        </p:spPr>
        <p:txBody>
          <a:bodyPr>
            <a:normAutofit/>
          </a:bodyPr>
          <a:lstStyle/>
          <a:p>
            <a:pPr lvl="1">
              <a:buFont typeface="Wingdings" panose="05000000000000000000" pitchFamily="2" charset="2"/>
              <a:buChar char="ü"/>
            </a:pPr>
            <a:r>
              <a:rPr lang="en-US" sz="2400" b="1" dirty="0">
                <a:solidFill>
                  <a:schemeClr val="accent1">
                    <a:lumMod val="50000"/>
                  </a:schemeClr>
                </a:solidFill>
              </a:rPr>
              <a:t>A brain disorder with either a biological or psychological basis</a:t>
            </a:r>
          </a:p>
          <a:p>
            <a:pPr lvl="1">
              <a:buFont typeface="Wingdings" panose="05000000000000000000" pitchFamily="2" charset="2"/>
              <a:buChar char="ü"/>
            </a:pPr>
            <a:r>
              <a:rPr lang="en-US" sz="2400" b="1" dirty="0">
                <a:solidFill>
                  <a:schemeClr val="accent1">
                    <a:lumMod val="50000"/>
                  </a:schemeClr>
                </a:solidFill>
              </a:rPr>
              <a:t>Depression affects 6.5 million of Americans age 65 and over</a:t>
            </a:r>
          </a:p>
          <a:p>
            <a:pPr lvl="1">
              <a:buFont typeface="Wingdings" panose="05000000000000000000" pitchFamily="2" charset="2"/>
              <a:buChar char="ü"/>
            </a:pPr>
            <a:r>
              <a:rPr lang="en-US" sz="2400" b="1" dirty="0">
                <a:solidFill>
                  <a:schemeClr val="accent1">
                    <a:lumMod val="50000"/>
                  </a:schemeClr>
                </a:solidFill>
              </a:rPr>
              <a:t>Rate of depression rises with age</a:t>
            </a:r>
          </a:p>
          <a:p>
            <a:pPr lvl="1">
              <a:buFont typeface="Wingdings" panose="05000000000000000000" pitchFamily="2" charset="2"/>
              <a:buChar char="ü"/>
            </a:pPr>
            <a:r>
              <a:rPr lang="en-US" sz="2400" b="1" dirty="0">
                <a:solidFill>
                  <a:schemeClr val="accent1">
                    <a:lumMod val="50000"/>
                  </a:schemeClr>
                </a:solidFill>
              </a:rPr>
              <a:t>80% elders in long term care have depression</a:t>
            </a:r>
          </a:p>
          <a:p>
            <a:pPr lvl="1">
              <a:buFont typeface="Wingdings" panose="05000000000000000000" pitchFamily="2" charset="2"/>
              <a:buChar char="ü"/>
            </a:pPr>
            <a:r>
              <a:rPr lang="en-US" sz="2400" b="1" dirty="0">
                <a:solidFill>
                  <a:schemeClr val="accent1">
                    <a:lumMod val="50000"/>
                  </a:schemeClr>
                </a:solidFill>
              </a:rPr>
              <a:t>70-90% improve with treatment</a:t>
            </a:r>
          </a:p>
          <a:p>
            <a:pPr lvl="1">
              <a:buFont typeface="Wingdings" panose="05000000000000000000" pitchFamily="2" charset="2"/>
              <a:buChar char="ü"/>
            </a:pPr>
            <a:r>
              <a:rPr lang="en-US" sz="2400" b="1" dirty="0">
                <a:solidFill>
                  <a:schemeClr val="accent1">
                    <a:lumMod val="50000"/>
                  </a:schemeClr>
                </a:solidFill>
              </a:rPr>
              <a:t>Cause may be due to life changes, trauma, stress, medications</a:t>
            </a:r>
          </a:p>
          <a:p>
            <a:pPr lvl="1">
              <a:buFont typeface="Wingdings" panose="05000000000000000000" pitchFamily="2" charset="2"/>
              <a:buChar char="ü"/>
            </a:pPr>
            <a:r>
              <a:rPr lang="en-US" sz="2400" b="1" dirty="0">
                <a:solidFill>
                  <a:schemeClr val="accent1">
                    <a:lumMod val="50000"/>
                  </a:schemeClr>
                </a:solidFill>
              </a:rPr>
              <a:t>Not a normal part of aging</a:t>
            </a:r>
          </a:p>
          <a:p>
            <a:pPr marL="205740" lvl="1" indent="0">
              <a:buNone/>
            </a:pPr>
            <a:endParaRPr lang="en-US" sz="1400" b="1" dirty="0">
              <a:solidFill>
                <a:schemeClr val="accent1">
                  <a:lumMod val="50000"/>
                </a:schemeClr>
              </a:solidFill>
            </a:endParaRPr>
          </a:p>
          <a:p>
            <a:pPr marL="205740" lvl="1" indent="0">
              <a:buNone/>
            </a:pPr>
            <a:r>
              <a:rPr lang="en-US" sz="1400" b="1" dirty="0">
                <a:solidFill>
                  <a:schemeClr val="accent1">
                    <a:lumMod val="50000"/>
                  </a:schemeClr>
                </a:solidFill>
              </a:rPr>
              <a:t>							NAMI Depression in Older Persons Fact Sheet</a:t>
            </a:r>
          </a:p>
        </p:txBody>
      </p:sp>
      <p:sp>
        <p:nvSpPr>
          <p:cNvPr id="4" name="Slide Number Placeholder 3"/>
          <p:cNvSpPr>
            <a:spLocks noGrp="1"/>
          </p:cNvSpPr>
          <p:nvPr>
            <p:ph type="sldNum" sz="quarter" idx="12"/>
          </p:nvPr>
        </p:nvSpPr>
        <p:spPr/>
        <p:txBody>
          <a:bodyPr/>
          <a:lstStyle/>
          <a:p>
            <a:fld id="{C63D52EE-2EC2-4889-BE6E-7EB8E38B3EEC}" type="slidenum">
              <a:rPr lang="en-US" smtClean="0"/>
              <a:pPr/>
              <a:t>5</a:t>
            </a:fld>
            <a:endParaRPr lang="en-US"/>
          </a:p>
        </p:txBody>
      </p:sp>
    </p:spTree>
    <p:extLst>
      <p:ext uri="{BB962C8B-B14F-4D97-AF65-F5344CB8AC3E}">
        <p14:creationId xmlns:p14="http://schemas.microsoft.com/office/powerpoint/2010/main" val="281014898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A8349878-57C2-4EF4-B803-D1B96476E908}"/>
              </a:ext>
            </a:extLst>
          </p:cNvPr>
          <p:cNvSpPr>
            <a:spLocks noGrp="1"/>
          </p:cNvSpPr>
          <p:nvPr>
            <p:ph type="body" idx="1"/>
          </p:nvPr>
        </p:nvSpPr>
        <p:spPr>
          <a:xfrm>
            <a:off x="762000" y="253415"/>
            <a:ext cx="3566160" cy="777240"/>
          </a:xfrm>
        </p:spPr>
        <p:txBody>
          <a:bodyPr/>
          <a:lstStyle/>
          <a:p>
            <a:r>
              <a:rPr lang="en-US" dirty="0"/>
              <a:t>LEFT BRAIN CONTINUED:</a:t>
            </a:r>
          </a:p>
        </p:txBody>
      </p:sp>
      <p:sp>
        <p:nvSpPr>
          <p:cNvPr id="7" name="Text Placeholder 6">
            <a:extLst>
              <a:ext uri="{FF2B5EF4-FFF2-40B4-BE49-F238E27FC236}">
                <a16:creationId xmlns:a16="http://schemas.microsoft.com/office/drawing/2014/main" id="{49D34F4C-B3BA-45B2-AFA4-E60C000B90C8}"/>
              </a:ext>
            </a:extLst>
          </p:cNvPr>
          <p:cNvSpPr>
            <a:spLocks noGrp="1"/>
          </p:cNvSpPr>
          <p:nvPr>
            <p:ph type="body" sz="quarter" idx="3"/>
          </p:nvPr>
        </p:nvSpPr>
        <p:spPr>
          <a:xfrm>
            <a:off x="4686300" y="253415"/>
            <a:ext cx="3566160" cy="777240"/>
          </a:xfrm>
        </p:spPr>
        <p:txBody>
          <a:bodyPr/>
          <a:lstStyle/>
          <a:p>
            <a:r>
              <a:rPr lang="en-US" dirty="0"/>
              <a:t>RIGHT BRAIN CONTINUED:</a:t>
            </a:r>
          </a:p>
        </p:txBody>
      </p:sp>
      <p:sp>
        <p:nvSpPr>
          <p:cNvPr id="2" name="Slide Number Placeholder 1">
            <a:extLst>
              <a:ext uri="{FF2B5EF4-FFF2-40B4-BE49-F238E27FC236}">
                <a16:creationId xmlns:a16="http://schemas.microsoft.com/office/drawing/2014/main" id="{436EEA7C-D1F7-4C46-8C41-1139E9C3BE1A}"/>
              </a:ext>
            </a:extLst>
          </p:cNvPr>
          <p:cNvSpPr>
            <a:spLocks noGrp="1"/>
          </p:cNvSpPr>
          <p:nvPr>
            <p:ph type="sldNum" sz="quarter" idx="12"/>
          </p:nvPr>
        </p:nvSpPr>
        <p:spPr/>
        <p:txBody>
          <a:bodyPr/>
          <a:lstStyle/>
          <a:p>
            <a:fld id="{DC40C83D-E769-49CD-A97B-6CE4F4D31969}" type="slidenum">
              <a:rPr lang="en-US" smtClean="0"/>
              <a:pPr/>
              <a:t>50</a:t>
            </a:fld>
            <a:endParaRPr lang="en-US"/>
          </a:p>
        </p:txBody>
      </p:sp>
      <p:sp>
        <p:nvSpPr>
          <p:cNvPr id="13" name="TextBox 12">
            <a:extLst>
              <a:ext uri="{FF2B5EF4-FFF2-40B4-BE49-F238E27FC236}">
                <a16:creationId xmlns:a16="http://schemas.microsoft.com/office/drawing/2014/main" id="{AFDDA578-90EC-4E06-B41E-C0E5461FD7F4}"/>
              </a:ext>
            </a:extLst>
          </p:cNvPr>
          <p:cNvSpPr txBox="1"/>
          <p:nvPr/>
        </p:nvSpPr>
        <p:spPr>
          <a:xfrm>
            <a:off x="762000" y="1905000"/>
            <a:ext cx="7848600" cy="3962400"/>
          </a:xfrm>
          <a:prstGeom prst="rect">
            <a:avLst/>
          </a:prstGeom>
          <a:noFill/>
        </p:spPr>
        <p:txBody>
          <a:bodyPr wrap="square" rtlCol="0">
            <a:spAutoFit/>
          </a:bodyPr>
          <a:lstStyle/>
          <a:p>
            <a:endParaRPr lang="en-US" dirty="0"/>
          </a:p>
        </p:txBody>
      </p:sp>
      <p:graphicFrame>
        <p:nvGraphicFramePr>
          <p:cNvPr id="14" name="Table 13">
            <a:extLst>
              <a:ext uri="{FF2B5EF4-FFF2-40B4-BE49-F238E27FC236}">
                <a16:creationId xmlns:a16="http://schemas.microsoft.com/office/drawing/2014/main" id="{BD2D2703-8EF8-4267-8C5E-13EDB4921B6B}"/>
              </a:ext>
            </a:extLst>
          </p:cNvPr>
          <p:cNvGraphicFramePr>
            <a:graphicFrameLocks noGrp="1"/>
          </p:cNvGraphicFramePr>
          <p:nvPr>
            <p:extLst>
              <p:ext uri="{D42A27DB-BD31-4B8C-83A1-F6EECF244321}">
                <p14:modId xmlns:p14="http://schemas.microsoft.com/office/powerpoint/2010/main" val="2407430182"/>
              </p:ext>
            </p:extLst>
          </p:nvPr>
        </p:nvGraphicFramePr>
        <p:xfrm>
          <a:off x="152400" y="1010211"/>
          <a:ext cx="8763000" cy="5671566"/>
        </p:xfrm>
        <a:graphic>
          <a:graphicData uri="http://schemas.openxmlformats.org/drawingml/2006/table">
            <a:tbl>
              <a:tblPr firstRow="1" firstCol="1" bandRow="1">
                <a:tableStyleId>{5C22544A-7EE6-4342-B048-85BDC9FD1C3A}</a:tableStyleId>
              </a:tblPr>
              <a:tblGrid>
                <a:gridCol w="4598077">
                  <a:extLst>
                    <a:ext uri="{9D8B030D-6E8A-4147-A177-3AD203B41FA5}">
                      <a16:colId xmlns:a16="http://schemas.microsoft.com/office/drawing/2014/main" val="3987812499"/>
                    </a:ext>
                  </a:extLst>
                </a:gridCol>
                <a:gridCol w="4164923">
                  <a:extLst>
                    <a:ext uri="{9D8B030D-6E8A-4147-A177-3AD203B41FA5}">
                      <a16:colId xmlns:a16="http://schemas.microsoft.com/office/drawing/2014/main" val="900734846"/>
                    </a:ext>
                  </a:extLst>
                </a:gridCol>
              </a:tblGrid>
              <a:tr h="328050">
                <a:tc>
                  <a:txBody>
                    <a:bodyPr/>
                    <a:lstStyle/>
                    <a:p>
                      <a:pPr marL="171450" marR="0" lvl="0" indent="-171450" algn="just">
                        <a:lnSpc>
                          <a:spcPct val="115000"/>
                        </a:lnSpc>
                        <a:spcBef>
                          <a:spcPts val="0"/>
                        </a:spcBef>
                        <a:spcAft>
                          <a:spcPts val="0"/>
                        </a:spcAft>
                        <a:buFont typeface="Arial" panose="020B0604020202020204" pitchFamily="34" charset="0"/>
                        <a:buChar char="•"/>
                      </a:pPr>
                      <a:r>
                        <a:rPr lang="en-US" sz="2000" dirty="0">
                          <a:solidFill>
                            <a:schemeClr val="accent1">
                              <a:lumMod val="50000"/>
                            </a:schemeClr>
                          </a:solidFill>
                          <a:effectLst/>
                        </a:rPr>
                        <a:t>Argumentative</a:t>
                      </a:r>
                      <a:endParaRPr lang="en-US" sz="2000" dirty="0">
                        <a:solidFill>
                          <a:schemeClr val="accent1">
                            <a:lumMod val="50000"/>
                          </a:schemeClr>
                        </a:solidFill>
                        <a:effectLst/>
                        <a:latin typeface="Times New Roman" panose="02020603050405020304" pitchFamily="18" charset="0"/>
                        <a:ea typeface="Times New Roman" panose="02020603050405020304" pitchFamily="18" charset="0"/>
                      </a:endParaRPr>
                    </a:p>
                  </a:txBody>
                  <a:tcPr marL="48867" marR="48867" marT="0" marB="0">
                    <a:solidFill>
                      <a:schemeClr val="accent1">
                        <a:lumMod val="40000"/>
                        <a:lumOff val="60000"/>
                      </a:schemeClr>
                    </a:solidFill>
                  </a:tcPr>
                </a:tc>
                <a:tc>
                  <a:txBody>
                    <a:bodyPr/>
                    <a:lstStyle/>
                    <a:p>
                      <a:pPr marL="342900" marR="0" lvl="0" indent="-342900" algn="just">
                        <a:lnSpc>
                          <a:spcPct val="115000"/>
                        </a:lnSpc>
                        <a:spcBef>
                          <a:spcPts val="0"/>
                        </a:spcBef>
                        <a:spcAft>
                          <a:spcPts val="0"/>
                        </a:spcAft>
                        <a:buFont typeface="Arial" panose="020B0604020202020204" pitchFamily="34" charset="0"/>
                        <a:buChar char="•"/>
                      </a:pPr>
                      <a:r>
                        <a:rPr lang="en-US" sz="2000" dirty="0">
                          <a:solidFill>
                            <a:schemeClr val="accent1">
                              <a:lumMod val="50000"/>
                            </a:schemeClr>
                          </a:solidFill>
                          <a:effectLst/>
                        </a:rPr>
                        <a:t>Apologize often (I’m sorry)</a:t>
                      </a:r>
                      <a:endParaRPr lang="en-US" sz="2000" dirty="0">
                        <a:solidFill>
                          <a:schemeClr val="accent1">
                            <a:lumMod val="50000"/>
                          </a:schemeClr>
                        </a:solidFill>
                        <a:effectLst/>
                        <a:latin typeface="Times New Roman" panose="02020603050405020304" pitchFamily="18" charset="0"/>
                        <a:ea typeface="Times New Roman" panose="02020603050405020304" pitchFamily="18" charset="0"/>
                      </a:endParaRPr>
                    </a:p>
                  </a:txBody>
                  <a:tcPr marL="48867" marR="48867" marT="0" marB="0"/>
                </a:tc>
                <a:extLst>
                  <a:ext uri="{0D108BD9-81ED-4DB2-BD59-A6C34878D82A}">
                    <a16:rowId xmlns:a16="http://schemas.microsoft.com/office/drawing/2014/main" val="1847145752"/>
                  </a:ext>
                </a:extLst>
              </a:tr>
              <a:tr h="328050">
                <a:tc>
                  <a:txBody>
                    <a:bodyPr/>
                    <a:lstStyle/>
                    <a:p>
                      <a:pPr marL="171450" marR="0" lvl="0" indent="-171450" algn="just">
                        <a:lnSpc>
                          <a:spcPct val="115000"/>
                        </a:lnSpc>
                        <a:spcBef>
                          <a:spcPts val="0"/>
                        </a:spcBef>
                        <a:spcAft>
                          <a:spcPts val="0"/>
                        </a:spcAft>
                        <a:buFont typeface="Arial" panose="020B0604020202020204" pitchFamily="34" charset="0"/>
                        <a:buChar char="•"/>
                      </a:pPr>
                      <a:r>
                        <a:rPr lang="en-US" sz="2000" dirty="0">
                          <a:solidFill>
                            <a:schemeClr val="accent1">
                              <a:lumMod val="50000"/>
                            </a:schemeClr>
                          </a:solidFill>
                          <a:effectLst/>
                        </a:rPr>
                        <a:t>Stuffed anger (Not coming out)</a:t>
                      </a:r>
                      <a:endParaRPr lang="en-US" sz="2000" dirty="0">
                        <a:solidFill>
                          <a:schemeClr val="accent1">
                            <a:lumMod val="50000"/>
                          </a:schemeClr>
                        </a:solidFill>
                        <a:effectLst/>
                        <a:latin typeface="Times New Roman" panose="02020603050405020304" pitchFamily="18" charset="0"/>
                        <a:ea typeface="Times New Roman" panose="02020603050405020304" pitchFamily="18" charset="0"/>
                      </a:endParaRPr>
                    </a:p>
                  </a:txBody>
                  <a:tcPr marL="48867" marR="48867" marT="0" marB="0">
                    <a:solidFill>
                      <a:schemeClr val="accent1">
                        <a:lumMod val="20000"/>
                        <a:lumOff val="80000"/>
                      </a:schemeClr>
                    </a:solidFill>
                  </a:tcPr>
                </a:tc>
                <a:tc>
                  <a:txBody>
                    <a:bodyPr/>
                    <a:lstStyle/>
                    <a:p>
                      <a:pPr marL="342900" marR="0" lvl="0" indent="-342900" algn="just">
                        <a:lnSpc>
                          <a:spcPct val="115000"/>
                        </a:lnSpc>
                        <a:spcBef>
                          <a:spcPts val="0"/>
                        </a:spcBef>
                        <a:spcAft>
                          <a:spcPts val="0"/>
                        </a:spcAft>
                        <a:buFont typeface="Arial" panose="020B0604020202020204" pitchFamily="34" charset="0"/>
                        <a:buChar char="•"/>
                      </a:pPr>
                      <a:r>
                        <a:rPr lang="en-US" sz="2000" dirty="0">
                          <a:solidFill>
                            <a:schemeClr val="accent1">
                              <a:lumMod val="50000"/>
                            </a:schemeClr>
                          </a:solidFill>
                          <a:effectLst/>
                        </a:rPr>
                        <a:t>Stuffed fear (Insecure)</a:t>
                      </a:r>
                      <a:endParaRPr lang="en-US" sz="2000" dirty="0">
                        <a:solidFill>
                          <a:schemeClr val="accent1">
                            <a:lumMod val="50000"/>
                          </a:schemeClr>
                        </a:solidFill>
                        <a:effectLst/>
                        <a:latin typeface="Times New Roman" panose="02020603050405020304" pitchFamily="18" charset="0"/>
                        <a:ea typeface="Times New Roman" panose="02020603050405020304" pitchFamily="18" charset="0"/>
                      </a:endParaRPr>
                    </a:p>
                  </a:txBody>
                  <a:tcPr marL="48867" marR="48867" marT="0" marB="0"/>
                </a:tc>
                <a:extLst>
                  <a:ext uri="{0D108BD9-81ED-4DB2-BD59-A6C34878D82A}">
                    <a16:rowId xmlns:a16="http://schemas.microsoft.com/office/drawing/2014/main" val="3767108183"/>
                  </a:ext>
                </a:extLst>
              </a:tr>
              <a:tr h="679957">
                <a:tc>
                  <a:txBody>
                    <a:bodyPr/>
                    <a:lstStyle/>
                    <a:p>
                      <a:pPr marL="171450" marR="0" lvl="0" indent="-171450" algn="just">
                        <a:lnSpc>
                          <a:spcPct val="115000"/>
                        </a:lnSpc>
                        <a:spcBef>
                          <a:spcPts val="0"/>
                        </a:spcBef>
                        <a:spcAft>
                          <a:spcPts val="0"/>
                        </a:spcAft>
                        <a:buFont typeface="Arial" panose="020B0604020202020204" pitchFamily="34" charset="0"/>
                        <a:buChar char="•"/>
                      </a:pPr>
                      <a:r>
                        <a:rPr lang="en-US" sz="2000" dirty="0">
                          <a:solidFill>
                            <a:schemeClr val="accent1">
                              <a:lumMod val="50000"/>
                            </a:schemeClr>
                          </a:solidFill>
                          <a:effectLst/>
                        </a:rPr>
                        <a:t>May need medication to decrease anger &amp; anxiety (Best to use validation) </a:t>
                      </a:r>
                    </a:p>
                  </a:txBody>
                  <a:tcPr marL="48867" marR="48867" marT="0" marB="0">
                    <a:solidFill>
                      <a:schemeClr val="accent1">
                        <a:lumMod val="40000"/>
                        <a:lumOff val="60000"/>
                      </a:schemeClr>
                    </a:solidFill>
                  </a:tcPr>
                </a:tc>
                <a:tc>
                  <a:txBody>
                    <a:bodyPr/>
                    <a:lstStyle/>
                    <a:p>
                      <a:pPr marL="342900" marR="0" lvl="0" indent="-342900" algn="just">
                        <a:lnSpc>
                          <a:spcPct val="115000"/>
                        </a:lnSpc>
                        <a:spcBef>
                          <a:spcPts val="0"/>
                        </a:spcBef>
                        <a:spcAft>
                          <a:spcPts val="0"/>
                        </a:spcAft>
                        <a:buFont typeface="Arial" panose="020B0604020202020204" pitchFamily="34" charset="0"/>
                        <a:buChar char="•"/>
                      </a:pPr>
                      <a:r>
                        <a:rPr lang="en-US" sz="2000" dirty="0">
                          <a:solidFill>
                            <a:schemeClr val="accent1">
                              <a:lumMod val="50000"/>
                            </a:schemeClr>
                          </a:solidFill>
                          <a:effectLst/>
                        </a:rPr>
                        <a:t>May need medication for fear and anxiety (Best to use validation)</a:t>
                      </a:r>
                      <a:endParaRPr lang="en-US" sz="2000" dirty="0">
                        <a:solidFill>
                          <a:schemeClr val="accent1">
                            <a:lumMod val="50000"/>
                          </a:schemeClr>
                        </a:solidFill>
                        <a:effectLst/>
                        <a:latin typeface="Times New Roman" panose="02020603050405020304" pitchFamily="18" charset="0"/>
                        <a:ea typeface="Times New Roman" panose="02020603050405020304" pitchFamily="18" charset="0"/>
                      </a:endParaRPr>
                    </a:p>
                  </a:txBody>
                  <a:tcPr marL="48867" marR="48867" marT="0" marB="0"/>
                </a:tc>
                <a:extLst>
                  <a:ext uri="{0D108BD9-81ED-4DB2-BD59-A6C34878D82A}">
                    <a16:rowId xmlns:a16="http://schemas.microsoft.com/office/drawing/2014/main" val="1493570003"/>
                  </a:ext>
                </a:extLst>
              </a:tr>
              <a:tr h="328050">
                <a:tc>
                  <a:txBody>
                    <a:bodyPr/>
                    <a:lstStyle/>
                    <a:p>
                      <a:pPr marL="171450" marR="0" lvl="0" indent="-171450" algn="just">
                        <a:lnSpc>
                          <a:spcPct val="115000"/>
                        </a:lnSpc>
                        <a:spcBef>
                          <a:spcPts val="0"/>
                        </a:spcBef>
                        <a:spcAft>
                          <a:spcPts val="0"/>
                        </a:spcAft>
                        <a:buFont typeface="Arial" panose="020B0604020202020204" pitchFamily="34" charset="0"/>
                        <a:buChar char="•"/>
                      </a:pPr>
                      <a:r>
                        <a:rPr lang="en-US" sz="2000" dirty="0">
                          <a:solidFill>
                            <a:schemeClr val="accent1">
                              <a:lumMod val="50000"/>
                            </a:schemeClr>
                          </a:solidFill>
                          <a:effectLst/>
                        </a:rPr>
                        <a:t>Does not see well to left</a:t>
                      </a:r>
                      <a:endParaRPr lang="en-US" sz="2000" dirty="0">
                        <a:solidFill>
                          <a:schemeClr val="accent1">
                            <a:lumMod val="50000"/>
                          </a:schemeClr>
                        </a:solidFill>
                        <a:effectLst/>
                        <a:latin typeface="Times New Roman" panose="02020603050405020304" pitchFamily="18" charset="0"/>
                        <a:ea typeface="Times New Roman" panose="02020603050405020304" pitchFamily="18" charset="0"/>
                      </a:endParaRPr>
                    </a:p>
                  </a:txBody>
                  <a:tcPr marL="48867" marR="48867" marT="0" marB="0">
                    <a:solidFill>
                      <a:schemeClr val="accent1">
                        <a:lumMod val="20000"/>
                        <a:lumOff val="80000"/>
                      </a:schemeClr>
                    </a:solidFill>
                  </a:tcPr>
                </a:tc>
                <a:tc>
                  <a:txBody>
                    <a:bodyPr/>
                    <a:lstStyle/>
                    <a:p>
                      <a:pPr marL="342900" marR="0" lvl="0" indent="-342900" algn="just">
                        <a:lnSpc>
                          <a:spcPct val="115000"/>
                        </a:lnSpc>
                        <a:spcBef>
                          <a:spcPts val="0"/>
                        </a:spcBef>
                        <a:spcAft>
                          <a:spcPts val="0"/>
                        </a:spcAft>
                        <a:buFont typeface="Arial" panose="020B0604020202020204" pitchFamily="34" charset="0"/>
                        <a:buChar char="•"/>
                      </a:pPr>
                      <a:r>
                        <a:rPr lang="en-US" sz="2000" dirty="0">
                          <a:solidFill>
                            <a:schemeClr val="accent1">
                              <a:lumMod val="50000"/>
                            </a:schemeClr>
                          </a:solidFill>
                          <a:effectLst/>
                        </a:rPr>
                        <a:t>Visual not as much of a problem</a:t>
                      </a:r>
                      <a:endParaRPr lang="en-US" sz="2000" dirty="0">
                        <a:solidFill>
                          <a:schemeClr val="accent1">
                            <a:lumMod val="50000"/>
                          </a:schemeClr>
                        </a:solidFill>
                        <a:effectLst/>
                        <a:latin typeface="Times New Roman" panose="02020603050405020304" pitchFamily="18" charset="0"/>
                        <a:ea typeface="Times New Roman" panose="02020603050405020304" pitchFamily="18" charset="0"/>
                      </a:endParaRPr>
                    </a:p>
                  </a:txBody>
                  <a:tcPr marL="48867" marR="48867" marT="0" marB="0"/>
                </a:tc>
                <a:extLst>
                  <a:ext uri="{0D108BD9-81ED-4DB2-BD59-A6C34878D82A}">
                    <a16:rowId xmlns:a16="http://schemas.microsoft.com/office/drawing/2014/main" val="660077205"/>
                  </a:ext>
                </a:extLst>
              </a:tr>
              <a:tr h="328050">
                <a:tc>
                  <a:txBody>
                    <a:bodyPr/>
                    <a:lstStyle/>
                    <a:p>
                      <a:pPr marL="171450" marR="0" lvl="0" indent="-171450" algn="just">
                        <a:lnSpc>
                          <a:spcPct val="115000"/>
                        </a:lnSpc>
                        <a:spcBef>
                          <a:spcPts val="0"/>
                        </a:spcBef>
                        <a:spcAft>
                          <a:spcPts val="0"/>
                        </a:spcAft>
                        <a:buFont typeface="Arial" panose="020B0604020202020204" pitchFamily="34" charset="0"/>
                        <a:buChar char="•"/>
                      </a:pPr>
                      <a:r>
                        <a:rPr lang="en-US" sz="2000" dirty="0">
                          <a:solidFill>
                            <a:schemeClr val="accent1">
                              <a:lumMod val="50000"/>
                            </a:schemeClr>
                          </a:solidFill>
                          <a:effectLst/>
                        </a:rPr>
                        <a:t>Does not perceive well from left</a:t>
                      </a:r>
                      <a:endParaRPr lang="en-US" sz="2000" dirty="0">
                        <a:solidFill>
                          <a:schemeClr val="accent1">
                            <a:lumMod val="50000"/>
                          </a:schemeClr>
                        </a:solidFill>
                        <a:effectLst/>
                        <a:latin typeface="Times New Roman" panose="02020603050405020304" pitchFamily="18" charset="0"/>
                        <a:ea typeface="Times New Roman" panose="02020603050405020304" pitchFamily="18" charset="0"/>
                      </a:endParaRPr>
                    </a:p>
                  </a:txBody>
                  <a:tcPr marL="48867" marR="48867" marT="0" marB="0">
                    <a:solidFill>
                      <a:schemeClr val="accent1">
                        <a:lumMod val="40000"/>
                        <a:lumOff val="60000"/>
                      </a:schemeClr>
                    </a:solidFill>
                  </a:tcPr>
                </a:tc>
                <a:tc>
                  <a:txBody>
                    <a:bodyPr/>
                    <a:lstStyle/>
                    <a:p>
                      <a:pPr marL="171450" marR="0" indent="-171450" algn="just">
                        <a:lnSpc>
                          <a:spcPct val="115000"/>
                        </a:lnSpc>
                        <a:spcBef>
                          <a:spcPts val="0"/>
                        </a:spcBef>
                        <a:spcAft>
                          <a:spcPts val="0"/>
                        </a:spcAft>
                        <a:buFont typeface="Arial" panose="020B0604020202020204" pitchFamily="34" charset="0"/>
                        <a:buChar char="•"/>
                      </a:pPr>
                      <a:r>
                        <a:rPr lang="en-US" sz="2000" dirty="0">
                          <a:solidFill>
                            <a:schemeClr val="accent1">
                              <a:lumMod val="50000"/>
                            </a:schemeClr>
                          </a:solidFill>
                          <a:effectLst/>
                        </a:rPr>
                        <a:t> </a:t>
                      </a:r>
                      <a:endParaRPr lang="en-US" sz="2000" dirty="0">
                        <a:solidFill>
                          <a:schemeClr val="accent1">
                            <a:lumMod val="50000"/>
                          </a:schemeClr>
                        </a:solidFill>
                        <a:effectLst/>
                        <a:latin typeface="Times New Roman" panose="02020603050405020304" pitchFamily="18" charset="0"/>
                        <a:ea typeface="Times New Roman" panose="02020603050405020304" pitchFamily="18" charset="0"/>
                      </a:endParaRPr>
                    </a:p>
                  </a:txBody>
                  <a:tcPr marL="48867" marR="48867" marT="0" marB="0"/>
                </a:tc>
                <a:extLst>
                  <a:ext uri="{0D108BD9-81ED-4DB2-BD59-A6C34878D82A}">
                    <a16:rowId xmlns:a16="http://schemas.microsoft.com/office/drawing/2014/main" val="253840998"/>
                  </a:ext>
                </a:extLst>
              </a:tr>
              <a:tr h="328050">
                <a:tc>
                  <a:txBody>
                    <a:bodyPr/>
                    <a:lstStyle/>
                    <a:p>
                      <a:pPr marL="171450" marR="0" lvl="0" indent="-171450" algn="just">
                        <a:lnSpc>
                          <a:spcPct val="115000"/>
                        </a:lnSpc>
                        <a:spcBef>
                          <a:spcPts val="0"/>
                        </a:spcBef>
                        <a:spcAft>
                          <a:spcPts val="0"/>
                        </a:spcAft>
                        <a:buFont typeface="Arial" panose="020B0604020202020204" pitchFamily="34" charset="0"/>
                        <a:buChar char="•"/>
                      </a:pPr>
                      <a:r>
                        <a:rPr lang="en-US" sz="2000" dirty="0">
                          <a:solidFill>
                            <a:schemeClr val="accent1">
                              <a:lumMod val="50000"/>
                            </a:schemeClr>
                          </a:solidFill>
                          <a:effectLst/>
                        </a:rPr>
                        <a:t>Approach from right</a:t>
                      </a:r>
                      <a:endParaRPr lang="en-US" sz="2000" dirty="0">
                        <a:solidFill>
                          <a:schemeClr val="accent1">
                            <a:lumMod val="50000"/>
                          </a:schemeClr>
                        </a:solidFill>
                        <a:effectLst/>
                        <a:latin typeface="Times New Roman" panose="02020603050405020304" pitchFamily="18" charset="0"/>
                        <a:ea typeface="Times New Roman" panose="02020603050405020304" pitchFamily="18" charset="0"/>
                      </a:endParaRPr>
                    </a:p>
                  </a:txBody>
                  <a:tcPr marL="48867" marR="48867" marT="0" marB="0">
                    <a:solidFill>
                      <a:schemeClr val="accent1">
                        <a:lumMod val="20000"/>
                        <a:lumOff val="80000"/>
                      </a:schemeClr>
                    </a:solidFill>
                  </a:tcPr>
                </a:tc>
                <a:tc>
                  <a:txBody>
                    <a:bodyPr/>
                    <a:lstStyle/>
                    <a:p>
                      <a:pPr marL="342900" marR="0" lvl="0" indent="-342900" algn="just">
                        <a:lnSpc>
                          <a:spcPct val="115000"/>
                        </a:lnSpc>
                        <a:spcBef>
                          <a:spcPts val="0"/>
                        </a:spcBef>
                        <a:spcAft>
                          <a:spcPts val="0"/>
                        </a:spcAft>
                        <a:buFont typeface="Arial" panose="020B0604020202020204" pitchFamily="34" charset="0"/>
                        <a:buChar char="•"/>
                      </a:pPr>
                      <a:r>
                        <a:rPr lang="en-US" sz="2000" dirty="0">
                          <a:solidFill>
                            <a:schemeClr val="accent1">
                              <a:lumMod val="50000"/>
                            </a:schemeClr>
                          </a:solidFill>
                          <a:effectLst/>
                        </a:rPr>
                        <a:t>Approach from left</a:t>
                      </a:r>
                      <a:endParaRPr lang="en-US" sz="2000" dirty="0">
                        <a:solidFill>
                          <a:schemeClr val="accent1">
                            <a:lumMod val="50000"/>
                          </a:schemeClr>
                        </a:solidFill>
                        <a:effectLst/>
                        <a:latin typeface="Times New Roman" panose="02020603050405020304" pitchFamily="18" charset="0"/>
                        <a:ea typeface="Times New Roman" panose="02020603050405020304" pitchFamily="18" charset="0"/>
                      </a:endParaRPr>
                    </a:p>
                  </a:txBody>
                  <a:tcPr marL="48867" marR="48867" marT="0" marB="0"/>
                </a:tc>
                <a:extLst>
                  <a:ext uri="{0D108BD9-81ED-4DB2-BD59-A6C34878D82A}">
                    <a16:rowId xmlns:a16="http://schemas.microsoft.com/office/drawing/2014/main" val="2749868738"/>
                  </a:ext>
                </a:extLst>
              </a:tr>
              <a:tr h="328050">
                <a:tc>
                  <a:txBody>
                    <a:bodyPr/>
                    <a:lstStyle/>
                    <a:p>
                      <a:pPr marL="171450" marR="0" lvl="0" indent="-171450" algn="just">
                        <a:lnSpc>
                          <a:spcPct val="115000"/>
                        </a:lnSpc>
                        <a:spcBef>
                          <a:spcPts val="0"/>
                        </a:spcBef>
                        <a:spcAft>
                          <a:spcPts val="0"/>
                        </a:spcAft>
                        <a:buFont typeface="Arial" panose="020B0604020202020204" pitchFamily="34" charset="0"/>
                        <a:buChar char="•"/>
                      </a:pPr>
                      <a:r>
                        <a:rPr lang="en-US" sz="2000" dirty="0">
                          <a:solidFill>
                            <a:schemeClr val="accent1">
                              <a:lumMod val="50000"/>
                            </a:schemeClr>
                          </a:solidFill>
                          <a:effectLst/>
                        </a:rPr>
                        <a:t>Activity best to right</a:t>
                      </a:r>
                      <a:endParaRPr lang="en-US" sz="2000" dirty="0">
                        <a:solidFill>
                          <a:schemeClr val="accent1">
                            <a:lumMod val="50000"/>
                          </a:schemeClr>
                        </a:solidFill>
                        <a:effectLst/>
                        <a:latin typeface="Times New Roman" panose="02020603050405020304" pitchFamily="18" charset="0"/>
                        <a:ea typeface="Times New Roman" panose="02020603050405020304" pitchFamily="18" charset="0"/>
                      </a:endParaRPr>
                    </a:p>
                  </a:txBody>
                  <a:tcPr marL="48867" marR="48867" marT="0" marB="0">
                    <a:solidFill>
                      <a:schemeClr val="accent1">
                        <a:lumMod val="40000"/>
                        <a:lumOff val="60000"/>
                      </a:schemeClr>
                    </a:solidFill>
                  </a:tcPr>
                </a:tc>
                <a:tc>
                  <a:txBody>
                    <a:bodyPr/>
                    <a:lstStyle/>
                    <a:p>
                      <a:pPr marL="171450" marR="0" indent="-171450" algn="just">
                        <a:lnSpc>
                          <a:spcPct val="115000"/>
                        </a:lnSpc>
                        <a:spcBef>
                          <a:spcPts val="0"/>
                        </a:spcBef>
                        <a:spcAft>
                          <a:spcPts val="0"/>
                        </a:spcAft>
                        <a:buFont typeface="Arial" panose="020B0604020202020204" pitchFamily="34" charset="0"/>
                        <a:buChar char="•"/>
                      </a:pPr>
                      <a:r>
                        <a:rPr lang="en-US" sz="2000" dirty="0">
                          <a:solidFill>
                            <a:schemeClr val="accent1">
                              <a:lumMod val="50000"/>
                            </a:schemeClr>
                          </a:solidFill>
                          <a:effectLst/>
                        </a:rPr>
                        <a:t> </a:t>
                      </a:r>
                      <a:endParaRPr lang="en-US" sz="2000" dirty="0">
                        <a:solidFill>
                          <a:schemeClr val="accent1">
                            <a:lumMod val="50000"/>
                          </a:schemeClr>
                        </a:solidFill>
                        <a:effectLst/>
                        <a:latin typeface="Times New Roman" panose="02020603050405020304" pitchFamily="18" charset="0"/>
                        <a:ea typeface="Times New Roman" panose="02020603050405020304" pitchFamily="18" charset="0"/>
                      </a:endParaRPr>
                    </a:p>
                  </a:txBody>
                  <a:tcPr marL="48867" marR="48867" marT="0" marB="0"/>
                </a:tc>
                <a:extLst>
                  <a:ext uri="{0D108BD9-81ED-4DB2-BD59-A6C34878D82A}">
                    <a16:rowId xmlns:a16="http://schemas.microsoft.com/office/drawing/2014/main" val="1428032361"/>
                  </a:ext>
                </a:extLst>
              </a:tr>
              <a:tr h="678307">
                <a:tc>
                  <a:txBody>
                    <a:bodyPr/>
                    <a:lstStyle/>
                    <a:p>
                      <a:pPr marL="171450" marR="0" lvl="0" indent="-171450" algn="just">
                        <a:lnSpc>
                          <a:spcPct val="115000"/>
                        </a:lnSpc>
                        <a:spcBef>
                          <a:spcPts val="0"/>
                        </a:spcBef>
                        <a:spcAft>
                          <a:spcPts val="0"/>
                        </a:spcAft>
                        <a:buFont typeface="Arial" panose="020B0604020202020204" pitchFamily="34" charset="0"/>
                        <a:buChar char="•"/>
                      </a:pPr>
                      <a:r>
                        <a:rPr lang="en-US" sz="2000" dirty="0">
                          <a:solidFill>
                            <a:schemeClr val="accent1">
                              <a:lumMod val="50000"/>
                            </a:schemeClr>
                          </a:solidFill>
                          <a:effectLst/>
                        </a:rPr>
                        <a:t>Wallet or purse for self-esteem - Identity</a:t>
                      </a:r>
                      <a:endParaRPr lang="en-US" sz="2000" dirty="0">
                        <a:solidFill>
                          <a:schemeClr val="accent1">
                            <a:lumMod val="50000"/>
                          </a:schemeClr>
                        </a:solidFill>
                        <a:effectLst/>
                        <a:latin typeface="Times New Roman" panose="02020603050405020304" pitchFamily="18" charset="0"/>
                        <a:ea typeface="Times New Roman" panose="02020603050405020304" pitchFamily="18" charset="0"/>
                      </a:endParaRPr>
                    </a:p>
                  </a:txBody>
                  <a:tcPr marL="48867" marR="48867" marT="0" marB="0">
                    <a:solidFill>
                      <a:schemeClr val="accent1">
                        <a:lumMod val="20000"/>
                        <a:lumOff val="80000"/>
                      </a:schemeClr>
                    </a:solidFill>
                  </a:tcPr>
                </a:tc>
                <a:tc>
                  <a:txBody>
                    <a:bodyPr/>
                    <a:lstStyle/>
                    <a:p>
                      <a:pPr marL="342900" marR="0" lvl="0" indent="-342900" algn="just">
                        <a:lnSpc>
                          <a:spcPct val="115000"/>
                        </a:lnSpc>
                        <a:spcBef>
                          <a:spcPts val="0"/>
                        </a:spcBef>
                        <a:spcAft>
                          <a:spcPts val="0"/>
                        </a:spcAft>
                        <a:buFont typeface="Arial" panose="020B0604020202020204" pitchFamily="34" charset="0"/>
                        <a:buChar char="•"/>
                      </a:pPr>
                      <a:r>
                        <a:rPr lang="en-US" sz="2000" dirty="0">
                          <a:solidFill>
                            <a:schemeClr val="accent1">
                              <a:lumMod val="50000"/>
                            </a:schemeClr>
                          </a:solidFill>
                          <a:effectLst/>
                        </a:rPr>
                        <a:t>Wallet or purse for security</a:t>
                      </a:r>
                      <a:endParaRPr lang="en-US" sz="2000" dirty="0">
                        <a:solidFill>
                          <a:schemeClr val="accent1">
                            <a:lumMod val="50000"/>
                          </a:schemeClr>
                        </a:solidFill>
                        <a:effectLst/>
                        <a:latin typeface="Times New Roman" panose="02020603050405020304" pitchFamily="18" charset="0"/>
                        <a:ea typeface="Times New Roman" panose="02020603050405020304" pitchFamily="18" charset="0"/>
                      </a:endParaRPr>
                    </a:p>
                  </a:txBody>
                  <a:tcPr marL="48867" marR="48867" marT="0" marB="0"/>
                </a:tc>
                <a:extLst>
                  <a:ext uri="{0D108BD9-81ED-4DB2-BD59-A6C34878D82A}">
                    <a16:rowId xmlns:a16="http://schemas.microsoft.com/office/drawing/2014/main" val="633793160"/>
                  </a:ext>
                </a:extLst>
              </a:tr>
              <a:tr h="678307">
                <a:tc>
                  <a:txBody>
                    <a:bodyPr/>
                    <a:lstStyle/>
                    <a:p>
                      <a:pPr marL="171450" marR="0" lvl="0" indent="-171450" algn="just">
                        <a:lnSpc>
                          <a:spcPct val="115000"/>
                        </a:lnSpc>
                        <a:spcBef>
                          <a:spcPts val="0"/>
                        </a:spcBef>
                        <a:spcAft>
                          <a:spcPts val="0"/>
                        </a:spcAft>
                        <a:buFont typeface="Arial" panose="020B0604020202020204" pitchFamily="34" charset="0"/>
                        <a:buChar char="•"/>
                      </a:pPr>
                      <a:r>
                        <a:rPr lang="en-US" sz="2000" dirty="0">
                          <a:solidFill>
                            <a:schemeClr val="accent1">
                              <a:lumMod val="50000"/>
                            </a:schemeClr>
                          </a:solidFill>
                          <a:effectLst/>
                        </a:rPr>
                        <a:t>May be best to shake hands </a:t>
                      </a:r>
                    </a:p>
                    <a:p>
                      <a:pPr marL="0" marR="0" indent="228600" algn="just">
                        <a:lnSpc>
                          <a:spcPct val="115000"/>
                        </a:lnSpc>
                        <a:spcBef>
                          <a:spcPts val="0"/>
                        </a:spcBef>
                        <a:spcAft>
                          <a:spcPts val="0"/>
                        </a:spcAft>
                      </a:pPr>
                      <a:r>
                        <a:rPr lang="en-US" sz="2000" dirty="0">
                          <a:solidFill>
                            <a:schemeClr val="accent1">
                              <a:lumMod val="50000"/>
                            </a:schemeClr>
                          </a:solidFill>
                          <a:effectLst/>
                        </a:rPr>
                        <a:t>(touch on shoulder)</a:t>
                      </a:r>
                      <a:endParaRPr lang="en-US" sz="2000" dirty="0">
                        <a:solidFill>
                          <a:schemeClr val="accent1">
                            <a:lumMod val="50000"/>
                          </a:schemeClr>
                        </a:solidFill>
                        <a:effectLst/>
                        <a:latin typeface="Times New Roman" panose="02020603050405020304" pitchFamily="18" charset="0"/>
                        <a:ea typeface="Times New Roman" panose="02020603050405020304" pitchFamily="18" charset="0"/>
                      </a:endParaRPr>
                    </a:p>
                  </a:txBody>
                  <a:tcPr marL="48867" marR="48867" marT="0" marB="0">
                    <a:solidFill>
                      <a:schemeClr val="accent1">
                        <a:lumMod val="40000"/>
                        <a:lumOff val="60000"/>
                      </a:schemeClr>
                    </a:solidFill>
                  </a:tcPr>
                </a:tc>
                <a:tc>
                  <a:txBody>
                    <a:bodyPr/>
                    <a:lstStyle/>
                    <a:p>
                      <a:pPr marL="342900" marR="0" lvl="0" indent="-342900" algn="just">
                        <a:lnSpc>
                          <a:spcPct val="115000"/>
                        </a:lnSpc>
                        <a:spcBef>
                          <a:spcPts val="0"/>
                        </a:spcBef>
                        <a:spcAft>
                          <a:spcPts val="0"/>
                        </a:spcAft>
                        <a:buFont typeface="Arial" panose="020B0604020202020204" pitchFamily="34" charset="0"/>
                        <a:buChar char="•"/>
                      </a:pPr>
                      <a:r>
                        <a:rPr lang="en-US" sz="2000" dirty="0">
                          <a:solidFill>
                            <a:schemeClr val="accent1">
                              <a:lumMod val="50000"/>
                            </a:schemeClr>
                          </a:solidFill>
                          <a:effectLst/>
                        </a:rPr>
                        <a:t>Likes touching - Hugs</a:t>
                      </a:r>
                      <a:endParaRPr lang="en-US" sz="2000" dirty="0">
                        <a:solidFill>
                          <a:schemeClr val="accent1">
                            <a:lumMod val="50000"/>
                          </a:schemeClr>
                        </a:solidFill>
                        <a:effectLst/>
                        <a:latin typeface="Times New Roman" panose="02020603050405020304" pitchFamily="18" charset="0"/>
                        <a:ea typeface="Times New Roman" panose="02020603050405020304" pitchFamily="18" charset="0"/>
                      </a:endParaRPr>
                    </a:p>
                  </a:txBody>
                  <a:tcPr marL="48867" marR="48867" marT="0" marB="0"/>
                </a:tc>
                <a:extLst>
                  <a:ext uri="{0D108BD9-81ED-4DB2-BD59-A6C34878D82A}">
                    <a16:rowId xmlns:a16="http://schemas.microsoft.com/office/drawing/2014/main" val="2229198299"/>
                  </a:ext>
                </a:extLst>
              </a:tr>
              <a:tr h="328050">
                <a:tc>
                  <a:txBody>
                    <a:bodyPr/>
                    <a:lstStyle/>
                    <a:p>
                      <a:pPr marL="171450" marR="0" lvl="0" indent="-171450" algn="just">
                        <a:lnSpc>
                          <a:spcPct val="115000"/>
                        </a:lnSpc>
                        <a:spcBef>
                          <a:spcPts val="0"/>
                        </a:spcBef>
                        <a:spcAft>
                          <a:spcPts val="0"/>
                        </a:spcAft>
                        <a:buFont typeface="Arial" panose="020B0604020202020204" pitchFamily="34" charset="0"/>
                        <a:buChar char="•"/>
                      </a:pPr>
                      <a:r>
                        <a:rPr lang="en-US" sz="2000" dirty="0">
                          <a:solidFill>
                            <a:schemeClr val="accent1">
                              <a:lumMod val="50000"/>
                            </a:schemeClr>
                          </a:solidFill>
                          <a:effectLst/>
                        </a:rPr>
                        <a:t>Their way</a:t>
                      </a:r>
                      <a:endParaRPr lang="en-US" sz="2000" dirty="0">
                        <a:solidFill>
                          <a:schemeClr val="accent1">
                            <a:lumMod val="50000"/>
                          </a:schemeClr>
                        </a:solidFill>
                        <a:effectLst/>
                        <a:latin typeface="Times New Roman" panose="02020603050405020304" pitchFamily="18" charset="0"/>
                        <a:ea typeface="Times New Roman" panose="02020603050405020304" pitchFamily="18" charset="0"/>
                      </a:endParaRPr>
                    </a:p>
                  </a:txBody>
                  <a:tcPr marL="48867" marR="48867" marT="0" marB="0">
                    <a:solidFill>
                      <a:schemeClr val="accent1">
                        <a:lumMod val="20000"/>
                        <a:lumOff val="80000"/>
                      </a:schemeClr>
                    </a:solidFill>
                  </a:tcPr>
                </a:tc>
                <a:tc>
                  <a:txBody>
                    <a:bodyPr/>
                    <a:lstStyle/>
                    <a:p>
                      <a:pPr marL="342900" marR="0" lvl="0" indent="-342900" algn="just">
                        <a:lnSpc>
                          <a:spcPct val="115000"/>
                        </a:lnSpc>
                        <a:spcBef>
                          <a:spcPts val="0"/>
                        </a:spcBef>
                        <a:spcAft>
                          <a:spcPts val="0"/>
                        </a:spcAft>
                        <a:buFont typeface="Arial" panose="020B0604020202020204" pitchFamily="34" charset="0"/>
                        <a:buChar char="•"/>
                      </a:pPr>
                      <a:r>
                        <a:rPr lang="en-US" sz="2000" dirty="0">
                          <a:solidFill>
                            <a:schemeClr val="accent1">
                              <a:lumMod val="50000"/>
                            </a:schemeClr>
                          </a:solidFill>
                          <a:effectLst/>
                        </a:rPr>
                        <a:t>Others way, controlled by others</a:t>
                      </a:r>
                      <a:endParaRPr lang="en-US" sz="2000" dirty="0">
                        <a:solidFill>
                          <a:schemeClr val="accent1">
                            <a:lumMod val="50000"/>
                          </a:schemeClr>
                        </a:solidFill>
                        <a:effectLst/>
                        <a:latin typeface="Times New Roman" panose="02020603050405020304" pitchFamily="18" charset="0"/>
                        <a:ea typeface="Times New Roman" panose="02020603050405020304" pitchFamily="18" charset="0"/>
                      </a:endParaRPr>
                    </a:p>
                  </a:txBody>
                  <a:tcPr marL="48867" marR="48867" marT="0" marB="0"/>
                </a:tc>
                <a:extLst>
                  <a:ext uri="{0D108BD9-81ED-4DB2-BD59-A6C34878D82A}">
                    <a16:rowId xmlns:a16="http://schemas.microsoft.com/office/drawing/2014/main" val="538717062"/>
                  </a:ext>
                </a:extLst>
              </a:tr>
              <a:tr h="678307">
                <a:tc>
                  <a:txBody>
                    <a:bodyPr/>
                    <a:lstStyle/>
                    <a:p>
                      <a:pPr marL="171450" marR="0" lvl="0" indent="-171450" algn="just">
                        <a:lnSpc>
                          <a:spcPct val="115000"/>
                        </a:lnSpc>
                        <a:spcBef>
                          <a:spcPts val="0"/>
                        </a:spcBef>
                        <a:spcAft>
                          <a:spcPts val="0"/>
                        </a:spcAft>
                        <a:buFont typeface="Arial" panose="020B0604020202020204" pitchFamily="34" charset="0"/>
                        <a:buChar char="•"/>
                      </a:pPr>
                      <a:r>
                        <a:rPr lang="en-US" sz="2000" dirty="0">
                          <a:solidFill>
                            <a:schemeClr val="accent1">
                              <a:lumMod val="50000"/>
                            </a:schemeClr>
                          </a:solidFill>
                          <a:effectLst/>
                        </a:rPr>
                        <a:t>Best not to touch</a:t>
                      </a:r>
                      <a:endParaRPr lang="en-US" sz="2000" dirty="0">
                        <a:solidFill>
                          <a:schemeClr val="accent1">
                            <a:lumMod val="50000"/>
                          </a:schemeClr>
                        </a:solidFill>
                        <a:effectLst/>
                        <a:latin typeface="Times New Roman" panose="02020603050405020304" pitchFamily="18" charset="0"/>
                        <a:ea typeface="Times New Roman" panose="02020603050405020304" pitchFamily="18" charset="0"/>
                      </a:endParaRPr>
                    </a:p>
                  </a:txBody>
                  <a:tcPr marL="48867" marR="48867" marT="0" marB="0">
                    <a:solidFill>
                      <a:schemeClr val="accent1">
                        <a:lumMod val="40000"/>
                        <a:lumOff val="60000"/>
                      </a:schemeClr>
                    </a:solidFill>
                  </a:tcPr>
                </a:tc>
                <a:tc>
                  <a:txBody>
                    <a:bodyPr/>
                    <a:lstStyle/>
                    <a:p>
                      <a:pPr marL="342900" marR="0" lvl="0" indent="-342900" algn="just">
                        <a:lnSpc>
                          <a:spcPct val="115000"/>
                        </a:lnSpc>
                        <a:spcBef>
                          <a:spcPts val="0"/>
                        </a:spcBef>
                        <a:spcAft>
                          <a:spcPts val="0"/>
                        </a:spcAft>
                        <a:buFont typeface="Arial" panose="020B0604020202020204" pitchFamily="34" charset="0"/>
                        <a:buChar char="•"/>
                      </a:pPr>
                      <a:r>
                        <a:rPr lang="en-US" sz="2000" dirty="0">
                          <a:solidFill>
                            <a:schemeClr val="accent1">
                              <a:lumMod val="50000"/>
                            </a:schemeClr>
                          </a:solidFill>
                          <a:effectLst/>
                        </a:rPr>
                        <a:t>Easier to control, loves being touched</a:t>
                      </a:r>
                      <a:endParaRPr lang="en-US" sz="2000" dirty="0">
                        <a:solidFill>
                          <a:schemeClr val="accent1">
                            <a:lumMod val="50000"/>
                          </a:schemeClr>
                        </a:solidFill>
                        <a:effectLst/>
                        <a:latin typeface="Times New Roman" panose="02020603050405020304" pitchFamily="18" charset="0"/>
                        <a:ea typeface="Times New Roman" panose="02020603050405020304" pitchFamily="18" charset="0"/>
                      </a:endParaRPr>
                    </a:p>
                  </a:txBody>
                  <a:tcPr marL="48867" marR="48867" marT="0" marB="0"/>
                </a:tc>
                <a:extLst>
                  <a:ext uri="{0D108BD9-81ED-4DB2-BD59-A6C34878D82A}">
                    <a16:rowId xmlns:a16="http://schemas.microsoft.com/office/drawing/2014/main" val="268074667"/>
                  </a:ext>
                </a:extLst>
              </a:tr>
              <a:tr h="328050">
                <a:tc>
                  <a:txBody>
                    <a:bodyPr/>
                    <a:lstStyle/>
                    <a:p>
                      <a:pPr marL="171450" marR="0" lvl="0" indent="-171450" algn="just">
                        <a:lnSpc>
                          <a:spcPct val="115000"/>
                        </a:lnSpc>
                        <a:spcBef>
                          <a:spcPts val="0"/>
                        </a:spcBef>
                        <a:spcAft>
                          <a:spcPts val="0"/>
                        </a:spcAft>
                        <a:buFont typeface="Arial" panose="020B0604020202020204" pitchFamily="34" charset="0"/>
                        <a:buChar char="•"/>
                      </a:pPr>
                      <a:r>
                        <a:rPr lang="en-US" sz="2000" dirty="0">
                          <a:solidFill>
                            <a:schemeClr val="accent1">
                              <a:lumMod val="50000"/>
                            </a:schemeClr>
                          </a:solidFill>
                          <a:effectLst/>
                        </a:rPr>
                        <a:t>Use logic and reason</a:t>
                      </a:r>
                      <a:endParaRPr lang="en-US" sz="2000" dirty="0">
                        <a:solidFill>
                          <a:schemeClr val="accent1">
                            <a:lumMod val="50000"/>
                          </a:schemeClr>
                        </a:solidFill>
                        <a:effectLst/>
                        <a:latin typeface="Times New Roman" panose="02020603050405020304" pitchFamily="18" charset="0"/>
                        <a:ea typeface="Times New Roman" panose="02020603050405020304" pitchFamily="18" charset="0"/>
                      </a:endParaRPr>
                    </a:p>
                  </a:txBody>
                  <a:tcPr marL="48867" marR="48867" marT="0" marB="0">
                    <a:solidFill>
                      <a:schemeClr val="accent1">
                        <a:lumMod val="20000"/>
                        <a:lumOff val="80000"/>
                      </a:schemeClr>
                    </a:solidFill>
                  </a:tcPr>
                </a:tc>
                <a:tc>
                  <a:txBody>
                    <a:bodyPr/>
                    <a:lstStyle/>
                    <a:p>
                      <a:pPr marL="342900" marR="0" lvl="0" indent="-342900" algn="just">
                        <a:lnSpc>
                          <a:spcPct val="115000"/>
                        </a:lnSpc>
                        <a:spcBef>
                          <a:spcPts val="0"/>
                        </a:spcBef>
                        <a:spcAft>
                          <a:spcPts val="0"/>
                        </a:spcAft>
                        <a:buFont typeface="Arial" panose="020B0604020202020204" pitchFamily="34" charset="0"/>
                        <a:buChar char="•"/>
                      </a:pPr>
                      <a:r>
                        <a:rPr lang="en-US" sz="2000" dirty="0">
                          <a:solidFill>
                            <a:schemeClr val="accent1">
                              <a:lumMod val="50000"/>
                            </a:schemeClr>
                          </a:solidFill>
                          <a:effectLst/>
                        </a:rPr>
                        <a:t>Use feelings</a:t>
                      </a:r>
                      <a:endParaRPr lang="en-US" sz="2000" dirty="0">
                        <a:solidFill>
                          <a:schemeClr val="accent1">
                            <a:lumMod val="50000"/>
                          </a:schemeClr>
                        </a:solidFill>
                        <a:effectLst/>
                        <a:latin typeface="Times New Roman" panose="02020603050405020304" pitchFamily="18" charset="0"/>
                        <a:ea typeface="Times New Roman" panose="02020603050405020304" pitchFamily="18" charset="0"/>
                      </a:endParaRPr>
                    </a:p>
                  </a:txBody>
                  <a:tcPr marL="48867" marR="48867" marT="0" marB="0"/>
                </a:tc>
                <a:extLst>
                  <a:ext uri="{0D108BD9-81ED-4DB2-BD59-A6C34878D82A}">
                    <a16:rowId xmlns:a16="http://schemas.microsoft.com/office/drawing/2014/main" val="3046822823"/>
                  </a:ext>
                </a:extLst>
              </a:tr>
              <a:tr h="328050">
                <a:tc>
                  <a:txBody>
                    <a:bodyPr/>
                    <a:lstStyle/>
                    <a:p>
                      <a:pPr marL="0" marR="0" lvl="0" indent="0" algn="just">
                        <a:lnSpc>
                          <a:spcPct val="115000"/>
                        </a:lnSpc>
                        <a:spcBef>
                          <a:spcPts val="0"/>
                        </a:spcBef>
                        <a:spcAft>
                          <a:spcPts val="0"/>
                        </a:spcAft>
                        <a:buFont typeface="Arial" panose="020B0604020202020204" pitchFamily="34" charset="0"/>
                        <a:buNone/>
                      </a:pPr>
                      <a:r>
                        <a:rPr lang="en-US" sz="2000" dirty="0">
                          <a:solidFill>
                            <a:schemeClr val="accent1">
                              <a:lumMod val="50000"/>
                            </a:schemeClr>
                          </a:solidFill>
                          <a:effectLst/>
                        </a:rPr>
                        <a:t>    Think first</a:t>
                      </a:r>
                      <a:endParaRPr lang="en-US" sz="2000" dirty="0">
                        <a:solidFill>
                          <a:schemeClr val="accent1">
                            <a:lumMod val="50000"/>
                          </a:schemeClr>
                        </a:solidFill>
                        <a:effectLst/>
                        <a:latin typeface="Times New Roman" panose="02020603050405020304" pitchFamily="18" charset="0"/>
                        <a:ea typeface="Times New Roman" panose="02020603050405020304" pitchFamily="18" charset="0"/>
                      </a:endParaRPr>
                    </a:p>
                  </a:txBody>
                  <a:tcPr marL="48867" marR="48867" marT="0" marB="0">
                    <a:solidFill>
                      <a:schemeClr val="accent1">
                        <a:lumMod val="40000"/>
                        <a:lumOff val="60000"/>
                      </a:schemeClr>
                    </a:solidFill>
                  </a:tcPr>
                </a:tc>
                <a:tc>
                  <a:txBody>
                    <a:bodyPr/>
                    <a:lstStyle/>
                    <a:p>
                      <a:pPr marL="342900" marR="0" lvl="0" indent="-342900" algn="just">
                        <a:lnSpc>
                          <a:spcPct val="115000"/>
                        </a:lnSpc>
                        <a:spcBef>
                          <a:spcPts val="0"/>
                        </a:spcBef>
                        <a:spcAft>
                          <a:spcPts val="0"/>
                        </a:spcAft>
                        <a:buFont typeface="Arial" panose="020B0604020202020204" pitchFamily="34" charset="0"/>
                        <a:buChar char="•"/>
                      </a:pPr>
                      <a:r>
                        <a:rPr lang="en-US" sz="2000" dirty="0">
                          <a:solidFill>
                            <a:schemeClr val="accent1">
                              <a:lumMod val="50000"/>
                            </a:schemeClr>
                          </a:solidFill>
                          <a:effectLst/>
                        </a:rPr>
                        <a:t>Feel first</a:t>
                      </a:r>
                      <a:endParaRPr lang="en-US" sz="2000" dirty="0">
                        <a:solidFill>
                          <a:schemeClr val="accent1">
                            <a:lumMod val="50000"/>
                          </a:schemeClr>
                        </a:solidFill>
                        <a:effectLst/>
                        <a:latin typeface="Times New Roman" panose="02020603050405020304" pitchFamily="18" charset="0"/>
                        <a:ea typeface="Times New Roman" panose="02020603050405020304" pitchFamily="18" charset="0"/>
                      </a:endParaRPr>
                    </a:p>
                  </a:txBody>
                  <a:tcPr marL="48867" marR="48867" marT="0" marB="0"/>
                </a:tc>
                <a:extLst>
                  <a:ext uri="{0D108BD9-81ED-4DB2-BD59-A6C34878D82A}">
                    <a16:rowId xmlns:a16="http://schemas.microsoft.com/office/drawing/2014/main" val="164771979"/>
                  </a:ext>
                </a:extLst>
              </a:tr>
            </a:tbl>
          </a:graphicData>
        </a:graphic>
      </p:graphicFrame>
    </p:spTree>
    <p:extLst>
      <p:ext uri="{BB962C8B-B14F-4D97-AF65-F5344CB8AC3E}">
        <p14:creationId xmlns:p14="http://schemas.microsoft.com/office/powerpoint/2010/main" val="300358107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28600" y="228600"/>
            <a:ext cx="8763000" cy="954107"/>
          </a:xfrm>
          <a:prstGeom prst="rect">
            <a:avLst/>
          </a:prstGeom>
        </p:spPr>
        <p:txBody>
          <a:bodyPr wrap="square">
            <a:spAutoFit/>
          </a:bodyPr>
          <a:lstStyle/>
          <a:p>
            <a:pPr marL="0" marR="0" algn="ctr">
              <a:spcBef>
                <a:spcPts val="0"/>
              </a:spcBef>
              <a:spcAft>
                <a:spcPts val="0"/>
              </a:spcAft>
            </a:pPr>
            <a:r>
              <a:rPr lang="en-US" sz="2800" b="1" dirty="0">
                <a:solidFill>
                  <a:schemeClr val="accent1">
                    <a:lumMod val="75000"/>
                  </a:schemeClr>
                </a:solidFill>
                <a:latin typeface="Times New Roman" panose="02020603050405020304" pitchFamily="18" charset="0"/>
                <a:ea typeface="Times New Roman" panose="02020603050405020304" pitchFamily="18" charset="0"/>
              </a:rPr>
              <a:t>VALIDATION PLUS LEFT BRAIN - RIGHT BRAIN</a:t>
            </a:r>
          </a:p>
          <a:p>
            <a:pPr marL="0" marR="0" algn="ctr">
              <a:spcBef>
                <a:spcPts val="0"/>
              </a:spcBef>
              <a:spcAft>
                <a:spcPts val="0"/>
              </a:spcAft>
            </a:pPr>
            <a:r>
              <a:rPr lang="en-US" sz="2800" b="1" dirty="0">
                <a:solidFill>
                  <a:schemeClr val="accent1">
                    <a:lumMod val="75000"/>
                  </a:schemeClr>
                </a:solidFill>
                <a:latin typeface="Times New Roman" panose="02020603050405020304" pitchFamily="18" charset="0"/>
                <a:ea typeface="Times New Roman" panose="02020603050405020304" pitchFamily="18" charset="0"/>
              </a:rPr>
              <a:t>AWARENESS TO CONTROL BEHAVIOR</a:t>
            </a:r>
            <a:endParaRPr lang="en-US" sz="2800" b="1" dirty="0">
              <a:solidFill>
                <a:schemeClr val="accent1">
                  <a:lumMod val="75000"/>
                </a:schemeClr>
              </a:solidFill>
              <a:effectLst/>
              <a:latin typeface="Times New Roman" panose="02020603050405020304" pitchFamily="18" charset="0"/>
              <a:ea typeface="Times New Roman" panose="02020603050405020304" pitchFamily="18" charset="0"/>
            </a:endParaRPr>
          </a:p>
        </p:txBody>
      </p:sp>
      <p:graphicFrame>
        <p:nvGraphicFramePr>
          <p:cNvPr id="12" name="Table 11"/>
          <p:cNvGraphicFramePr>
            <a:graphicFrameLocks noGrp="1"/>
          </p:cNvGraphicFramePr>
          <p:nvPr>
            <p:extLst>
              <p:ext uri="{D42A27DB-BD31-4B8C-83A1-F6EECF244321}">
                <p14:modId xmlns:p14="http://schemas.microsoft.com/office/powerpoint/2010/main" val="3918539220"/>
              </p:ext>
            </p:extLst>
          </p:nvPr>
        </p:nvGraphicFramePr>
        <p:xfrm>
          <a:off x="304800" y="1447800"/>
          <a:ext cx="8686800" cy="4724401"/>
        </p:xfrm>
        <a:graphic>
          <a:graphicData uri="http://schemas.openxmlformats.org/drawingml/2006/table">
            <a:tbl>
              <a:tblPr firstRow="1" firstCol="1" bandRow="1">
                <a:tableStyleId>{5C22544A-7EE6-4342-B048-85BDC9FD1C3A}</a:tableStyleId>
              </a:tblPr>
              <a:tblGrid>
                <a:gridCol w="4475186">
                  <a:extLst>
                    <a:ext uri="{9D8B030D-6E8A-4147-A177-3AD203B41FA5}">
                      <a16:colId xmlns:a16="http://schemas.microsoft.com/office/drawing/2014/main" val="20000"/>
                    </a:ext>
                  </a:extLst>
                </a:gridCol>
                <a:gridCol w="4211614">
                  <a:extLst>
                    <a:ext uri="{9D8B030D-6E8A-4147-A177-3AD203B41FA5}">
                      <a16:colId xmlns:a16="http://schemas.microsoft.com/office/drawing/2014/main" val="20001"/>
                    </a:ext>
                  </a:extLst>
                </a:gridCol>
              </a:tblGrid>
              <a:tr h="477638">
                <a:tc>
                  <a:txBody>
                    <a:bodyPr/>
                    <a:lstStyle/>
                    <a:p>
                      <a:pPr marL="0" marR="0" algn="ctr">
                        <a:lnSpc>
                          <a:spcPct val="115000"/>
                        </a:lnSpc>
                        <a:spcBef>
                          <a:spcPts val="0"/>
                        </a:spcBef>
                        <a:spcAft>
                          <a:spcPts val="0"/>
                        </a:spcAft>
                      </a:pPr>
                      <a:r>
                        <a:rPr lang="en-US" sz="1800" u="sng" dirty="0">
                          <a:solidFill>
                            <a:schemeClr val="accent1">
                              <a:lumMod val="50000"/>
                            </a:schemeClr>
                          </a:solidFill>
                          <a:effectLst/>
                        </a:rPr>
                        <a:t>LEFT  BRAIN</a:t>
                      </a:r>
                      <a:endParaRPr lang="en-US" sz="1800" u="sng" dirty="0">
                        <a:solidFill>
                          <a:schemeClr val="accent1">
                            <a:lumMod val="50000"/>
                          </a:schemeClr>
                        </a:solidFill>
                        <a:effectLst/>
                        <a:latin typeface="Times New Roman" panose="02020603050405020304" pitchFamily="18" charset="0"/>
                        <a:ea typeface="Times New Roman" panose="02020603050405020304" pitchFamily="18" charset="0"/>
                      </a:endParaRPr>
                    </a:p>
                  </a:txBody>
                  <a:tcPr marL="68580" marR="68580" marT="0" marB="0">
                    <a:solidFill>
                      <a:schemeClr val="bg1"/>
                    </a:solidFill>
                  </a:tcPr>
                </a:tc>
                <a:tc>
                  <a:txBody>
                    <a:bodyPr/>
                    <a:lstStyle/>
                    <a:p>
                      <a:pPr marL="0" marR="0" algn="ctr">
                        <a:lnSpc>
                          <a:spcPct val="115000"/>
                        </a:lnSpc>
                        <a:spcBef>
                          <a:spcPts val="0"/>
                        </a:spcBef>
                        <a:spcAft>
                          <a:spcPts val="0"/>
                        </a:spcAft>
                      </a:pPr>
                      <a:r>
                        <a:rPr lang="en-US" sz="1800" u="sng" dirty="0">
                          <a:solidFill>
                            <a:schemeClr val="accent1">
                              <a:lumMod val="50000"/>
                            </a:schemeClr>
                          </a:solidFill>
                          <a:effectLst/>
                        </a:rPr>
                        <a:t>RIGHT  BRAIN</a:t>
                      </a:r>
                      <a:endParaRPr lang="en-US" sz="1800" u="sng" dirty="0">
                        <a:solidFill>
                          <a:schemeClr val="accent1">
                            <a:lumMod val="50000"/>
                          </a:schemeClr>
                        </a:solidFill>
                        <a:effectLst/>
                        <a:latin typeface="Times New Roman" panose="02020603050405020304" pitchFamily="18" charset="0"/>
                        <a:ea typeface="Times New Roman" panose="02020603050405020304" pitchFamily="18" charset="0"/>
                      </a:endParaRPr>
                    </a:p>
                  </a:txBody>
                  <a:tcPr marL="68580" marR="68580" marT="0" marB="0">
                    <a:solidFill>
                      <a:schemeClr val="bg1"/>
                    </a:solidFill>
                  </a:tcPr>
                </a:tc>
                <a:extLst>
                  <a:ext uri="{0D108BD9-81ED-4DB2-BD59-A6C34878D82A}">
                    <a16:rowId xmlns:a16="http://schemas.microsoft.com/office/drawing/2014/main" val="10000"/>
                  </a:ext>
                </a:extLst>
              </a:tr>
              <a:tr h="997215">
                <a:tc>
                  <a:txBody>
                    <a:bodyPr/>
                    <a:lstStyle/>
                    <a:p>
                      <a:pPr marL="0" marR="0" algn="ctr">
                        <a:lnSpc>
                          <a:spcPct val="115000"/>
                        </a:lnSpc>
                        <a:spcBef>
                          <a:spcPts val="0"/>
                        </a:spcBef>
                        <a:spcAft>
                          <a:spcPts val="0"/>
                        </a:spcAft>
                      </a:pPr>
                      <a:r>
                        <a:rPr lang="en-US" sz="1800" dirty="0">
                          <a:solidFill>
                            <a:schemeClr val="accent1">
                              <a:lumMod val="50000"/>
                            </a:schemeClr>
                          </a:solidFill>
                          <a:effectLst/>
                        </a:rPr>
                        <a:t>Logic - Facts</a:t>
                      </a:r>
                      <a:endParaRPr lang="en-US" sz="1800" dirty="0">
                        <a:solidFill>
                          <a:schemeClr val="accent1">
                            <a:lumMod val="50000"/>
                          </a:schemeClr>
                        </a:solidFill>
                        <a:effectLst/>
                        <a:latin typeface="Times New Roman" panose="02020603050405020304" pitchFamily="18" charset="0"/>
                        <a:ea typeface="Times New Roman" panose="02020603050405020304" pitchFamily="18" charset="0"/>
                      </a:endParaRPr>
                    </a:p>
                  </a:txBody>
                  <a:tcPr marL="68580" marR="68580" marT="0" marB="0">
                    <a:solidFill>
                      <a:schemeClr val="bg1"/>
                    </a:solidFill>
                  </a:tcPr>
                </a:tc>
                <a:tc>
                  <a:txBody>
                    <a:bodyPr/>
                    <a:lstStyle/>
                    <a:p>
                      <a:pPr marL="0" marR="0" algn="ctr">
                        <a:lnSpc>
                          <a:spcPct val="115000"/>
                        </a:lnSpc>
                        <a:spcBef>
                          <a:spcPts val="0"/>
                        </a:spcBef>
                        <a:spcAft>
                          <a:spcPts val="0"/>
                        </a:spcAft>
                      </a:pPr>
                      <a:r>
                        <a:rPr lang="en-US" sz="1800" b="1" dirty="0">
                          <a:solidFill>
                            <a:schemeClr val="accent1">
                              <a:lumMod val="50000"/>
                            </a:schemeClr>
                          </a:solidFill>
                          <a:effectLst/>
                        </a:rPr>
                        <a:t>Emotions – Fears</a:t>
                      </a:r>
                    </a:p>
                    <a:p>
                      <a:pPr marL="0" marR="0" algn="ctr">
                        <a:lnSpc>
                          <a:spcPct val="115000"/>
                        </a:lnSpc>
                        <a:spcBef>
                          <a:spcPts val="0"/>
                        </a:spcBef>
                        <a:spcAft>
                          <a:spcPts val="0"/>
                        </a:spcAft>
                      </a:pPr>
                      <a:endParaRPr lang="en-US" sz="1800" b="1" dirty="0">
                        <a:solidFill>
                          <a:schemeClr val="accent1">
                            <a:lumMod val="50000"/>
                          </a:schemeClr>
                        </a:solidFill>
                        <a:effectLst/>
                        <a:latin typeface="Times New Roman" panose="02020603050405020304" pitchFamily="18" charset="0"/>
                        <a:ea typeface="Times New Roman" panose="02020603050405020304" pitchFamily="18" charset="0"/>
                      </a:endParaRPr>
                    </a:p>
                  </a:txBody>
                  <a:tcPr marL="68580" marR="68580" marT="0" marB="0">
                    <a:solidFill>
                      <a:schemeClr val="bg1"/>
                    </a:solidFill>
                  </a:tcPr>
                </a:tc>
                <a:extLst>
                  <a:ext uri="{0D108BD9-81ED-4DB2-BD59-A6C34878D82A}">
                    <a16:rowId xmlns:a16="http://schemas.microsoft.com/office/drawing/2014/main" val="10001"/>
                  </a:ext>
                </a:extLst>
              </a:tr>
              <a:tr h="1213182">
                <a:tc gridSpan="2">
                  <a:txBody>
                    <a:bodyPr/>
                    <a:lstStyle/>
                    <a:p>
                      <a:pPr marL="0" marR="0" algn="ctr">
                        <a:lnSpc>
                          <a:spcPct val="115000"/>
                        </a:lnSpc>
                        <a:spcBef>
                          <a:spcPts val="0"/>
                        </a:spcBef>
                        <a:spcAft>
                          <a:spcPts val="0"/>
                        </a:spcAft>
                      </a:pPr>
                      <a:endParaRPr lang="en-US" sz="1800" dirty="0">
                        <a:solidFill>
                          <a:schemeClr val="accent1">
                            <a:lumMod val="50000"/>
                          </a:schemeClr>
                        </a:solidFill>
                        <a:effectLst/>
                        <a:latin typeface="Times New Roman" panose="02020603050405020304" pitchFamily="18" charset="0"/>
                        <a:ea typeface="Times New Roman" panose="02020603050405020304" pitchFamily="18" charset="0"/>
                      </a:endParaRPr>
                    </a:p>
                    <a:p>
                      <a:pPr marL="0" marR="0" algn="ctr">
                        <a:lnSpc>
                          <a:spcPct val="115000"/>
                        </a:lnSpc>
                        <a:spcBef>
                          <a:spcPts val="0"/>
                        </a:spcBef>
                        <a:spcAft>
                          <a:spcPts val="0"/>
                        </a:spcAft>
                      </a:pPr>
                      <a:endParaRPr lang="en-US" sz="1800" dirty="0">
                        <a:solidFill>
                          <a:schemeClr val="accent1">
                            <a:lumMod val="50000"/>
                          </a:schemeClr>
                        </a:solidFill>
                        <a:effectLst/>
                        <a:latin typeface="Times New Roman" panose="02020603050405020304" pitchFamily="18" charset="0"/>
                        <a:ea typeface="Times New Roman" panose="02020603050405020304" pitchFamily="18" charset="0"/>
                      </a:endParaRPr>
                    </a:p>
                    <a:p>
                      <a:pPr marL="0" marR="0" algn="ctr">
                        <a:lnSpc>
                          <a:spcPct val="115000"/>
                        </a:lnSpc>
                        <a:spcBef>
                          <a:spcPts val="0"/>
                        </a:spcBef>
                        <a:spcAft>
                          <a:spcPts val="0"/>
                        </a:spcAft>
                      </a:pPr>
                      <a:r>
                        <a:rPr lang="en-US" sz="1800" dirty="0">
                          <a:solidFill>
                            <a:schemeClr val="accent1">
                              <a:lumMod val="50000"/>
                            </a:schemeClr>
                          </a:solidFill>
                          <a:effectLst/>
                          <a:latin typeface="Times New Roman" panose="02020603050405020304" pitchFamily="18" charset="0"/>
                          <a:ea typeface="Times New Roman" panose="02020603050405020304" pitchFamily="18" charset="0"/>
                        </a:rPr>
                        <a:t>EXAMPLES</a:t>
                      </a:r>
                    </a:p>
                  </a:txBody>
                  <a:tcPr marL="68580" marR="68580" marT="0" marB="0">
                    <a:solidFill>
                      <a:schemeClr val="bg1"/>
                    </a:solidFill>
                  </a:tcPr>
                </a:tc>
                <a:tc hMerge="1">
                  <a:txBody>
                    <a:bodyPr/>
                    <a:lstStyle/>
                    <a:p>
                      <a:endParaRPr lang="en-US"/>
                    </a:p>
                  </a:txBody>
                  <a:tcPr/>
                </a:tc>
                <a:extLst>
                  <a:ext uri="{0D108BD9-81ED-4DB2-BD59-A6C34878D82A}">
                    <a16:rowId xmlns:a16="http://schemas.microsoft.com/office/drawing/2014/main" val="10002"/>
                  </a:ext>
                </a:extLst>
              </a:tr>
              <a:tr h="2036366">
                <a:tc>
                  <a:txBody>
                    <a:bodyPr/>
                    <a:lstStyle/>
                    <a:p>
                      <a:pPr marL="0" marR="0" lvl="0" indent="0" algn="just">
                        <a:lnSpc>
                          <a:spcPct val="115000"/>
                        </a:lnSpc>
                        <a:spcBef>
                          <a:spcPts val="0"/>
                        </a:spcBef>
                        <a:spcAft>
                          <a:spcPts val="0"/>
                        </a:spcAft>
                        <a:buFont typeface="Arial" panose="020B0604020202020204" pitchFamily="34" charset="0"/>
                        <a:buNone/>
                      </a:pPr>
                      <a:r>
                        <a:rPr lang="en-US" sz="1800" dirty="0">
                          <a:solidFill>
                            <a:schemeClr val="accent1">
                              <a:lumMod val="50000"/>
                            </a:schemeClr>
                          </a:solidFill>
                          <a:effectLst/>
                        </a:rPr>
                        <a:t>The water will be turned off for a week, so logically we need to take a bath or the water will be hot for only an hour.</a:t>
                      </a:r>
                      <a:endParaRPr lang="en-US" sz="1800" dirty="0">
                        <a:solidFill>
                          <a:schemeClr val="accent1">
                            <a:lumMod val="50000"/>
                          </a:schemeClr>
                        </a:solidFill>
                        <a:effectLst/>
                        <a:latin typeface="Times New Roman" panose="02020603050405020304" pitchFamily="18" charset="0"/>
                        <a:ea typeface="Times New Roman" panose="02020603050405020304" pitchFamily="18" charset="0"/>
                      </a:endParaRPr>
                    </a:p>
                  </a:txBody>
                  <a:tcPr marL="68580" marR="68580" marT="0" marB="0">
                    <a:solidFill>
                      <a:schemeClr val="bg1"/>
                    </a:solidFill>
                  </a:tcPr>
                </a:tc>
                <a:tc>
                  <a:txBody>
                    <a:bodyPr/>
                    <a:lstStyle/>
                    <a:p>
                      <a:pPr marL="342900" marR="0" lvl="0" indent="-342900" algn="just">
                        <a:lnSpc>
                          <a:spcPct val="115000"/>
                        </a:lnSpc>
                        <a:spcBef>
                          <a:spcPts val="0"/>
                        </a:spcBef>
                        <a:spcAft>
                          <a:spcPts val="0"/>
                        </a:spcAft>
                        <a:buFont typeface="Arial" panose="020B0604020202020204" pitchFamily="34" charset="0"/>
                        <a:buChar char="•"/>
                      </a:pPr>
                      <a:r>
                        <a:rPr lang="en-US" sz="1800" b="1" dirty="0">
                          <a:solidFill>
                            <a:schemeClr val="accent1">
                              <a:lumMod val="50000"/>
                            </a:schemeClr>
                          </a:solidFill>
                          <a:effectLst/>
                        </a:rPr>
                        <a:t>Your doctor is coming, so we need to take a bath or your daughter will be upset or others are finished.  It’s your turn.</a:t>
                      </a:r>
                      <a:endParaRPr lang="en-US" sz="1800" b="1" dirty="0">
                        <a:solidFill>
                          <a:schemeClr val="accent1">
                            <a:lumMod val="50000"/>
                          </a:schemeClr>
                        </a:solidFill>
                        <a:effectLst/>
                        <a:latin typeface="Times New Roman" panose="02020603050405020304" pitchFamily="18" charset="0"/>
                        <a:ea typeface="Times New Roman" panose="02020603050405020304" pitchFamily="18" charset="0"/>
                      </a:endParaRPr>
                    </a:p>
                  </a:txBody>
                  <a:tcPr marL="68580" marR="68580" marT="0" marB="0">
                    <a:solidFill>
                      <a:schemeClr val="bg1"/>
                    </a:solidFill>
                  </a:tcPr>
                </a:tc>
                <a:extLst>
                  <a:ext uri="{0D108BD9-81ED-4DB2-BD59-A6C34878D82A}">
                    <a16:rowId xmlns:a16="http://schemas.microsoft.com/office/drawing/2014/main" val="10003"/>
                  </a:ext>
                </a:extLst>
              </a:tr>
            </a:tbl>
          </a:graphicData>
        </a:graphic>
      </p:graphicFrame>
      <p:sp>
        <p:nvSpPr>
          <p:cNvPr id="13" name="TextBox 12"/>
          <p:cNvSpPr txBox="1"/>
          <p:nvPr/>
        </p:nvSpPr>
        <p:spPr>
          <a:xfrm>
            <a:off x="3733800" y="2590800"/>
            <a:ext cx="1600200" cy="400110"/>
          </a:xfrm>
          <a:prstGeom prst="rect">
            <a:avLst/>
          </a:prstGeom>
          <a:noFill/>
        </p:spPr>
        <p:txBody>
          <a:bodyPr wrap="square" rtlCol="0">
            <a:spAutoFit/>
          </a:bodyPr>
          <a:lstStyle/>
          <a:p>
            <a:pPr algn="ctr"/>
            <a:r>
              <a:rPr lang="en-US" sz="2000" b="1" dirty="0">
                <a:solidFill>
                  <a:schemeClr val="accent1">
                    <a:lumMod val="50000"/>
                  </a:schemeClr>
                </a:solidFill>
                <a:latin typeface="Times New Roman" panose="02020603050405020304" pitchFamily="18" charset="0"/>
                <a:cs typeface="Times New Roman" panose="02020603050405020304" pitchFamily="18" charset="0"/>
              </a:rPr>
              <a:t>  BATHING</a:t>
            </a:r>
          </a:p>
        </p:txBody>
      </p:sp>
      <p:sp>
        <p:nvSpPr>
          <p:cNvPr id="2" name="Slide Number Placeholder 1"/>
          <p:cNvSpPr>
            <a:spLocks noGrp="1"/>
          </p:cNvSpPr>
          <p:nvPr>
            <p:ph type="sldNum" sz="quarter" idx="12"/>
          </p:nvPr>
        </p:nvSpPr>
        <p:spPr/>
        <p:txBody>
          <a:bodyPr/>
          <a:lstStyle/>
          <a:p>
            <a:fld id="{DC40C83D-E769-49CD-A97B-6CE4F4D31969}" type="slidenum">
              <a:rPr lang="en-US" smtClean="0"/>
              <a:pPr/>
              <a:t>51</a:t>
            </a:fld>
            <a:endParaRPr lang="en-US"/>
          </a:p>
        </p:txBody>
      </p:sp>
    </p:spTree>
    <p:extLst>
      <p:ext uri="{BB962C8B-B14F-4D97-AF65-F5344CB8AC3E}">
        <p14:creationId xmlns:p14="http://schemas.microsoft.com/office/powerpoint/2010/main" val="389131512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1662678786"/>
              </p:ext>
            </p:extLst>
          </p:nvPr>
        </p:nvGraphicFramePr>
        <p:xfrm>
          <a:off x="418171" y="993662"/>
          <a:ext cx="8686800" cy="1068378"/>
        </p:xfrm>
        <a:graphic>
          <a:graphicData uri="http://schemas.openxmlformats.org/drawingml/2006/table">
            <a:tbl>
              <a:tblPr firstRow="1" firstCol="1" bandRow="1">
                <a:tableStyleId>{5C22544A-7EE6-4342-B048-85BDC9FD1C3A}</a:tableStyleId>
              </a:tblPr>
              <a:tblGrid>
                <a:gridCol w="4475186">
                  <a:extLst>
                    <a:ext uri="{9D8B030D-6E8A-4147-A177-3AD203B41FA5}">
                      <a16:colId xmlns:a16="http://schemas.microsoft.com/office/drawing/2014/main" val="20000"/>
                    </a:ext>
                  </a:extLst>
                </a:gridCol>
                <a:gridCol w="4211614">
                  <a:extLst>
                    <a:ext uri="{9D8B030D-6E8A-4147-A177-3AD203B41FA5}">
                      <a16:colId xmlns:a16="http://schemas.microsoft.com/office/drawing/2014/main" val="20001"/>
                    </a:ext>
                  </a:extLst>
                </a:gridCol>
              </a:tblGrid>
              <a:tr h="217688">
                <a:tc>
                  <a:txBody>
                    <a:bodyPr/>
                    <a:lstStyle/>
                    <a:p>
                      <a:pPr marL="0" marR="0" algn="ctr">
                        <a:lnSpc>
                          <a:spcPct val="115000"/>
                        </a:lnSpc>
                        <a:spcBef>
                          <a:spcPts val="0"/>
                        </a:spcBef>
                        <a:spcAft>
                          <a:spcPts val="0"/>
                        </a:spcAft>
                      </a:pPr>
                      <a:r>
                        <a:rPr lang="en-US" sz="1800" u="sng" dirty="0">
                          <a:solidFill>
                            <a:schemeClr val="accent1">
                              <a:lumMod val="75000"/>
                            </a:schemeClr>
                          </a:solidFill>
                          <a:effectLst/>
                        </a:rPr>
                        <a:t>LEFT  BRAIN</a:t>
                      </a:r>
                      <a:endParaRPr lang="en-US" sz="1800" u="sng" dirty="0">
                        <a:solidFill>
                          <a:schemeClr val="accent1">
                            <a:lumMod val="75000"/>
                          </a:schemeClr>
                        </a:solidFill>
                        <a:effectLst/>
                        <a:latin typeface="Times New Roman" panose="02020603050405020304" pitchFamily="18" charset="0"/>
                        <a:ea typeface="Times New Roman" panose="02020603050405020304" pitchFamily="18" charset="0"/>
                      </a:endParaRPr>
                    </a:p>
                  </a:txBody>
                  <a:tcPr marL="68580" marR="68580" marT="0" marB="0">
                    <a:solidFill>
                      <a:schemeClr val="bg1"/>
                    </a:solidFill>
                  </a:tcPr>
                </a:tc>
                <a:tc>
                  <a:txBody>
                    <a:bodyPr/>
                    <a:lstStyle/>
                    <a:p>
                      <a:pPr marL="0" marR="0" algn="ctr">
                        <a:lnSpc>
                          <a:spcPct val="115000"/>
                        </a:lnSpc>
                        <a:spcBef>
                          <a:spcPts val="0"/>
                        </a:spcBef>
                        <a:spcAft>
                          <a:spcPts val="0"/>
                        </a:spcAft>
                      </a:pPr>
                      <a:r>
                        <a:rPr lang="en-US" sz="1800" u="sng" dirty="0">
                          <a:solidFill>
                            <a:schemeClr val="accent1">
                              <a:lumMod val="75000"/>
                            </a:schemeClr>
                          </a:solidFill>
                          <a:effectLst/>
                        </a:rPr>
                        <a:t>RIGHT  BRAIN</a:t>
                      </a:r>
                      <a:endParaRPr lang="en-US" sz="1800" u="sng" dirty="0">
                        <a:solidFill>
                          <a:schemeClr val="accent1">
                            <a:lumMod val="75000"/>
                          </a:schemeClr>
                        </a:solidFill>
                        <a:effectLst/>
                        <a:latin typeface="Times New Roman" panose="02020603050405020304" pitchFamily="18" charset="0"/>
                        <a:ea typeface="Times New Roman" panose="02020603050405020304" pitchFamily="18" charset="0"/>
                      </a:endParaRPr>
                    </a:p>
                  </a:txBody>
                  <a:tcPr marL="68580" marR="68580" marT="0" marB="0">
                    <a:solidFill>
                      <a:schemeClr val="bg1"/>
                    </a:solidFill>
                  </a:tcPr>
                </a:tc>
                <a:extLst>
                  <a:ext uri="{0D108BD9-81ED-4DB2-BD59-A6C34878D82A}">
                    <a16:rowId xmlns:a16="http://schemas.microsoft.com/office/drawing/2014/main" val="10000"/>
                  </a:ext>
                </a:extLst>
              </a:tr>
              <a:tr h="772912">
                <a:tc>
                  <a:txBody>
                    <a:bodyPr/>
                    <a:lstStyle/>
                    <a:p>
                      <a:pPr marL="0" marR="0" algn="ctr">
                        <a:lnSpc>
                          <a:spcPct val="115000"/>
                        </a:lnSpc>
                        <a:spcBef>
                          <a:spcPts val="0"/>
                        </a:spcBef>
                        <a:spcAft>
                          <a:spcPts val="0"/>
                        </a:spcAft>
                      </a:pPr>
                      <a:r>
                        <a:rPr lang="en-US" sz="1800" dirty="0">
                          <a:solidFill>
                            <a:schemeClr val="accent1">
                              <a:lumMod val="75000"/>
                            </a:schemeClr>
                          </a:solidFill>
                          <a:effectLst/>
                        </a:rPr>
                        <a:t>Logic - Facts</a:t>
                      </a:r>
                      <a:endParaRPr lang="en-US" sz="1800" dirty="0">
                        <a:solidFill>
                          <a:schemeClr val="accent1">
                            <a:lumMod val="75000"/>
                          </a:schemeClr>
                        </a:solidFill>
                        <a:effectLst/>
                        <a:latin typeface="Times New Roman" panose="02020603050405020304" pitchFamily="18" charset="0"/>
                        <a:ea typeface="Times New Roman" panose="02020603050405020304" pitchFamily="18" charset="0"/>
                      </a:endParaRPr>
                    </a:p>
                  </a:txBody>
                  <a:tcPr marL="68580" marR="68580" marT="0" marB="0">
                    <a:solidFill>
                      <a:schemeClr val="bg1"/>
                    </a:solidFill>
                  </a:tcPr>
                </a:tc>
                <a:tc>
                  <a:txBody>
                    <a:bodyPr/>
                    <a:lstStyle/>
                    <a:p>
                      <a:pPr marL="0" marR="0" algn="ctr">
                        <a:lnSpc>
                          <a:spcPct val="115000"/>
                        </a:lnSpc>
                        <a:spcBef>
                          <a:spcPts val="0"/>
                        </a:spcBef>
                        <a:spcAft>
                          <a:spcPts val="0"/>
                        </a:spcAft>
                      </a:pPr>
                      <a:r>
                        <a:rPr lang="en-US" sz="1800" b="1" dirty="0">
                          <a:solidFill>
                            <a:schemeClr val="accent1">
                              <a:lumMod val="75000"/>
                            </a:schemeClr>
                          </a:solidFill>
                          <a:effectLst/>
                        </a:rPr>
                        <a:t>Emotions – Fears</a:t>
                      </a:r>
                    </a:p>
                    <a:p>
                      <a:pPr marL="0" marR="0" algn="ctr">
                        <a:lnSpc>
                          <a:spcPct val="115000"/>
                        </a:lnSpc>
                        <a:spcBef>
                          <a:spcPts val="0"/>
                        </a:spcBef>
                        <a:spcAft>
                          <a:spcPts val="0"/>
                        </a:spcAft>
                      </a:pPr>
                      <a:endParaRPr lang="en-US" sz="1800" b="1" dirty="0">
                        <a:solidFill>
                          <a:schemeClr val="accent1">
                            <a:lumMod val="75000"/>
                          </a:schemeClr>
                        </a:solidFill>
                        <a:effectLst/>
                        <a:latin typeface="Times New Roman" panose="02020603050405020304" pitchFamily="18" charset="0"/>
                        <a:ea typeface="Times New Roman" panose="02020603050405020304" pitchFamily="18" charset="0"/>
                      </a:endParaRPr>
                    </a:p>
                  </a:txBody>
                  <a:tcPr marL="68580" marR="68580" marT="0" marB="0">
                    <a:solidFill>
                      <a:schemeClr val="bg1"/>
                    </a:solidFill>
                  </a:tcPr>
                </a:tc>
                <a:extLst>
                  <a:ext uri="{0D108BD9-81ED-4DB2-BD59-A6C34878D82A}">
                    <a16:rowId xmlns:a16="http://schemas.microsoft.com/office/drawing/2014/main" val="10001"/>
                  </a:ext>
                </a:extLst>
              </a:tr>
            </a:tbl>
          </a:graphicData>
        </a:graphic>
      </p:graphicFrame>
      <p:sp>
        <p:nvSpPr>
          <p:cNvPr id="4" name="TextBox 3"/>
          <p:cNvSpPr txBox="1"/>
          <p:nvPr/>
        </p:nvSpPr>
        <p:spPr>
          <a:xfrm>
            <a:off x="3505200" y="1981200"/>
            <a:ext cx="2438400" cy="400110"/>
          </a:xfrm>
          <a:prstGeom prst="rect">
            <a:avLst/>
          </a:prstGeom>
          <a:noFill/>
        </p:spPr>
        <p:txBody>
          <a:bodyPr wrap="square" rtlCol="0">
            <a:spAutoFit/>
          </a:bodyPr>
          <a:lstStyle/>
          <a:p>
            <a:pPr algn="ctr"/>
            <a:r>
              <a:rPr lang="en-US" sz="2000" b="1" dirty="0">
                <a:solidFill>
                  <a:schemeClr val="accent1">
                    <a:lumMod val="50000"/>
                  </a:schemeClr>
                </a:solidFill>
                <a:latin typeface="Times New Roman" panose="02020603050405020304" pitchFamily="18" charset="0"/>
                <a:cs typeface="Times New Roman" panose="02020603050405020304" pitchFamily="18" charset="0"/>
              </a:rPr>
              <a:t>  ELOPEMENT</a:t>
            </a:r>
          </a:p>
        </p:txBody>
      </p:sp>
      <p:graphicFrame>
        <p:nvGraphicFramePr>
          <p:cNvPr id="6" name="Table 5"/>
          <p:cNvGraphicFramePr>
            <a:graphicFrameLocks noGrp="1"/>
          </p:cNvGraphicFramePr>
          <p:nvPr>
            <p:extLst>
              <p:ext uri="{D42A27DB-BD31-4B8C-83A1-F6EECF244321}">
                <p14:modId xmlns:p14="http://schemas.microsoft.com/office/powerpoint/2010/main" val="961156550"/>
              </p:ext>
            </p:extLst>
          </p:nvPr>
        </p:nvGraphicFramePr>
        <p:xfrm>
          <a:off x="304800" y="3428999"/>
          <a:ext cx="8763000" cy="2334006"/>
        </p:xfrm>
        <a:graphic>
          <a:graphicData uri="http://schemas.openxmlformats.org/drawingml/2006/table">
            <a:tbl>
              <a:tblPr firstRow="1" firstCol="1" bandRow="1">
                <a:tableStyleId>{5C22544A-7EE6-4342-B048-85BDC9FD1C3A}</a:tableStyleId>
              </a:tblPr>
              <a:tblGrid>
                <a:gridCol w="4514442">
                  <a:extLst>
                    <a:ext uri="{9D8B030D-6E8A-4147-A177-3AD203B41FA5}">
                      <a16:colId xmlns:a16="http://schemas.microsoft.com/office/drawing/2014/main" val="20000"/>
                    </a:ext>
                  </a:extLst>
                </a:gridCol>
                <a:gridCol w="4248558">
                  <a:extLst>
                    <a:ext uri="{9D8B030D-6E8A-4147-A177-3AD203B41FA5}">
                      <a16:colId xmlns:a16="http://schemas.microsoft.com/office/drawing/2014/main" val="20001"/>
                    </a:ext>
                  </a:extLst>
                </a:gridCol>
              </a:tblGrid>
              <a:tr h="451743">
                <a:tc>
                  <a:txBody>
                    <a:bodyPr/>
                    <a:lstStyle/>
                    <a:p>
                      <a:pPr marL="342900" marR="0" lvl="0" indent="-342900" algn="just">
                        <a:lnSpc>
                          <a:spcPct val="115000"/>
                        </a:lnSpc>
                        <a:spcBef>
                          <a:spcPts val="0"/>
                        </a:spcBef>
                        <a:spcAft>
                          <a:spcPts val="0"/>
                        </a:spcAft>
                        <a:buFont typeface="Arial" panose="020B0604020202020204" pitchFamily="34" charset="0"/>
                        <a:buChar char="•"/>
                      </a:pPr>
                      <a:r>
                        <a:rPr lang="en-US" sz="1800" b="1" dirty="0">
                          <a:solidFill>
                            <a:schemeClr val="accent1">
                              <a:lumMod val="50000"/>
                            </a:schemeClr>
                          </a:solidFill>
                          <a:effectLst/>
                        </a:rPr>
                        <a:t>Where are you going?</a:t>
                      </a:r>
                      <a:endParaRPr lang="en-US" sz="1800" b="1" dirty="0">
                        <a:solidFill>
                          <a:schemeClr val="accent1">
                            <a:lumMod val="50000"/>
                          </a:schemeClr>
                        </a:solidFill>
                        <a:effectLst/>
                        <a:latin typeface="Times New Roman" panose="02020603050405020304" pitchFamily="18" charset="0"/>
                        <a:ea typeface="Times New Roman" panose="02020603050405020304" pitchFamily="18" charset="0"/>
                      </a:endParaRPr>
                    </a:p>
                  </a:txBody>
                  <a:tcPr marL="68580" marR="68580" marT="0" marB="0">
                    <a:solidFill>
                      <a:schemeClr val="bg1"/>
                    </a:solidFill>
                  </a:tcPr>
                </a:tc>
                <a:tc>
                  <a:txBody>
                    <a:bodyPr/>
                    <a:lstStyle/>
                    <a:p>
                      <a:pPr marL="285750" marR="0" lvl="0" indent="-285750" algn="just">
                        <a:lnSpc>
                          <a:spcPct val="115000"/>
                        </a:lnSpc>
                        <a:spcBef>
                          <a:spcPts val="0"/>
                        </a:spcBef>
                        <a:spcAft>
                          <a:spcPts val="0"/>
                        </a:spcAft>
                        <a:buFont typeface="Arial" panose="020B0604020202020204" pitchFamily="34" charset="0"/>
                        <a:buChar char="•"/>
                      </a:pPr>
                      <a:r>
                        <a:rPr lang="en-US" sz="1800" b="1" dirty="0">
                          <a:solidFill>
                            <a:schemeClr val="accent1">
                              <a:lumMod val="50000"/>
                            </a:schemeClr>
                          </a:solidFill>
                          <a:effectLst/>
                        </a:rPr>
                        <a:t>I have been looking for you!</a:t>
                      </a:r>
                      <a:endParaRPr lang="en-US" sz="1800" b="1" dirty="0">
                        <a:solidFill>
                          <a:schemeClr val="accent1">
                            <a:lumMod val="50000"/>
                          </a:schemeClr>
                        </a:solidFill>
                        <a:effectLst/>
                        <a:latin typeface="Times New Roman" panose="02020603050405020304" pitchFamily="18" charset="0"/>
                        <a:ea typeface="Times New Roman" panose="02020603050405020304" pitchFamily="18" charset="0"/>
                      </a:endParaRPr>
                    </a:p>
                  </a:txBody>
                  <a:tcPr marL="68580" marR="68580" marT="0" marB="0">
                    <a:solidFill>
                      <a:schemeClr val="bg1"/>
                    </a:solidFill>
                  </a:tcPr>
                </a:tc>
                <a:extLst>
                  <a:ext uri="{0D108BD9-81ED-4DB2-BD59-A6C34878D82A}">
                    <a16:rowId xmlns:a16="http://schemas.microsoft.com/office/drawing/2014/main" val="10000"/>
                  </a:ext>
                </a:extLst>
              </a:tr>
              <a:tr h="451743">
                <a:tc>
                  <a:txBody>
                    <a:bodyPr/>
                    <a:lstStyle/>
                    <a:p>
                      <a:pPr marL="342900" marR="0" lvl="0" indent="-342900" algn="just">
                        <a:lnSpc>
                          <a:spcPct val="115000"/>
                        </a:lnSpc>
                        <a:spcBef>
                          <a:spcPts val="0"/>
                        </a:spcBef>
                        <a:spcAft>
                          <a:spcPts val="0"/>
                        </a:spcAft>
                        <a:buFont typeface="Arial" panose="020B0604020202020204" pitchFamily="34" charset="0"/>
                        <a:buChar char="•"/>
                      </a:pPr>
                      <a:r>
                        <a:rPr lang="en-US" sz="1800" b="1" dirty="0">
                          <a:solidFill>
                            <a:schemeClr val="accent1">
                              <a:lumMod val="50000"/>
                            </a:schemeClr>
                          </a:solidFill>
                          <a:effectLst/>
                        </a:rPr>
                        <a:t>How will you get there?</a:t>
                      </a:r>
                      <a:endParaRPr lang="en-US" sz="1800" b="1" dirty="0">
                        <a:solidFill>
                          <a:schemeClr val="accent1">
                            <a:lumMod val="50000"/>
                          </a:schemeClr>
                        </a:solidFill>
                        <a:effectLst/>
                        <a:latin typeface="Times New Roman" panose="02020603050405020304" pitchFamily="18" charset="0"/>
                        <a:ea typeface="Times New Roman" panose="02020603050405020304" pitchFamily="18" charset="0"/>
                      </a:endParaRPr>
                    </a:p>
                  </a:txBody>
                  <a:tcPr marL="68580" marR="68580" marT="0" marB="0">
                    <a:solidFill>
                      <a:schemeClr val="bg1"/>
                    </a:solidFill>
                  </a:tcPr>
                </a:tc>
                <a:tc>
                  <a:txBody>
                    <a:bodyPr/>
                    <a:lstStyle/>
                    <a:p>
                      <a:pPr marL="342900" marR="0" lvl="0" indent="-342900" algn="just">
                        <a:lnSpc>
                          <a:spcPct val="115000"/>
                        </a:lnSpc>
                        <a:spcBef>
                          <a:spcPts val="0"/>
                        </a:spcBef>
                        <a:spcAft>
                          <a:spcPts val="0"/>
                        </a:spcAft>
                        <a:buFont typeface="Arial" panose="020B0604020202020204" pitchFamily="34" charset="0"/>
                        <a:buChar char="•"/>
                      </a:pPr>
                      <a:r>
                        <a:rPr lang="en-US" sz="1800" b="1" dirty="0">
                          <a:solidFill>
                            <a:schemeClr val="accent1">
                              <a:lumMod val="50000"/>
                            </a:schemeClr>
                          </a:solidFill>
                          <a:effectLst/>
                        </a:rPr>
                        <a:t>You’re always so helpful!</a:t>
                      </a:r>
                      <a:endParaRPr lang="en-US" sz="1800" b="1" dirty="0">
                        <a:solidFill>
                          <a:schemeClr val="accent1">
                            <a:lumMod val="50000"/>
                          </a:schemeClr>
                        </a:solidFill>
                        <a:effectLst/>
                        <a:latin typeface="Times New Roman" panose="02020603050405020304" pitchFamily="18" charset="0"/>
                        <a:ea typeface="Times New Roman" panose="02020603050405020304" pitchFamily="18" charset="0"/>
                      </a:endParaRPr>
                    </a:p>
                  </a:txBody>
                  <a:tcPr marL="68580" marR="68580" marT="0" marB="0">
                    <a:solidFill>
                      <a:schemeClr val="bg1"/>
                    </a:solidFill>
                  </a:tcPr>
                </a:tc>
                <a:extLst>
                  <a:ext uri="{0D108BD9-81ED-4DB2-BD59-A6C34878D82A}">
                    <a16:rowId xmlns:a16="http://schemas.microsoft.com/office/drawing/2014/main" val="10001"/>
                  </a:ext>
                </a:extLst>
              </a:tr>
              <a:tr h="451743">
                <a:tc>
                  <a:txBody>
                    <a:bodyPr/>
                    <a:lstStyle/>
                    <a:p>
                      <a:pPr marL="342900" marR="0" lvl="0" indent="-342900" algn="just">
                        <a:lnSpc>
                          <a:spcPct val="115000"/>
                        </a:lnSpc>
                        <a:spcBef>
                          <a:spcPts val="0"/>
                        </a:spcBef>
                        <a:spcAft>
                          <a:spcPts val="0"/>
                        </a:spcAft>
                        <a:buFont typeface="Arial" panose="020B0604020202020204" pitchFamily="34" charset="0"/>
                        <a:buChar char="•"/>
                      </a:pPr>
                      <a:r>
                        <a:rPr lang="en-US" sz="1800" b="1" dirty="0">
                          <a:solidFill>
                            <a:schemeClr val="accent1">
                              <a:lumMod val="50000"/>
                            </a:schemeClr>
                          </a:solidFill>
                          <a:effectLst/>
                        </a:rPr>
                        <a:t>Do you have your keys?</a:t>
                      </a:r>
                      <a:endParaRPr lang="en-US" sz="1800" b="1" dirty="0">
                        <a:solidFill>
                          <a:schemeClr val="accent1">
                            <a:lumMod val="50000"/>
                          </a:schemeClr>
                        </a:solidFill>
                        <a:effectLst/>
                        <a:latin typeface="Times New Roman" panose="02020603050405020304" pitchFamily="18" charset="0"/>
                        <a:ea typeface="Times New Roman" panose="02020603050405020304" pitchFamily="18" charset="0"/>
                      </a:endParaRPr>
                    </a:p>
                  </a:txBody>
                  <a:tcPr marL="68580" marR="68580" marT="0" marB="0">
                    <a:solidFill>
                      <a:schemeClr val="bg1"/>
                    </a:solidFill>
                  </a:tcPr>
                </a:tc>
                <a:tc>
                  <a:txBody>
                    <a:bodyPr/>
                    <a:lstStyle/>
                    <a:p>
                      <a:pPr marL="342900" marR="0" lvl="0" indent="-342900" algn="just">
                        <a:lnSpc>
                          <a:spcPct val="115000"/>
                        </a:lnSpc>
                        <a:spcBef>
                          <a:spcPts val="0"/>
                        </a:spcBef>
                        <a:spcAft>
                          <a:spcPts val="0"/>
                        </a:spcAft>
                        <a:buFont typeface="Arial" panose="020B0604020202020204" pitchFamily="34" charset="0"/>
                        <a:buChar char="•"/>
                      </a:pPr>
                      <a:r>
                        <a:rPr lang="en-US" sz="1800" b="1" dirty="0">
                          <a:solidFill>
                            <a:schemeClr val="accent1">
                              <a:lumMod val="50000"/>
                            </a:schemeClr>
                          </a:solidFill>
                          <a:effectLst/>
                        </a:rPr>
                        <a:t>I need your help!</a:t>
                      </a:r>
                      <a:endParaRPr lang="en-US" sz="1800" b="1" dirty="0">
                        <a:solidFill>
                          <a:schemeClr val="accent1">
                            <a:lumMod val="50000"/>
                          </a:schemeClr>
                        </a:solidFill>
                        <a:effectLst/>
                        <a:latin typeface="Times New Roman" panose="02020603050405020304" pitchFamily="18" charset="0"/>
                        <a:ea typeface="Times New Roman" panose="02020603050405020304" pitchFamily="18" charset="0"/>
                      </a:endParaRPr>
                    </a:p>
                  </a:txBody>
                  <a:tcPr marL="68580" marR="68580" marT="0" marB="0">
                    <a:solidFill>
                      <a:schemeClr val="bg1"/>
                    </a:solidFill>
                  </a:tcPr>
                </a:tc>
                <a:extLst>
                  <a:ext uri="{0D108BD9-81ED-4DB2-BD59-A6C34878D82A}">
                    <a16:rowId xmlns:a16="http://schemas.microsoft.com/office/drawing/2014/main" val="10002"/>
                  </a:ext>
                </a:extLst>
              </a:tr>
              <a:tr h="451743">
                <a:tc>
                  <a:txBody>
                    <a:bodyPr/>
                    <a:lstStyle/>
                    <a:p>
                      <a:pPr marL="342900" marR="0" lvl="0" indent="-342900" algn="just">
                        <a:lnSpc>
                          <a:spcPct val="115000"/>
                        </a:lnSpc>
                        <a:spcBef>
                          <a:spcPts val="0"/>
                        </a:spcBef>
                        <a:spcAft>
                          <a:spcPts val="0"/>
                        </a:spcAft>
                        <a:buFont typeface="Arial" panose="020B0604020202020204" pitchFamily="34" charset="0"/>
                        <a:buChar char="•"/>
                      </a:pPr>
                      <a:r>
                        <a:rPr lang="en-US" sz="1800" b="1" dirty="0">
                          <a:solidFill>
                            <a:schemeClr val="accent1">
                              <a:lumMod val="50000"/>
                            </a:schemeClr>
                          </a:solidFill>
                          <a:effectLst/>
                        </a:rPr>
                        <a:t>Do you have change for the bus?</a:t>
                      </a:r>
                      <a:endParaRPr lang="en-US" sz="1800" b="1" dirty="0">
                        <a:solidFill>
                          <a:schemeClr val="accent1">
                            <a:lumMod val="50000"/>
                          </a:schemeClr>
                        </a:solidFill>
                        <a:effectLst/>
                        <a:latin typeface="Times New Roman" panose="02020603050405020304" pitchFamily="18" charset="0"/>
                        <a:ea typeface="Times New Roman" panose="02020603050405020304" pitchFamily="18" charset="0"/>
                      </a:endParaRPr>
                    </a:p>
                  </a:txBody>
                  <a:tcPr marL="68580" marR="68580" marT="0" marB="0">
                    <a:solidFill>
                      <a:schemeClr val="bg1"/>
                    </a:solidFill>
                  </a:tcPr>
                </a:tc>
                <a:tc>
                  <a:txBody>
                    <a:bodyPr/>
                    <a:lstStyle/>
                    <a:p>
                      <a:pPr marL="342900" marR="0" lvl="0" indent="-342900" algn="just">
                        <a:lnSpc>
                          <a:spcPct val="115000"/>
                        </a:lnSpc>
                        <a:spcBef>
                          <a:spcPts val="0"/>
                        </a:spcBef>
                        <a:spcAft>
                          <a:spcPts val="0"/>
                        </a:spcAft>
                        <a:buFont typeface="Arial" panose="020B0604020202020204" pitchFamily="34" charset="0"/>
                        <a:buChar char="•"/>
                      </a:pPr>
                      <a:r>
                        <a:rPr lang="en-US" sz="1800" b="1" dirty="0">
                          <a:solidFill>
                            <a:schemeClr val="accent1">
                              <a:lumMod val="50000"/>
                            </a:schemeClr>
                          </a:solidFill>
                          <a:effectLst/>
                        </a:rPr>
                        <a:t>Do it for me!</a:t>
                      </a:r>
                      <a:endParaRPr lang="en-US" sz="1800" b="1" dirty="0">
                        <a:solidFill>
                          <a:schemeClr val="accent1">
                            <a:lumMod val="50000"/>
                          </a:schemeClr>
                        </a:solidFill>
                        <a:effectLst/>
                        <a:latin typeface="Times New Roman" panose="02020603050405020304" pitchFamily="18" charset="0"/>
                        <a:ea typeface="Times New Roman" panose="02020603050405020304" pitchFamily="18" charset="0"/>
                      </a:endParaRPr>
                    </a:p>
                  </a:txBody>
                  <a:tcPr marL="68580" marR="68580" marT="0" marB="0">
                    <a:solidFill>
                      <a:schemeClr val="bg1"/>
                    </a:solidFill>
                  </a:tcPr>
                </a:tc>
                <a:extLst>
                  <a:ext uri="{0D108BD9-81ED-4DB2-BD59-A6C34878D82A}">
                    <a16:rowId xmlns:a16="http://schemas.microsoft.com/office/drawing/2014/main" val="10003"/>
                  </a:ext>
                </a:extLst>
              </a:tr>
              <a:tr h="527034">
                <a:tc gridSpan="2">
                  <a:txBody>
                    <a:bodyPr/>
                    <a:lstStyle/>
                    <a:p>
                      <a:pPr marL="0" marR="0" algn="ctr">
                        <a:lnSpc>
                          <a:spcPct val="115000"/>
                        </a:lnSpc>
                        <a:spcBef>
                          <a:spcPts val="0"/>
                        </a:spcBef>
                        <a:spcAft>
                          <a:spcPts val="0"/>
                        </a:spcAft>
                      </a:pPr>
                      <a:r>
                        <a:rPr lang="en-US" sz="1400" dirty="0">
                          <a:solidFill>
                            <a:schemeClr val="accent1">
                              <a:lumMod val="50000"/>
                            </a:schemeClr>
                          </a:solidFill>
                          <a:effectLst/>
                        </a:rPr>
                        <a:t> </a:t>
                      </a:r>
                      <a:endParaRPr lang="en-US" sz="1000" dirty="0">
                        <a:solidFill>
                          <a:schemeClr val="accent1">
                            <a:lumMod val="50000"/>
                          </a:schemeClr>
                        </a:solidFill>
                        <a:effectLst/>
                        <a:latin typeface="Times New Roman" panose="02020603050405020304" pitchFamily="18" charset="0"/>
                        <a:ea typeface="Times New Roman" panose="02020603050405020304" pitchFamily="18" charset="0"/>
                      </a:endParaRPr>
                    </a:p>
                  </a:txBody>
                  <a:tcPr marL="68580" marR="68580" marT="0" marB="0">
                    <a:solidFill>
                      <a:schemeClr val="bg1"/>
                    </a:solidFill>
                  </a:tcPr>
                </a:tc>
                <a:tc hMerge="1">
                  <a:txBody>
                    <a:bodyPr/>
                    <a:lstStyle/>
                    <a:p>
                      <a:endParaRPr lang="en-US"/>
                    </a:p>
                  </a:txBody>
                  <a:tcPr/>
                </a:tc>
                <a:extLst>
                  <a:ext uri="{0D108BD9-81ED-4DB2-BD59-A6C34878D82A}">
                    <a16:rowId xmlns:a16="http://schemas.microsoft.com/office/drawing/2014/main" val="10004"/>
                  </a:ext>
                </a:extLst>
              </a:tr>
            </a:tbl>
          </a:graphicData>
        </a:graphic>
      </p:graphicFrame>
      <p:sp>
        <p:nvSpPr>
          <p:cNvPr id="8" name="TextBox 7"/>
          <p:cNvSpPr txBox="1"/>
          <p:nvPr/>
        </p:nvSpPr>
        <p:spPr>
          <a:xfrm>
            <a:off x="3810000" y="2667000"/>
            <a:ext cx="2133600" cy="369332"/>
          </a:xfrm>
          <a:prstGeom prst="rect">
            <a:avLst/>
          </a:prstGeom>
          <a:noFill/>
        </p:spPr>
        <p:txBody>
          <a:bodyPr wrap="square" rtlCol="0">
            <a:spAutoFit/>
          </a:bodyPr>
          <a:lstStyle/>
          <a:p>
            <a:pPr algn="ctr"/>
            <a:r>
              <a:rPr lang="en-US" b="1" dirty="0">
                <a:solidFill>
                  <a:schemeClr val="accent1">
                    <a:lumMod val="75000"/>
                  </a:schemeClr>
                </a:solidFill>
                <a:latin typeface="Times New Roman" panose="02020603050405020304" pitchFamily="18" charset="0"/>
                <a:cs typeface="Times New Roman" panose="02020603050405020304" pitchFamily="18" charset="0"/>
              </a:rPr>
              <a:t>EXAMPLES</a:t>
            </a:r>
          </a:p>
        </p:txBody>
      </p:sp>
      <p:sp>
        <p:nvSpPr>
          <p:cNvPr id="2" name="Slide Number Placeholder 1"/>
          <p:cNvSpPr>
            <a:spLocks noGrp="1"/>
          </p:cNvSpPr>
          <p:nvPr>
            <p:ph type="sldNum" sz="quarter" idx="12"/>
          </p:nvPr>
        </p:nvSpPr>
        <p:spPr/>
        <p:txBody>
          <a:bodyPr/>
          <a:lstStyle/>
          <a:p>
            <a:fld id="{DC40C83D-E769-49CD-A97B-6CE4F4D31969}" type="slidenum">
              <a:rPr lang="en-US" smtClean="0"/>
              <a:pPr/>
              <a:t>52</a:t>
            </a:fld>
            <a:endParaRPr lang="en-US"/>
          </a:p>
        </p:txBody>
      </p:sp>
    </p:spTree>
    <p:extLst>
      <p:ext uri="{BB962C8B-B14F-4D97-AF65-F5344CB8AC3E}">
        <p14:creationId xmlns:p14="http://schemas.microsoft.com/office/powerpoint/2010/main" val="135624431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495447888"/>
              </p:ext>
            </p:extLst>
          </p:nvPr>
        </p:nvGraphicFramePr>
        <p:xfrm>
          <a:off x="228600" y="1447802"/>
          <a:ext cx="8763000" cy="1917587"/>
        </p:xfrm>
        <a:graphic>
          <a:graphicData uri="http://schemas.openxmlformats.org/drawingml/2006/table">
            <a:tbl>
              <a:tblPr firstRow="1" firstCol="1" bandRow="1">
                <a:tableStyleId>{5C22544A-7EE6-4342-B048-85BDC9FD1C3A}</a:tableStyleId>
              </a:tblPr>
              <a:tblGrid>
                <a:gridCol w="4514442">
                  <a:extLst>
                    <a:ext uri="{9D8B030D-6E8A-4147-A177-3AD203B41FA5}">
                      <a16:colId xmlns:a16="http://schemas.microsoft.com/office/drawing/2014/main" val="20000"/>
                    </a:ext>
                  </a:extLst>
                </a:gridCol>
                <a:gridCol w="4248558">
                  <a:extLst>
                    <a:ext uri="{9D8B030D-6E8A-4147-A177-3AD203B41FA5}">
                      <a16:colId xmlns:a16="http://schemas.microsoft.com/office/drawing/2014/main" val="20001"/>
                    </a:ext>
                  </a:extLst>
                </a:gridCol>
              </a:tblGrid>
              <a:tr h="242121">
                <a:tc gridSpan="2">
                  <a:txBody>
                    <a:bodyPr/>
                    <a:lstStyle/>
                    <a:p>
                      <a:pPr marL="502920" marR="0" algn="l">
                        <a:lnSpc>
                          <a:spcPct val="115000"/>
                        </a:lnSpc>
                        <a:spcBef>
                          <a:spcPts val="0"/>
                        </a:spcBef>
                        <a:spcAft>
                          <a:spcPts val="0"/>
                        </a:spcAft>
                      </a:pPr>
                      <a:r>
                        <a:rPr lang="en-US" sz="2000" dirty="0">
                          <a:solidFill>
                            <a:schemeClr val="accent1">
                              <a:lumMod val="50000"/>
                            </a:schemeClr>
                          </a:solidFill>
                          <a:effectLst/>
                        </a:rPr>
                        <a:t>                                                       STOPPERS </a:t>
                      </a:r>
                    </a:p>
                    <a:p>
                      <a:pPr marL="502920" marR="0" algn="ctr">
                        <a:lnSpc>
                          <a:spcPct val="115000"/>
                        </a:lnSpc>
                        <a:spcBef>
                          <a:spcPts val="0"/>
                        </a:spcBef>
                        <a:spcAft>
                          <a:spcPts val="0"/>
                        </a:spcAft>
                      </a:pPr>
                      <a:endParaRPr lang="en-US" sz="2000" dirty="0">
                        <a:solidFill>
                          <a:schemeClr val="accent1">
                            <a:lumMod val="50000"/>
                          </a:schemeClr>
                        </a:solidFill>
                        <a:effectLst/>
                        <a:latin typeface="Times New Roman" panose="02020603050405020304" pitchFamily="18" charset="0"/>
                        <a:ea typeface="Times New Roman" panose="02020603050405020304" pitchFamily="18" charset="0"/>
                      </a:endParaRPr>
                    </a:p>
                  </a:txBody>
                  <a:tcPr marL="68580" marR="68580" marT="0" marB="0">
                    <a:solidFill>
                      <a:schemeClr val="bg1"/>
                    </a:solidFill>
                  </a:tcPr>
                </a:tc>
                <a:tc hMerge="1">
                  <a:txBody>
                    <a:bodyPr/>
                    <a:lstStyle/>
                    <a:p>
                      <a:endParaRPr lang="en-US"/>
                    </a:p>
                  </a:txBody>
                  <a:tcPr/>
                </a:tc>
                <a:extLst>
                  <a:ext uri="{0D108BD9-81ED-4DB2-BD59-A6C34878D82A}">
                    <a16:rowId xmlns:a16="http://schemas.microsoft.com/office/drawing/2014/main" val="10000"/>
                  </a:ext>
                </a:extLst>
              </a:tr>
              <a:tr h="659016">
                <a:tc>
                  <a:txBody>
                    <a:bodyPr/>
                    <a:lstStyle/>
                    <a:p>
                      <a:pPr marL="342900" marR="0" lvl="0" indent="-342900" algn="just">
                        <a:lnSpc>
                          <a:spcPct val="115000"/>
                        </a:lnSpc>
                        <a:spcBef>
                          <a:spcPts val="0"/>
                        </a:spcBef>
                        <a:spcAft>
                          <a:spcPts val="0"/>
                        </a:spcAft>
                        <a:buFont typeface="Arial" panose="020B0604020202020204" pitchFamily="34" charset="0"/>
                        <a:buChar char="•"/>
                      </a:pPr>
                      <a:r>
                        <a:rPr lang="en-US" sz="1800" dirty="0">
                          <a:solidFill>
                            <a:schemeClr val="accent1">
                              <a:lumMod val="50000"/>
                            </a:schemeClr>
                          </a:solidFill>
                          <a:effectLst/>
                        </a:rPr>
                        <a:t>Your car is being repaired.</a:t>
                      </a:r>
                    </a:p>
                    <a:p>
                      <a:pPr marL="342900" marR="0" lvl="0" indent="-342900" algn="just">
                        <a:lnSpc>
                          <a:spcPct val="115000"/>
                        </a:lnSpc>
                        <a:spcBef>
                          <a:spcPts val="0"/>
                        </a:spcBef>
                        <a:spcAft>
                          <a:spcPts val="0"/>
                        </a:spcAft>
                        <a:buFont typeface="Arial" panose="020B0604020202020204" pitchFamily="34" charset="0"/>
                        <a:buChar char="•"/>
                      </a:pPr>
                      <a:r>
                        <a:rPr lang="en-US" sz="1800" dirty="0">
                          <a:solidFill>
                            <a:schemeClr val="accent1">
                              <a:lumMod val="50000"/>
                            </a:schemeClr>
                          </a:solidFill>
                          <a:effectLst/>
                        </a:rPr>
                        <a:t>Come in to answer phone.</a:t>
                      </a:r>
                    </a:p>
                  </a:txBody>
                  <a:tcPr marL="68580" marR="68580" marT="0" marB="0">
                    <a:solidFill>
                      <a:schemeClr val="bg1"/>
                    </a:solidFill>
                  </a:tcPr>
                </a:tc>
                <a:tc>
                  <a:txBody>
                    <a:bodyPr/>
                    <a:lstStyle/>
                    <a:p>
                      <a:pPr marL="342900" marR="0" lvl="0" indent="-342900" algn="just">
                        <a:lnSpc>
                          <a:spcPct val="115000"/>
                        </a:lnSpc>
                        <a:spcBef>
                          <a:spcPts val="0"/>
                        </a:spcBef>
                        <a:spcAft>
                          <a:spcPts val="0"/>
                        </a:spcAft>
                        <a:buFont typeface="Arial" panose="020B0604020202020204" pitchFamily="34" charset="0"/>
                        <a:buChar char="•"/>
                      </a:pPr>
                      <a:r>
                        <a:rPr lang="en-US" sz="1800" b="1" dirty="0">
                          <a:solidFill>
                            <a:schemeClr val="accent1">
                              <a:lumMod val="50000"/>
                            </a:schemeClr>
                          </a:solidFill>
                          <a:effectLst/>
                        </a:rPr>
                        <a:t>Your daughter (doctor, other) wants you to stay here - wait for her here.</a:t>
                      </a:r>
                      <a:endParaRPr lang="en-US" sz="1800" b="1" dirty="0">
                        <a:solidFill>
                          <a:schemeClr val="accent1">
                            <a:lumMod val="50000"/>
                          </a:schemeClr>
                        </a:solidFill>
                        <a:effectLst/>
                        <a:latin typeface="Times New Roman" panose="02020603050405020304" pitchFamily="18" charset="0"/>
                        <a:ea typeface="Times New Roman" panose="02020603050405020304" pitchFamily="18" charset="0"/>
                      </a:endParaRPr>
                    </a:p>
                  </a:txBody>
                  <a:tcPr marL="68580" marR="68580" marT="0" marB="0">
                    <a:solidFill>
                      <a:schemeClr val="bg1"/>
                    </a:solidFill>
                  </a:tcPr>
                </a:tc>
                <a:extLst>
                  <a:ext uri="{0D108BD9-81ED-4DB2-BD59-A6C34878D82A}">
                    <a16:rowId xmlns:a16="http://schemas.microsoft.com/office/drawing/2014/main" val="10001"/>
                  </a:ext>
                </a:extLst>
              </a:tr>
              <a:tr h="207493">
                <a:tc>
                  <a:txBody>
                    <a:bodyPr/>
                    <a:lstStyle/>
                    <a:p>
                      <a:pPr marL="342900" marR="0" lvl="0" indent="-342900" algn="just">
                        <a:lnSpc>
                          <a:spcPct val="115000"/>
                        </a:lnSpc>
                        <a:spcBef>
                          <a:spcPts val="0"/>
                        </a:spcBef>
                        <a:spcAft>
                          <a:spcPts val="0"/>
                        </a:spcAft>
                        <a:buFont typeface="Arial" panose="020B0604020202020204" pitchFamily="34" charset="0"/>
                        <a:buChar char="•"/>
                      </a:pPr>
                      <a:r>
                        <a:rPr lang="en-US" sz="1800" dirty="0">
                          <a:solidFill>
                            <a:schemeClr val="accent1">
                              <a:lumMod val="50000"/>
                            </a:schemeClr>
                          </a:solidFill>
                          <a:effectLst/>
                        </a:rPr>
                        <a:t>Let’s go inside for keys, or change.</a:t>
                      </a:r>
                      <a:endParaRPr lang="en-US" sz="1800" dirty="0">
                        <a:solidFill>
                          <a:schemeClr val="accent1">
                            <a:lumMod val="50000"/>
                          </a:schemeClr>
                        </a:solidFill>
                        <a:effectLst/>
                        <a:latin typeface="Times New Roman" panose="02020603050405020304" pitchFamily="18" charset="0"/>
                        <a:ea typeface="Times New Roman" panose="02020603050405020304" pitchFamily="18" charset="0"/>
                      </a:endParaRPr>
                    </a:p>
                  </a:txBody>
                  <a:tcPr marL="68580" marR="68580" marT="0" marB="0">
                    <a:solidFill>
                      <a:schemeClr val="bg1"/>
                    </a:solidFill>
                  </a:tcPr>
                </a:tc>
                <a:tc>
                  <a:txBody>
                    <a:bodyPr/>
                    <a:lstStyle/>
                    <a:p>
                      <a:pPr marL="171450" marR="0" indent="-171450" algn="just">
                        <a:lnSpc>
                          <a:spcPct val="115000"/>
                        </a:lnSpc>
                        <a:spcBef>
                          <a:spcPts val="0"/>
                        </a:spcBef>
                        <a:spcAft>
                          <a:spcPts val="0"/>
                        </a:spcAft>
                        <a:buFont typeface="Arial" panose="020B0604020202020204" pitchFamily="34" charset="0"/>
                        <a:buChar char="•"/>
                      </a:pPr>
                      <a:endParaRPr lang="en-US" sz="1800" b="1" dirty="0">
                        <a:solidFill>
                          <a:schemeClr val="accent1">
                            <a:lumMod val="50000"/>
                          </a:schemeClr>
                        </a:solidFill>
                        <a:effectLst/>
                        <a:latin typeface="Times New Roman" panose="02020603050405020304" pitchFamily="18" charset="0"/>
                        <a:ea typeface="Times New Roman" panose="02020603050405020304" pitchFamily="18" charset="0"/>
                      </a:endParaRPr>
                    </a:p>
                  </a:txBody>
                  <a:tcPr marL="68580" marR="68580" marT="0" marB="0">
                    <a:solidFill>
                      <a:schemeClr val="bg1"/>
                    </a:solidFill>
                  </a:tcPr>
                </a:tc>
                <a:extLst>
                  <a:ext uri="{0D108BD9-81ED-4DB2-BD59-A6C34878D82A}">
                    <a16:rowId xmlns:a16="http://schemas.microsoft.com/office/drawing/2014/main" val="10002"/>
                  </a:ext>
                </a:extLst>
              </a:tr>
              <a:tr h="207493">
                <a:tc>
                  <a:txBody>
                    <a:bodyPr/>
                    <a:lstStyle/>
                    <a:p>
                      <a:pPr marL="0" marR="0" lvl="0" indent="0" algn="just">
                        <a:lnSpc>
                          <a:spcPct val="115000"/>
                        </a:lnSpc>
                        <a:spcBef>
                          <a:spcPts val="0"/>
                        </a:spcBef>
                        <a:spcAft>
                          <a:spcPts val="0"/>
                        </a:spcAft>
                        <a:buFont typeface="Arial" panose="020B0604020202020204" pitchFamily="34" charset="0"/>
                        <a:buNone/>
                      </a:pPr>
                      <a:endParaRPr lang="en-US" sz="18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solidFill>
                      <a:schemeClr val="bg1"/>
                    </a:solidFill>
                  </a:tcPr>
                </a:tc>
                <a:tc>
                  <a:txBody>
                    <a:bodyPr/>
                    <a:lstStyle/>
                    <a:p>
                      <a:pPr marL="171450" marR="0" indent="-171450" algn="just">
                        <a:lnSpc>
                          <a:spcPct val="115000"/>
                        </a:lnSpc>
                        <a:spcBef>
                          <a:spcPts val="0"/>
                        </a:spcBef>
                        <a:spcAft>
                          <a:spcPts val="0"/>
                        </a:spcAft>
                        <a:buFont typeface="Arial" panose="020B0604020202020204" pitchFamily="34" charset="0"/>
                        <a:buChar char="•"/>
                      </a:pPr>
                      <a:endParaRPr lang="en-US" sz="1800" b="1" dirty="0">
                        <a:effectLst/>
                        <a:latin typeface="Times New Roman" panose="02020603050405020304" pitchFamily="18" charset="0"/>
                        <a:ea typeface="Times New Roman" panose="02020603050405020304" pitchFamily="18" charset="0"/>
                      </a:endParaRPr>
                    </a:p>
                  </a:txBody>
                  <a:tcPr marL="68580" marR="68580" marT="0" marB="0">
                    <a:solidFill>
                      <a:schemeClr val="bg1"/>
                    </a:solidFill>
                  </a:tcPr>
                </a:tc>
                <a:extLst>
                  <a:ext uri="{0D108BD9-81ED-4DB2-BD59-A6C34878D82A}">
                    <a16:rowId xmlns:a16="http://schemas.microsoft.com/office/drawing/2014/main" val="10003"/>
                  </a:ext>
                </a:extLst>
              </a:tr>
            </a:tbl>
          </a:graphicData>
        </a:graphic>
      </p:graphicFrame>
      <p:sp>
        <p:nvSpPr>
          <p:cNvPr id="3" name="TextBox 2"/>
          <p:cNvSpPr txBox="1"/>
          <p:nvPr/>
        </p:nvSpPr>
        <p:spPr>
          <a:xfrm>
            <a:off x="685800" y="3276600"/>
            <a:ext cx="7848600" cy="1908215"/>
          </a:xfrm>
          <a:prstGeom prst="rect">
            <a:avLst/>
          </a:prstGeom>
          <a:noFill/>
        </p:spPr>
        <p:txBody>
          <a:bodyPr wrap="square" rtlCol="0">
            <a:spAutoFit/>
          </a:bodyPr>
          <a:lstStyle/>
          <a:p>
            <a:pPr fontAlgn="t"/>
            <a:r>
              <a:rPr lang="en-US" b="1" dirty="0"/>
              <a:t> </a:t>
            </a:r>
            <a:endParaRPr lang="en-US" dirty="0"/>
          </a:p>
          <a:p>
            <a:pPr algn="ctr" fontAlgn="t"/>
            <a:r>
              <a:rPr lang="en-US" sz="2000" b="1" dirty="0">
                <a:solidFill>
                  <a:schemeClr val="accent1">
                    <a:lumMod val="75000"/>
                  </a:schemeClr>
                </a:solidFill>
              </a:rPr>
              <a:t>          </a:t>
            </a:r>
            <a:r>
              <a:rPr lang="en-US" sz="2000" b="1" u="sng" dirty="0">
                <a:solidFill>
                  <a:schemeClr val="accent1">
                    <a:lumMod val="75000"/>
                  </a:schemeClr>
                </a:solidFill>
              </a:rPr>
              <a:t>Works well for both Left and Right</a:t>
            </a:r>
          </a:p>
          <a:p>
            <a:pPr algn="ctr" fontAlgn="t"/>
            <a:r>
              <a:rPr lang="en-US" sz="2000" b="1" dirty="0">
                <a:solidFill>
                  <a:schemeClr val="accent1">
                    <a:lumMod val="75000"/>
                  </a:schemeClr>
                </a:solidFill>
              </a:rPr>
              <a:t>Use name</a:t>
            </a:r>
            <a:endParaRPr lang="en-US" sz="2000" dirty="0">
              <a:solidFill>
                <a:schemeClr val="accent1">
                  <a:lumMod val="75000"/>
                </a:schemeClr>
              </a:solidFill>
            </a:endParaRPr>
          </a:p>
          <a:p>
            <a:pPr algn="ctr" fontAlgn="t"/>
            <a:r>
              <a:rPr lang="en-US" sz="2000" b="1" dirty="0">
                <a:solidFill>
                  <a:schemeClr val="accent1">
                    <a:lumMod val="75000"/>
                  </a:schemeClr>
                </a:solidFill>
              </a:rPr>
              <a:t>Use distraction</a:t>
            </a:r>
            <a:endParaRPr lang="en-US" sz="2000" dirty="0">
              <a:solidFill>
                <a:schemeClr val="accent1">
                  <a:lumMod val="75000"/>
                </a:schemeClr>
              </a:solidFill>
            </a:endParaRPr>
          </a:p>
          <a:p>
            <a:pPr algn="ctr" fontAlgn="t"/>
            <a:r>
              <a:rPr lang="en-US" sz="2000" b="1" dirty="0">
                <a:solidFill>
                  <a:schemeClr val="accent1">
                    <a:lumMod val="75000"/>
                  </a:schemeClr>
                </a:solidFill>
              </a:rPr>
              <a:t>Use logic (appeal to both)</a:t>
            </a:r>
            <a:endParaRPr lang="en-US" sz="2000" dirty="0">
              <a:solidFill>
                <a:schemeClr val="accent1">
                  <a:lumMod val="75000"/>
                </a:schemeClr>
              </a:solidFill>
            </a:endParaRPr>
          </a:p>
          <a:p>
            <a:pPr algn="ctr" fontAlgn="t"/>
            <a:r>
              <a:rPr lang="en-US" sz="2000" b="1" dirty="0">
                <a:solidFill>
                  <a:schemeClr val="accent1">
                    <a:lumMod val="75000"/>
                  </a:schemeClr>
                </a:solidFill>
              </a:rPr>
              <a:t>Use emotions</a:t>
            </a:r>
            <a:endParaRPr lang="en-US" sz="2000" dirty="0">
              <a:solidFill>
                <a:schemeClr val="accent1">
                  <a:lumMod val="75000"/>
                </a:schemeClr>
              </a:solidFill>
            </a:endParaRPr>
          </a:p>
        </p:txBody>
      </p:sp>
      <p:sp>
        <p:nvSpPr>
          <p:cNvPr id="4" name="Slide Number Placeholder 3"/>
          <p:cNvSpPr>
            <a:spLocks noGrp="1"/>
          </p:cNvSpPr>
          <p:nvPr>
            <p:ph type="sldNum" sz="quarter" idx="12"/>
          </p:nvPr>
        </p:nvSpPr>
        <p:spPr/>
        <p:txBody>
          <a:bodyPr/>
          <a:lstStyle/>
          <a:p>
            <a:fld id="{DC40C83D-E769-49CD-A97B-6CE4F4D31969}" type="slidenum">
              <a:rPr lang="en-US" smtClean="0"/>
              <a:pPr/>
              <a:t>53</a:t>
            </a:fld>
            <a:endParaRPr lang="en-US"/>
          </a:p>
        </p:txBody>
      </p:sp>
    </p:spTree>
    <p:extLst>
      <p:ext uri="{BB962C8B-B14F-4D97-AF65-F5344CB8AC3E}">
        <p14:creationId xmlns:p14="http://schemas.microsoft.com/office/powerpoint/2010/main" val="104093332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990600"/>
            <a:ext cx="8305800" cy="5170646"/>
          </a:xfrm>
          <a:prstGeom prst="rect">
            <a:avLst/>
          </a:prstGeom>
          <a:noFill/>
        </p:spPr>
        <p:txBody>
          <a:bodyPr wrap="square" rtlCol="0">
            <a:spAutoFit/>
          </a:bodyPr>
          <a:lstStyle/>
          <a:p>
            <a:pPr algn="ctr"/>
            <a:r>
              <a:rPr lang="en-US" sz="4800" b="1" u="sng" dirty="0">
                <a:solidFill>
                  <a:schemeClr val="accent1">
                    <a:lumMod val="75000"/>
                  </a:schemeClr>
                </a:solidFill>
              </a:rPr>
              <a:t>CARES APPROACH</a:t>
            </a:r>
          </a:p>
          <a:p>
            <a:endParaRPr lang="en-US" sz="4400" dirty="0"/>
          </a:p>
          <a:p>
            <a:pPr lvl="0"/>
            <a:r>
              <a:rPr lang="en-US" sz="4400" b="1" dirty="0"/>
              <a:t>		</a:t>
            </a:r>
            <a:r>
              <a:rPr lang="en-US" sz="4400" b="1" dirty="0">
                <a:solidFill>
                  <a:schemeClr val="accent1">
                    <a:lumMod val="50000"/>
                  </a:schemeClr>
                </a:solidFill>
              </a:rPr>
              <a:t>C – CONNECT</a:t>
            </a:r>
            <a:endParaRPr lang="en-US" sz="4400" dirty="0">
              <a:solidFill>
                <a:schemeClr val="accent1">
                  <a:lumMod val="50000"/>
                </a:schemeClr>
              </a:solidFill>
            </a:endParaRPr>
          </a:p>
          <a:p>
            <a:pPr lvl="0"/>
            <a:r>
              <a:rPr lang="en-US" sz="4400" b="1" dirty="0">
                <a:solidFill>
                  <a:schemeClr val="accent1">
                    <a:lumMod val="50000"/>
                  </a:schemeClr>
                </a:solidFill>
              </a:rPr>
              <a:t>		A – ASSESS</a:t>
            </a:r>
            <a:endParaRPr lang="en-US" sz="4400" dirty="0">
              <a:solidFill>
                <a:schemeClr val="accent1">
                  <a:lumMod val="50000"/>
                </a:schemeClr>
              </a:solidFill>
            </a:endParaRPr>
          </a:p>
          <a:p>
            <a:pPr lvl="0"/>
            <a:r>
              <a:rPr lang="en-US" sz="4400" b="1" dirty="0">
                <a:solidFill>
                  <a:schemeClr val="accent1">
                    <a:lumMod val="50000"/>
                  </a:schemeClr>
                </a:solidFill>
              </a:rPr>
              <a:t>		R – RESPOND</a:t>
            </a:r>
            <a:endParaRPr lang="en-US" sz="4400" dirty="0">
              <a:solidFill>
                <a:schemeClr val="accent1">
                  <a:lumMod val="50000"/>
                </a:schemeClr>
              </a:solidFill>
            </a:endParaRPr>
          </a:p>
          <a:p>
            <a:pPr lvl="0"/>
            <a:r>
              <a:rPr lang="en-US" sz="4400" b="1" dirty="0">
                <a:solidFill>
                  <a:schemeClr val="accent1">
                    <a:lumMod val="50000"/>
                  </a:schemeClr>
                </a:solidFill>
              </a:rPr>
              <a:t>		E – EVALUATE</a:t>
            </a:r>
            <a:endParaRPr lang="en-US" sz="4400" dirty="0">
              <a:solidFill>
                <a:schemeClr val="accent1">
                  <a:lumMod val="50000"/>
                </a:schemeClr>
              </a:solidFill>
            </a:endParaRPr>
          </a:p>
          <a:p>
            <a:pPr lvl="0"/>
            <a:r>
              <a:rPr lang="en-US" sz="4400" b="1" dirty="0">
                <a:solidFill>
                  <a:schemeClr val="accent1">
                    <a:lumMod val="50000"/>
                  </a:schemeClr>
                </a:solidFill>
              </a:rPr>
              <a:t>		S – SHARE</a:t>
            </a:r>
            <a:endParaRPr lang="en-US" sz="4400" dirty="0">
              <a:solidFill>
                <a:schemeClr val="accent1">
                  <a:lumMod val="50000"/>
                </a:schemeClr>
              </a:solidFill>
            </a:endParaRPr>
          </a:p>
          <a:p>
            <a:endParaRPr lang="en-US" dirty="0"/>
          </a:p>
        </p:txBody>
      </p:sp>
      <p:sp>
        <p:nvSpPr>
          <p:cNvPr id="3" name="Slide Number Placeholder 2"/>
          <p:cNvSpPr>
            <a:spLocks noGrp="1"/>
          </p:cNvSpPr>
          <p:nvPr>
            <p:ph type="sldNum" sz="quarter" idx="12"/>
          </p:nvPr>
        </p:nvSpPr>
        <p:spPr/>
        <p:txBody>
          <a:bodyPr/>
          <a:lstStyle/>
          <a:p>
            <a:fld id="{DC40C83D-E769-49CD-A97B-6CE4F4D31969}" type="slidenum">
              <a:rPr lang="en-US" smtClean="0"/>
              <a:pPr/>
              <a:t>54</a:t>
            </a:fld>
            <a:endParaRPr lang="en-US"/>
          </a:p>
        </p:txBody>
      </p:sp>
    </p:spTree>
    <p:extLst>
      <p:ext uri="{BB962C8B-B14F-4D97-AF65-F5344CB8AC3E}">
        <p14:creationId xmlns:p14="http://schemas.microsoft.com/office/powerpoint/2010/main" val="340183274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21970" y="533400"/>
            <a:ext cx="8610600" cy="5940088"/>
          </a:xfrm>
          <a:prstGeom prst="rect">
            <a:avLst/>
          </a:prstGeom>
          <a:noFill/>
        </p:spPr>
        <p:txBody>
          <a:bodyPr wrap="square" rtlCol="0">
            <a:spAutoFit/>
          </a:bodyPr>
          <a:lstStyle/>
          <a:p>
            <a:r>
              <a:rPr lang="en-US" sz="4400" b="1" dirty="0">
                <a:solidFill>
                  <a:schemeClr val="accent1">
                    <a:lumMod val="75000"/>
                  </a:schemeClr>
                </a:solidFill>
              </a:rPr>
              <a:t>CONNECT</a:t>
            </a:r>
            <a:r>
              <a:rPr lang="en-US" sz="4400" b="1" dirty="0"/>
              <a:t> </a:t>
            </a:r>
            <a:r>
              <a:rPr lang="en-US" sz="4000" b="1" dirty="0">
                <a:solidFill>
                  <a:schemeClr val="accent1">
                    <a:lumMod val="50000"/>
                  </a:schemeClr>
                </a:solidFill>
              </a:rPr>
              <a:t>with person</a:t>
            </a:r>
          </a:p>
          <a:p>
            <a:endParaRPr lang="en-US" sz="4000" b="1" dirty="0">
              <a:solidFill>
                <a:schemeClr val="accent1">
                  <a:lumMod val="50000"/>
                </a:schemeClr>
              </a:solidFill>
            </a:endParaRPr>
          </a:p>
          <a:p>
            <a:r>
              <a:rPr lang="en-US" sz="4400" b="1" dirty="0">
                <a:solidFill>
                  <a:schemeClr val="accent1">
                    <a:lumMod val="75000"/>
                  </a:schemeClr>
                </a:solidFill>
              </a:rPr>
              <a:t>ASSESS</a:t>
            </a:r>
            <a:r>
              <a:rPr lang="en-US" sz="4400" b="1" dirty="0"/>
              <a:t> </a:t>
            </a:r>
            <a:r>
              <a:rPr lang="en-US" sz="4000" b="1" dirty="0">
                <a:solidFill>
                  <a:schemeClr val="accent1">
                    <a:lumMod val="50000"/>
                  </a:schemeClr>
                </a:solidFill>
              </a:rPr>
              <a:t>behavior</a:t>
            </a:r>
          </a:p>
          <a:p>
            <a:endParaRPr lang="en-US" sz="4000" b="1" dirty="0"/>
          </a:p>
          <a:p>
            <a:r>
              <a:rPr lang="en-US" sz="4400" b="1" dirty="0">
                <a:solidFill>
                  <a:schemeClr val="accent1">
                    <a:lumMod val="75000"/>
                  </a:schemeClr>
                </a:solidFill>
              </a:rPr>
              <a:t>RESPOND</a:t>
            </a:r>
            <a:r>
              <a:rPr lang="en-US" sz="4400" b="1" dirty="0"/>
              <a:t>  </a:t>
            </a:r>
            <a:r>
              <a:rPr lang="en-US" sz="4000" b="1" dirty="0">
                <a:solidFill>
                  <a:schemeClr val="accent1">
                    <a:lumMod val="50000"/>
                  </a:schemeClr>
                </a:solidFill>
              </a:rPr>
              <a:t>appropriately</a:t>
            </a:r>
          </a:p>
          <a:p>
            <a:endParaRPr lang="en-US" sz="4000" b="1" dirty="0"/>
          </a:p>
          <a:p>
            <a:r>
              <a:rPr lang="en-US" sz="4400" b="1" dirty="0">
                <a:solidFill>
                  <a:schemeClr val="accent1">
                    <a:lumMod val="75000"/>
                  </a:schemeClr>
                </a:solidFill>
              </a:rPr>
              <a:t>EVALUATE</a:t>
            </a:r>
            <a:r>
              <a:rPr lang="en-US" sz="4400" b="1" dirty="0"/>
              <a:t> </a:t>
            </a:r>
            <a:r>
              <a:rPr lang="en-US" sz="4000" b="1" dirty="0">
                <a:solidFill>
                  <a:schemeClr val="accent1">
                    <a:lumMod val="50000"/>
                  </a:schemeClr>
                </a:solidFill>
              </a:rPr>
              <a:t>what works</a:t>
            </a:r>
          </a:p>
          <a:p>
            <a:endParaRPr lang="en-US" sz="4000" b="1" dirty="0">
              <a:solidFill>
                <a:schemeClr val="accent1">
                  <a:lumMod val="50000"/>
                </a:schemeClr>
              </a:solidFill>
            </a:endParaRPr>
          </a:p>
          <a:p>
            <a:r>
              <a:rPr lang="en-US" sz="4400" b="1" dirty="0">
                <a:solidFill>
                  <a:schemeClr val="accent1">
                    <a:lumMod val="75000"/>
                  </a:schemeClr>
                </a:solidFill>
              </a:rPr>
              <a:t>SHARE</a:t>
            </a:r>
            <a:r>
              <a:rPr lang="en-US" sz="4400" b="1" dirty="0"/>
              <a:t> </a:t>
            </a:r>
            <a:r>
              <a:rPr lang="en-US" sz="4000" b="1" dirty="0">
                <a:solidFill>
                  <a:schemeClr val="accent1">
                    <a:lumMod val="50000"/>
                  </a:schemeClr>
                </a:solidFill>
              </a:rPr>
              <a:t>results with others</a:t>
            </a:r>
            <a:endParaRPr lang="en-US" sz="4400" b="1" dirty="0">
              <a:solidFill>
                <a:schemeClr val="accent1">
                  <a:lumMod val="50000"/>
                </a:schemeClr>
              </a:solidFill>
            </a:endParaRPr>
          </a:p>
        </p:txBody>
      </p:sp>
      <p:sp>
        <p:nvSpPr>
          <p:cNvPr id="3" name="Slide Number Placeholder 2"/>
          <p:cNvSpPr>
            <a:spLocks noGrp="1"/>
          </p:cNvSpPr>
          <p:nvPr>
            <p:ph type="sldNum" sz="quarter" idx="12"/>
          </p:nvPr>
        </p:nvSpPr>
        <p:spPr/>
        <p:txBody>
          <a:bodyPr/>
          <a:lstStyle/>
          <a:p>
            <a:fld id="{DC40C83D-E769-49CD-A97B-6CE4F4D31969}" type="slidenum">
              <a:rPr lang="en-US" smtClean="0"/>
              <a:pPr/>
              <a:t>55</a:t>
            </a:fld>
            <a:endParaRPr lang="en-US"/>
          </a:p>
        </p:txBody>
      </p:sp>
    </p:spTree>
    <p:extLst>
      <p:ext uri="{BB962C8B-B14F-4D97-AF65-F5344CB8AC3E}">
        <p14:creationId xmlns:p14="http://schemas.microsoft.com/office/powerpoint/2010/main" val="217350103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333500" y="3124200"/>
            <a:ext cx="6324600" cy="1046440"/>
          </a:xfrm>
          <a:prstGeom prst="rect">
            <a:avLst/>
          </a:prstGeom>
          <a:noFill/>
        </p:spPr>
        <p:txBody>
          <a:bodyPr wrap="square" rtlCol="0">
            <a:spAutoFit/>
          </a:bodyPr>
          <a:lstStyle/>
          <a:p>
            <a:pPr algn="ctr"/>
            <a:r>
              <a:rPr lang="en-US" sz="4400" b="1" dirty="0">
                <a:solidFill>
                  <a:schemeClr val="accent1">
                    <a:lumMod val="75000"/>
                  </a:schemeClr>
                </a:solidFill>
              </a:rPr>
              <a:t>APPENDIX</a:t>
            </a:r>
            <a:endParaRPr lang="en-US" sz="4400" dirty="0">
              <a:solidFill>
                <a:schemeClr val="accent1">
                  <a:lumMod val="75000"/>
                </a:schemeClr>
              </a:solidFill>
            </a:endParaRPr>
          </a:p>
          <a:p>
            <a:endParaRPr lang="en-US" dirty="0"/>
          </a:p>
        </p:txBody>
      </p:sp>
      <p:sp>
        <p:nvSpPr>
          <p:cNvPr id="4" name="TextBox 3"/>
          <p:cNvSpPr txBox="1"/>
          <p:nvPr/>
        </p:nvSpPr>
        <p:spPr>
          <a:xfrm>
            <a:off x="914400" y="5105400"/>
            <a:ext cx="7772400" cy="1015663"/>
          </a:xfrm>
          <a:prstGeom prst="rect">
            <a:avLst/>
          </a:prstGeom>
          <a:noFill/>
        </p:spPr>
        <p:txBody>
          <a:bodyPr wrap="square" rtlCol="0">
            <a:spAutoFit/>
          </a:bodyPr>
          <a:lstStyle/>
          <a:p>
            <a:pPr marL="0" indent="0" algn="ctr">
              <a:buNone/>
            </a:pPr>
            <a:r>
              <a:rPr lang="en-US" dirty="0">
                <a:solidFill>
                  <a:schemeClr val="accent1">
                    <a:lumMod val="50000"/>
                  </a:schemeClr>
                </a:solidFill>
              </a:rPr>
              <a:t>Alzheimer’s Disease &amp; Related Disorders</a:t>
            </a:r>
          </a:p>
          <a:p>
            <a:pPr marL="0" indent="0" algn="ctr">
              <a:buNone/>
            </a:pPr>
            <a:r>
              <a:rPr lang="en-US" sz="2400" b="1" dirty="0">
                <a:solidFill>
                  <a:schemeClr val="accent1">
                    <a:lumMod val="50000"/>
                  </a:schemeClr>
                </a:solidFill>
              </a:rPr>
              <a:t>TRAINING FOR PROFESSIONAL CAREGIVERS</a:t>
            </a:r>
          </a:p>
          <a:p>
            <a:endParaRPr lang="en-US" dirty="0"/>
          </a:p>
        </p:txBody>
      </p:sp>
      <p:sp>
        <p:nvSpPr>
          <p:cNvPr id="5" name="Slide Number Placeholder 4"/>
          <p:cNvSpPr>
            <a:spLocks noGrp="1"/>
          </p:cNvSpPr>
          <p:nvPr>
            <p:ph type="sldNum" sz="quarter" idx="12"/>
          </p:nvPr>
        </p:nvSpPr>
        <p:spPr/>
        <p:txBody>
          <a:bodyPr/>
          <a:lstStyle/>
          <a:p>
            <a:fld id="{DC40C83D-E769-49CD-A97B-6CE4F4D31969}" type="slidenum">
              <a:rPr lang="en-US" smtClean="0"/>
              <a:pPr/>
              <a:t>56</a:t>
            </a:fld>
            <a:endParaRPr lang="en-US"/>
          </a:p>
        </p:txBody>
      </p:sp>
      <p:pic>
        <p:nvPicPr>
          <p:cNvPr id="8" name="Picture 7" descr="Brevard Alzheimers Foundation">
            <a:hlinkClick r:id="rId2"/>
          </p:cNvPr>
          <p:cNvPicPr/>
          <p:nvPr/>
        </p:nvPicPr>
        <p:blipFill>
          <a:blip r:embed="rId3" cstate="print"/>
          <a:srcRect/>
          <a:stretch>
            <a:fillRect/>
          </a:stretch>
        </p:blipFill>
        <p:spPr bwMode="auto">
          <a:xfrm>
            <a:off x="3352800" y="1384187"/>
            <a:ext cx="2514600" cy="805253"/>
          </a:xfrm>
          <a:prstGeom prst="rect">
            <a:avLst/>
          </a:prstGeom>
          <a:noFill/>
          <a:ln w="9525">
            <a:noFill/>
            <a:miter lim="800000"/>
            <a:headEnd/>
            <a:tailEnd/>
          </a:ln>
        </p:spPr>
      </p:pic>
    </p:spTree>
    <p:extLst>
      <p:ext uri="{BB962C8B-B14F-4D97-AF65-F5344CB8AC3E}">
        <p14:creationId xmlns:p14="http://schemas.microsoft.com/office/powerpoint/2010/main" val="369426586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48F8EA-B858-4ABE-9B6D-057A090C0D5F}"/>
              </a:ext>
            </a:extLst>
          </p:cNvPr>
          <p:cNvSpPr>
            <a:spLocks noGrp="1"/>
          </p:cNvSpPr>
          <p:nvPr>
            <p:ph type="title"/>
          </p:nvPr>
        </p:nvSpPr>
        <p:spPr/>
        <p:txBody>
          <a:bodyPr/>
          <a:lstStyle/>
          <a:p>
            <a:pPr algn="ctr"/>
            <a:r>
              <a:rPr lang="en-US" b="1" u="sng" dirty="0"/>
              <a:t>OBJECTIVES</a:t>
            </a:r>
            <a:br>
              <a:rPr lang="en-US" b="1" u="sng" dirty="0"/>
            </a:br>
            <a:endParaRPr lang="en-US" dirty="0"/>
          </a:p>
        </p:txBody>
      </p:sp>
      <p:sp>
        <p:nvSpPr>
          <p:cNvPr id="3" name="Content Placeholder 2">
            <a:extLst>
              <a:ext uri="{FF2B5EF4-FFF2-40B4-BE49-F238E27FC236}">
                <a16:creationId xmlns:a16="http://schemas.microsoft.com/office/drawing/2014/main" id="{B557B504-6557-457F-B9B1-382A2628C352}"/>
              </a:ext>
            </a:extLst>
          </p:cNvPr>
          <p:cNvSpPr>
            <a:spLocks noGrp="1"/>
          </p:cNvSpPr>
          <p:nvPr>
            <p:ph idx="1"/>
          </p:nvPr>
        </p:nvSpPr>
        <p:spPr/>
        <p:txBody>
          <a:bodyPr/>
          <a:lstStyle/>
          <a:p>
            <a:r>
              <a:rPr lang="en-US" sz="2800" b="1" dirty="0">
                <a:solidFill>
                  <a:schemeClr val="accent1">
                    <a:lumMod val="50000"/>
                  </a:schemeClr>
                </a:solidFill>
              </a:rPr>
              <a:t>Devices:</a:t>
            </a:r>
            <a:endParaRPr lang="en-US" sz="2800" dirty="0">
              <a:solidFill>
                <a:schemeClr val="accent1">
                  <a:lumMod val="50000"/>
                </a:schemeClr>
              </a:solidFill>
            </a:endParaRPr>
          </a:p>
          <a:p>
            <a:pPr lvl="0"/>
            <a:r>
              <a:rPr lang="en-US" sz="2400" dirty="0">
                <a:solidFill>
                  <a:schemeClr val="accent1">
                    <a:lumMod val="50000"/>
                  </a:schemeClr>
                </a:solidFill>
              </a:rPr>
              <a:t>Personal alarms to alert staff </a:t>
            </a:r>
          </a:p>
          <a:p>
            <a:pPr lvl="0"/>
            <a:r>
              <a:rPr lang="en-US" sz="2400" dirty="0">
                <a:solidFill>
                  <a:schemeClr val="accent1">
                    <a:lumMod val="50000"/>
                  </a:schemeClr>
                </a:solidFill>
              </a:rPr>
              <a:t>Facility alarms to prevent leaving unnoticed</a:t>
            </a:r>
          </a:p>
          <a:p>
            <a:pPr lvl="0"/>
            <a:r>
              <a:rPr lang="en-US" sz="2400" dirty="0">
                <a:solidFill>
                  <a:schemeClr val="accent1">
                    <a:lumMod val="50000"/>
                  </a:schemeClr>
                </a:solidFill>
              </a:rPr>
              <a:t>Use canes, walkers, railings, grab bars</a:t>
            </a:r>
          </a:p>
          <a:p>
            <a:pPr lvl="0"/>
            <a:r>
              <a:rPr lang="en-US" sz="2400" dirty="0">
                <a:solidFill>
                  <a:schemeClr val="accent1">
                    <a:lumMod val="50000"/>
                  </a:schemeClr>
                </a:solidFill>
              </a:rPr>
              <a:t>Respect privacy when using cameras, monitors, etc.</a:t>
            </a:r>
          </a:p>
          <a:p>
            <a:pPr lvl="0"/>
            <a:r>
              <a:rPr lang="en-US" sz="2400" dirty="0">
                <a:solidFill>
                  <a:schemeClr val="accent1">
                    <a:lumMod val="50000"/>
                  </a:schemeClr>
                </a:solidFill>
              </a:rPr>
              <a:t>Use adequate lighting    </a:t>
            </a:r>
          </a:p>
          <a:p>
            <a:pPr lvl="0"/>
            <a:r>
              <a:rPr lang="en-US" sz="2400" dirty="0">
                <a:solidFill>
                  <a:schemeClr val="accent1">
                    <a:lumMod val="50000"/>
                  </a:schemeClr>
                </a:solidFill>
              </a:rPr>
              <a:t>Respond to call buttons even when used excessively (think about reasons why it may be used excessively!)</a:t>
            </a:r>
          </a:p>
          <a:p>
            <a:endParaRPr lang="en-US" dirty="0"/>
          </a:p>
        </p:txBody>
      </p:sp>
      <p:sp>
        <p:nvSpPr>
          <p:cNvPr id="4" name="Slide Number Placeholder 3">
            <a:extLst>
              <a:ext uri="{FF2B5EF4-FFF2-40B4-BE49-F238E27FC236}">
                <a16:creationId xmlns:a16="http://schemas.microsoft.com/office/drawing/2014/main" id="{B96C672E-1A6F-4CC4-872B-91B7AE7281ED}"/>
              </a:ext>
            </a:extLst>
          </p:cNvPr>
          <p:cNvSpPr>
            <a:spLocks noGrp="1"/>
          </p:cNvSpPr>
          <p:nvPr>
            <p:ph type="sldNum" sz="quarter" idx="12"/>
          </p:nvPr>
        </p:nvSpPr>
        <p:spPr/>
        <p:txBody>
          <a:bodyPr/>
          <a:lstStyle/>
          <a:p>
            <a:fld id="{C63D52EE-2EC2-4889-BE6E-7EB8E38B3EEC}" type="slidenum">
              <a:rPr lang="en-US" smtClean="0"/>
              <a:pPr/>
              <a:t>57</a:t>
            </a:fld>
            <a:endParaRPr lang="en-US"/>
          </a:p>
        </p:txBody>
      </p:sp>
    </p:spTree>
    <p:extLst>
      <p:ext uri="{BB962C8B-B14F-4D97-AF65-F5344CB8AC3E}">
        <p14:creationId xmlns:p14="http://schemas.microsoft.com/office/powerpoint/2010/main" val="237295473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04800"/>
            <a:ext cx="8763000" cy="6771084"/>
          </a:xfrm>
          <a:prstGeom prst="rect">
            <a:avLst/>
          </a:prstGeom>
          <a:noFill/>
        </p:spPr>
        <p:txBody>
          <a:bodyPr wrap="square" rtlCol="0">
            <a:spAutoFit/>
          </a:bodyPr>
          <a:lstStyle/>
          <a:p>
            <a:r>
              <a:rPr lang="en-US" sz="2400" b="1" dirty="0">
                <a:solidFill>
                  <a:schemeClr val="accent1">
                    <a:lumMod val="75000"/>
                  </a:schemeClr>
                </a:solidFill>
              </a:rPr>
              <a:t>Daily Routine:</a:t>
            </a:r>
          </a:p>
          <a:p>
            <a:pPr lvl="0"/>
            <a:endParaRPr lang="en-US" sz="1000" dirty="0"/>
          </a:p>
          <a:p>
            <a:pPr marL="342900" lvl="0" indent="-342900">
              <a:buFont typeface="Arial" panose="020B0604020202020204" pitchFamily="34" charset="0"/>
              <a:buChar char="•"/>
            </a:pPr>
            <a:r>
              <a:rPr lang="en-US" sz="2200" dirty="0">
                <a:solidFill>
                  <a:schemeClr val="accent1">
                    <a:lumMod val="50000"/>
                  </a:schemeClr>
                </a:solidFill>
              </a:rPr>
              <a:t>Importance of same daily schedule</a:t>
            </a:r>
          </a:p>
          <a:p>
            <a:pPr marL="342900" lvl="0" indent="-342900">
              <a:buFont typeface="Arial" panose="020B0604020202020204" pitchFamily="34" charset="0"/>
              <a:buChar char="•"/>
            </a:pPr>
            <a:r>
              <a:rPr lang="en-US" sz="2200" dirty="0">
                <a:solidFill>
                  <a:schemeClr val="accent1">
                    <a:lumMod val="50000"/>
                  </a:schemeClr>
                </a:solidFill>
              </a:rPr>
              <a:t>Follow same steps through each activity of daily living </a:t>
            </a:r>
          </a:p>
          <a:p>
            <a:pPr marL="342900" lvl="0" indent="-342900">
              <a:buFont typeface="Arial" panose="020B0604020202020204" pitchFamily="34" charset="0"/>
              <a:buChar char="•"/>
            </a:pPr>
            <a:r>
              <a:rPr lang="en-US" sz="2200" dirty="0">
                <a:solidFill>
                  <a:schemeClr val="accent1">
                    <a:lumMod val="50000"/>
                  </a:schemeClr>
                </a:solidFill>
              </a:rPr>
              <a:t>Promote feelings of safety and security by following same rules of daily engagement</a:t>
            </a:r>
          </a:p>
          <a:p>
            <a:pPr marL="342900" lvl="0" indent="-342900">
              <a:buFont typeface="Arial" panose="020B0604020202020204" pitchFamily="34" charset="0"/>
              <a:buChar char="•"/>
            </a:pPr>
            <a:r>
              <a:rPr lang="en-US" sz="2200" dirty="0">
                <a:solidFill>
                  <a:schemeClr val="accent1">
                    <a:lumMod val="50000"/>
                  </a:schemeClr>
                </a:solidFill>
              </a:rPr>
              <a:t>Maintain orderly, clutter-free environment in all rooms and throughout facility</a:t>
            </a:r>
          </a:p>
          <a:p>
            <a:pPr marL="342900" lvl="0" indent="-342900">
              <a:buFont typeface="Arial" panose="020B0604020202020204" pitchFamily="34" charset="0"/>
              <a:buChar char="•"/>
            </a:pPr>
            <a:r>
              <a:rPr lang="en-US" sz="2200" dirty="0">
                <a:solidFill>
                  <a:schemeClr val="accent1">
                    <a:lumMod val="50000"/>
                  </a:schemeClr>
                </a:solidFill>
              </a:rPr>
              <a:t>Talk patient through each step of activity as you go</a:t>
            </a:r>
          </a:p>
          <a:p>
            <a:r>
              <a:rPr lang="en-US" dirty="0">
                <a:solidFill>
                  <a:schemeClr val="accent1">
                    <a:lumMod val="50000"/>
                  </a:schemeClr>
                </a:solidFill>
              </a:rPr>
              <a:t> </a:t>
            </a:r>
          </a:p>
          <a:p>
            <a:r>
              <a:rPr lang="en-US" sz="2400" b="1" dirty="0">
                <a:solidFill>
                  <a:schemeClr val="accent1">
                    <a:lumMod val="75000"/>
                  </a:schemeClr>
                </a:solidFill>
              </a:rPr>
              <a:t>Staffing:</a:t>
            </a:r>
          </a:p>
          <a:p>
            <a:endParaRPr lang="en-US" sz="1000" dirty="0"/>
          </a:p>
          <a:p>
            <a:pPr marL="342900" lvl="0" indent="-342900">
              <a:buFont typeface="Arial" panose="020B0604020202020204" pitchFamily="34" charset="0"/>
              <a:buChar char="•"/>
            </a:pPr>
            <a:r>
              <a:rPr lang="en-US" sz="2200" dirty="0">
                <a:solidFill>
                  <a:schemeClr val="accent1">
                    <a:lumMod val="50000"/>
                  </a:schemeClr>
                </a:solidFill>
              </a:rPr>
              <a:t>Familiarity is important</a:t>
            </a:r>
          </a:p>
          <a:p>
            <a:pPr marL="342900" lvl="0" indent="-342900">
              <a:buFont typeface="Arial" panose="020B0604020202020204" pitchFamily="34" charset="0"/>
              <a:buChar char="•"/>
            </a:pPr>
            <a:r>
              <a:rPr lang="en-US" sz="2200" dirty="0">
                <a:solidFill>
                  <a:schemeClr val="accent1">
                    <a:lumMod val="50000"/>
                  </a:schemeClr>
                </a:solidFill>
              </a:rPr>
              <a:t>Transfer of trust from staff shift to shift</a:t>
            </a:r>
          </a:p>
          <a:p>
            <a:pPr marL="342900" lvl="0" indent="-342900">
              <a:buFont typeface="Arial" panose="020B0604020202020204" pitchFamily="34" charset="0"/>
              <a:buChar char="•"/>
            </a:pPr>
            <a:r>
              <a:rPr lang="en-US" sz="2200" dirty="0">
                <a:solidFill>
                  <a:schemeClr val="accent1">
                    <a:lumMod val="50000"/>
                  </a:schemeClr>
                </a:solidFill>
              </a:rPr>
              <a:t>Be sympathetic to comfort (temperature, frequent mobility, tasty food)</a:t>
            </a:r>
          </a:p>
          <a:p>
            <a:pPr marL="342900" lvl="0" indent="-342900">
              <a:buFont typeface="Arial" panose="020B0604020202020204" pitchFamily="34" charset="0"/>
              <a:buChar char="•"/>
            </a:pPr>
            <a:r>
              <a:rPr lang="en-US" sz="2200" dirty="0">
                <a:solidFill>
                  <a:schemeClr val="accent1">
                    <a:lumMod val="50000"/>
                  </a:schemeClr>
                </a:solidFill>
              </a:rPr>
              <a:t>Good clinical notes in patients’ charts can help prevent catastrophic reactions to change</a:t>
            </a:r>
          </a:p>
          <a:p>
            <a:pPr marL="342900" lvl="0" indent="-342900">
              <a:buFont typeface="Arial" panose="020B0604020202020204" pitchFamily="34" charset="0"/>
              <a:buChar char="•"/>
            </a:pPr>
            <a:r>
              <a:rPr lang="en-US" sz="2200" dirty="0">
                <a:solidFill>
                  <a:schemeClr val="accent1">
                    <a:lumMod val="50000"/>
                  </a:schemeClr>
                </a:solidFill>
              </a:rPr>
              <a:t>Validate patients’ concerns (For example:  if they think they lost something, help them look for it until you can distract them)</a:t>
            </a:r>
          </a:p>
          <a:p>
            <a:pPr marL="342900" lvl="0" indent="-342900">
              <a:buFont typeface="Arial" panose="020B0604020202020204" pitchFamily="34" charset="0"/>
              <a:buChar char="•"/>
            </a:pPr>
            <a:r>
              <a:rPr lang="en-US" sz="2200" dirty="0">
                <a:solidFill>
                  <a:schemeClr val="accent1">
                    <a:lumMod val="50000"/>
                  </a:schemeClr>
                </a:solidFill>
              </a:rPr>
              <a:t>Never forget that you are the patients “Helpline”!</a:t>
            </a:r>
          </a:p>
          <a:p>
            <a:endParaRPr lang="en-US" dirty="0"/>
          </a:p>
        </p:txBody>
      </p:sp>
      <p:sp>
        <p:nvSpPr>
          <p:cNvPr id="3" name="Slide Number Placeholder 2"/>
          <p:cNvSpPr>
            <a:spLocks noGrp="1"/>
          </p:cNvSpPr>
          <p:nvPr>
            <p:ph type="sldNum" sz="quarter" idx="12"/>
          </p:nvPr>
        </p:nvSpPr>
        <p:spPr/>
        <p:txBody>
          <a:bodyPr/>
          <a:lstStyle/>
          <a:p>
            <a:fld id="{DC40C83D-E769-49CD-A97B-6CE4F4D31969}" type="slidenum">
              <a:rPr lang="en-US" smtClean="0"/>
              <a:pPr/>
              <a:t>58</a:t>
            </a:fld>
            <a:endParaRPr lang="en-US"/>
          </a:p>
        </p:txBody>
      </p:sp>
    </p:spTree>
    <p:extLst>
      <p:ext uri="{BB962C8B-B14F-4D97-AF65-F5344CB8AC3E}">
        <p14:creationId xmlns:p14="http://schemas.microsoft.com/office/powerpoint/2010/main" val="332859423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
          <p:cNvSpPr>
            <a:spLocks noChangeArrowheads="1"/>
          </p:cNvSpPr>
          <p:nvPr/>
        </p:nvSpPr>
        <p:spPr bwMode="auto">
          <a:xfrm>
            <a:off x="152400" y="-136445"/>
            <a:ext cx="8991600" cy="723274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0" rIns="91440" bIns="0" numCol="1" anchor="ctr" anchorCtr="0" compatLnSpc="1">
            <a:prstTxWarp prst="textNoShape">
              <a:avLst/>
            </a:prstTxWarp>
            <a:spAutoFit/>
          </a:bodyPr>
          <a:lstStyle>
            <a:lvl1pPr indent="457200"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457200" algn="ctr" defTabSz="914400" rtl="0" eaLnBrk="0" fontAlgn="base" latinLnBrk="0" hangingPunct="0">
              <a:lnSpc>
                <a:spcPct val="100000"/>
              </a:lnSpc>
              <a:spcBef>
                <a:spcPct val="0"/>
              </a:spcBef>
              <a:spcAft>
                <a:spcPct val="0"/>
              </a:spcAft>
              <a:buClrTx/>
              <a:buSzTx/>
              <a:buFontTx/>
              <a:buNone/>
              <a:tabLst/>
            </a:pPr>
            <a:r>
              <a:rPr kumimoji="0" lang="en-US" altLang="en-US" sz="3600" b="1" i="0" u="none" strike="noStrike" cap="none" normalizeH="0" baseline="0" dirty="0">
                <a:ln>
                  <a:noFill/>
                </a:ln>
                <a:solidFill>
                  <a:schemeClr val="accent1">
                    <a:lumMod val="75000"/>
                  </a:schemeClr>
                </a:solidFill>
                <a:effectLst/>
                <a:latin typeface="Calibri" panose="020F0502020204030204" pitchFamily="34" charset="0"/>
                <a:ea typeface="Times New Roman" panose="02020603050405020304" pitchFamily="18" charset="0"/>
              </a:rPr>
              <a:t>ETHICAL CONCERNS</a:t>
            </a:r>
          </a:p>
          <a:p>
            <a:pPr marL="0" marR="0" lvl="0" indent="457200" algn="ctr" defTabSz="914400" rtl="0" eaLnBrk="0" fontAlgn="base" latinLnBrk="0" hangingPunct="0">
              <a:lnSpc>
                <a:spcPct val="100000"/>
              </a:lnSpc>
              <a:spcBef>
                <a:spcPct val="0"/>
              </a:spcBef>
              <a:spcAft>
                <a:spcPct val="0"/>
              </a:spcAft>
              <a:buClrTx/>
              <a:buSzTx/>
              <a:buFontTx/>
              <a:buNone/>
              <a:tabLst/>
            </a:pPr>
            <a:endParaRPr kumimoji="0" lang="en-US" altLang="en-US" sz="3600" b="0" i="0" u="none" strike="noStrike" cap="none" normalizeH="0" baseline="0" dirty="0">
              <a:ln>
                <a:noFill/>
              </a:ln>
              <a:solidFill>
                <a:schemeClr val="tx1"/>
              </a:solidFill>
              <a:effectLst/>
            </a:endParaRPr>
          </a:p>
          <a:p>
            <a:pPr marL="0" marR="0" lvl="0" indent="457200" algn="ctr"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a:ln>
                  <a:noFill/>
                </a:ln>
                <a:solidFill>
                  <a:schemeClr val="accent1">
                    <a:lumMod val="50000"/>
                  </a:schemeClr>
                </a:solidFill>
                <a:effectLst/>
                <a:latin typeface="Calibri" panose="020F0502020204030204" pitchFamily="34" charset="0"/>
                <a:ea typeface="Times New Roman" panose="02020603050405020304" pitchFamily="18" charset="0"/>
              </a:rPr>
              <a:t>CONFIDENTIALITY – CONFIDENTIALITY – CONFIDENTIALITY</a:t>
            </a:r>
            <a:endParaRPr kumimoji="0" lang="en-US" altLang="en-US" sz="2400" b="0" i="0" u="none" strike="noStrike" cap="none" normalizeH="0" baseline="0" dirty="0">
              <a:ln>
                <a:noFill/>
              </a:ln>
              <a:solidFill>
                <a:schemeClr val="accent1">
                  <a:lumMod val="50000"/>
                </a:schemeClr>
              </a:solidFill>
              <a:effectLst/>
            </a:endParaRPr>
          </a:p>
          <a:p>
            <a:pPr marL="0" marR="0" lvl="0" indent="457200" algn="l" defTabSz="914400" rtl="0" eaLnBrk="0" fontAlgn="base" latinLnBrk="0" hangingPunct="0">
              <a:lnSpc>
                <a:spcPct val="100000"/>
              </a:lnSpc>
              <a:spcBef>
                <a:spcPct val="0"/>
              </a:spcBef>
              <a:spcAft>
                <a:spcPct val="0"/>
              </a:spcAft>
              <a:buClrTx/>
              <a:buSzTx/>
              <a:buFontTx/>
              <a:buNone/>
              <a:tabLst/>
            </a:pPr>
            <a:endParaRPr lang="en-US" altLang="en-US" sz="1400" b="1" dirty="0">
              <a:latin typeface="Calibri" panose="020F0502020204030204"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altLang="en-US" sz="800" b="0" i="0" u="none" strike="noStrike" cap="none" normalizeH="0" baseline="0" dirty="0">
              <a:ln>
                <a:noFill/>
              </a:ln>
              <a:solidFill>
                <a:schemeClr val="tx1"/>
              </a:solidFill>
              <a:effectLst/>
            </a:endParaRPr>
          </a:p>
          <a:p>
            <a:pPr marL="0" marR="0" lvl="0" indent="457200" algn="l" defTabSz="914400" rtl="0" eaLnBrk="0" fontAlgn="base" latinLnBrk="0" hangingPunct="0">
              <a:lnSpc>
                <a:spcPct val="100000"/>
              </a:lnSpc>
              <a:spcBef>
                <a:spcPct val="0"/>
              </a:spcBef>
              <a:spcAft>
                <a:spcPct val="0"/>
              </a:spcAft>
              <a:buClrTx/>
              <a:buSzTx/>
              <a:buFontTx/>
              <a:buNone/>
              <a:tabLst/>
            </a:pPr>
            <a:endParaRPr lang="en-US" altLang="en-US" sz="800" dirty="0"/>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endParaRPr>
          </a:p>
          <a:p>
            <a:pPr marL="0" marR="0" lvl="0" indent="457200" algn="l" defTabSz="914400" rtl="0" eaLnBrk="0" fontAlgn="base" latinLnBrk="0" hangingPunct="0">
              <a:lnSpc>
                <a:spcPct val="100000"/>
              </a:lnSpc>
              <a:spcBef>
                <a:spcPct val="0"/>
              </a:spcBef>
              <a:spcAft>
                <a:spcPct val="0"/>
              </a:spcAft>
              <a:buClrTx/>
              <a:buSzTx/>
              <a:buFontTx/>
              <a:buNone/>
              <a:tabLst/>
            </a:pPr>
            <a:endParaRPr lang="en-US" altLang="en-US" sz="1400" dirty="0"/>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endParaRPr>
          </a:p>
          <a:p>
            <a:pPr marL="0" marR="0" lvl="0" indent="457200" algn="ctr" defTabSz="914400" rtl="0" eaLnBrk="0" fontAlgn="base" latinLnBrk="0" hangingPunct="0">
              <a:lnSpc>
                <a:spcPct val="100000"/>
              </a:lnSpc>
              <a:spcBef>
                <a:spcPct val="0"/>
              </a:spcBef>
              <a:spcAft>
                <a:spcPct val="0"/>
              </a:spcAft>
              <a:buClrTx/>
              <a:buSzTx/>
              <a:buFontTx/>
              <a:buNone/>
              <a:tabLst/>
            </a:pPr>
            <a:r>
              <a:rPr kumimoji="0" lang="en-US" altLang="en-US" sz="2800" b="1" i="0" u="none" strike="noStrike" cap="none" normalizeH="0" baseline="0" dirty="0">
                <a:ln>
                  <a:noFill/>
                </a:ln>
                <a:solidFill>
                  <a:schemeClr val="accent1">
                    <a:lumMod val="75000"/>
                  </a:schemeClr>
                </a:solidFill>
                <a:effectLst/>
                <a:ea typeface="Times New Roman" panose="02020603050405020304" pitchFamily="18" charset="0"/>
                <a:cs typeface="Calibri" panose="020F0502020204030204" pitchFamily="34" charset="0"/>
              </a:rPr>
              <a:t>AUTONOMY:</a:t>
            </a:r>
          </a:p>
          <a:p>
            <a:pPr marL="0" marR="0" lvl="0" indent="457200" algn="ctr" defTabSz="914400" rtl="0" eaLnBrk="0" fontAlgn="base" latinLnBrk="0" hangingPunct="0">
              <a:lnSpc>
                <a:spcPct val="100000"/>
              </a:lnSpc>
              <a:spcBef>
                <a:spcPct val="0"/>
              </a:spcBef>
              <a:spcAft>
                <a:spcPct val="0"/>
              </a:spcAft>
              <a:buClrTx/>
              <a:buSzTx/>
              <a:buFontTx/>
              <a:buNone/>
              <a:tabLst/>
            </a:pPr>
            <a:endParaRPr kumimoji="0" lang="en-US" altLang="en-US" b="1" i="0" u="none" strike="noStrike" cap="none" normalizeH="0" baseline="0" dirty="0">
              <a:ln>
                <a:noFill/>
              </a:ln>
              <a:effectLst/>
              <a:ea typeface="Times New Roman" panose="02020603050405020304" pitchFamily="18" charset="0"/>
              <a:cs typeface="Calibri" panose="020F0502020204030204"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accent1">
                    <a:lumMod val="50000"/>
                  </a:schemeClr>
                </a:solidFill>
                <a:effectLst/>
                <a:ea typeface="Times New Roman" panose="02020603050405020304" pitchFamily="18" charset="0"/>
                <a:cs typeface="Calibri" panose="020F0502020204030204" pitchFamily="34" charset="0"/>
              </a:rPr>
              <a:t> </a:t>
            </a:r>
            <a:r>
              <a:rPr kumimoji="0" lang="en-US" altLang="en-US" sz="2400" b="1" i="0" u="none" strike="noStrike" cap="none" normalizeH="0" baseline="0" dirty="0">
                <a:ln>
                  <a:noFill/>
                </a:ln>
                <a:solidFill>
                  <a:schemeClr val="accent1">
                    <a:lumMod val="50000"/>
                  </a:schemeClr>
                </a:solidFill>
                <a:effectLst/>
                <a:ea typeface="Times New Roman" panose="02020603050405020304" pitchFamily="18" charset="0"/>
                <a:cs typeface="Calibri" panose="020F0502020204030204" pitchFamily="34" charset="0"/>
              </a:rPr>
              <a:t>The right to self-determination and the capacity to determine one’s own destiny and as such needs to be respected. </a:t>
            </a:r>
            <a:r>
              <a:rPr lang="en-US" altLang="en-US" sz="2400" b="1" dirty="0">
                <a:solidFill>
                  <a:schemeClr val="accent1">
                    <a:lumMod val="50000"/>
                  </a:schemeClr>
                </a:solidFill>
                <a:ea typeface="Times New Roman" panose="02020603050405020304" pitchFamily="18" charset="0"/>
                <a:cs typeface="Calibri" panose="020F0502020204030204" pitchFamily="34" charset="0"/>
              </a:rPr>
              <a:t>R</a:t>
            </a:r>
            <a:r>
              <a:rPr kumimoji="0" lang="en-US" altLang="en-US" sz="2400" b="1" i="0" u="none" strike="noStrike" cap="none" normalizeH="0" baseline="0" dirty="0">
                <a:ln>
                  <a:noFill/>
                </a:ln>
                <a:solidFill>
                  <a:schemeClr val="accent1">
                    <a:lumMod val="50000"/>
                  </a:schemeClr>
                </a:solidFill>
                <a:effectLst/>
                <a:ea typeface="Times New Roman" panose="02020603050405020304" pitchFamily="18" charset="0"/>
                <a:cs typeface="Calibri" panose="020F0502020204030204" pitchFamily="34" charset="0"/>
              </a:rPr>
              <a:t>ight of an individual to refuse medical treatment and for a doctor to refrain from intervening against a person’s choice.  An autonomous decision is one made freely, without influence, by a competent,</a:t>
            </a:r>
            <a:r>
              <a:rPr kumimoji="0" lang="en-US" altLang="en-US" sz="2400" b="1" i="0" u="none" strike="noStrike" cap="none" normalizeH="0" dirty="0">
                <a:ln>
                  <a:noFill/>
                </a:ln>
                <a:solidFill>
                  <a:schemeClr val="accent1">
                    <a:lumMod val="50000"/>
                  </a:schemeClr>
                </a:solidFill>
                <a:effectLst/>
                <a:ea typeface="Times New Roman" panose="02020603050405020304" pitchFamily="18" charset="0"/>
                <a:cs typeface="Calibri" panose="020F0502020204030204" pitchFamily="34" charset="0"/>
              </a:rPr>
              <a:t> sometimes appointed</a:t>
            </a:r>
            <a:r>
              <a:rPr kumimoji="0" lang="en-US" altLang="en-US" sz="2400" b="1" i="0" u="none" strike="noStrike" cap="none" normalizeH="0" baseline="0" dirty="0">
                <a:ln>
                  <a:noFill/>
                </a:ln>
                <a:solidFill>
                  <a:schemeClr val="accent1">
                    <a:lumMod val="50000"/>
                  </a:schemeClr>
                </a:solidFill>
                <a:effectLst/>
                <a:ea typeface="Times New Roman" panose="02020603050405020304" pitchFamily="18" charset="0"/>
                <a:cs typeface="Calibri" panose="020F0502020204030204" pitchFamily="34" charset="0"/>
              </a:rPr>
              <a:t> person.  Freedom to move about as long as not a danger to self.</a:t>
            </a:r>
            <a:endParaRPr kumimoji="0" lang="en-US" altLang="en-US" sz="2400" b="1" i="0" u="none" strike="noStrike" cap="none" normalizeH="0" baseline="0" dirty="0">
              <a:ln>
                <a:noFill/>
              </a:ln>
              <a:solidFill>
                <a:schemeClr val="accent1">
                  <a:lumMod val="50000"/>
                </a:schemeClr>
              </a:solidFill>
              <a:effectLst/>
            </a:endParaRP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altLang="en-US" sz="1200" b="1" i="0" u="none" strike="noStrike" cap="none" normalizeH="0" baseline="0" dirty="0">
              <a:ln>
                <a:noFill/>
              </a:ln>
              <a:solidFill>
                <a:schemeClr val="accent1">
                  <a:lumMod val="50000"/>
                </a:schemeClr>
              </a:solidFill>
              <a:effectLst/>
              <a:latin typeface="Arial" panose="020B0604020202020204" pitchFamily="34" charset="0"/>
              <a:ea typeface="Times New Roman" panose="02020603050405020304" pitchFamily="18" charset="0"/>
              <a:cs typeface="Calibri" panose="020F0502020204030204"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altLang="en-US" sz="1200" b="1" i="0" u="none" strike="noStrike" cap="none" normalizeH="0" baseline="0" dirty="0">
              <a:ln>
                <a:noFill/>
              </a:ln>
              <a:solidFill>
                <a:schemeClr val="accent1">
                  <a:lumMod val="50000"/>
                </a:schemeClr>
              </a:solidFill>
              <a:effectLst/>
              <a:latin typeface="Calibri" panose="020F0502020204030204" pitchFamily="34" charset="0"/>
              <a:ea typeface="Times New Roman" panose="02020603050405020304"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lang="en-US" altLang="en-US" sz="1200" b="1" dirty="0">
              <a:latin typeface="Calibri" panose="020F0502020204030204" pitchFamily="34" charset="0"/>
              <a:ea typeface="Times New Roman" panose="02020603050405020304"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 name="Slide Number Placeholder 1"/>
          <p:cNvSpPr>
            <a:spLocks noGrp="1"/>
          </p:cNvSpPr>
          <p:nvPr>
            <p:ph type="sldNum" sz="quarter" idx="12"/>
          </p:nvPr>
        </p:nvSpPr>
        <p:spPr/>
        <p:txBody>
          <a:bodyPr/>
          <a:lstStyle/>
          <a:p>
            <a:fld id="{DC40C83D-E769-49CD-A97B-6CE4F4D31969}" type="slidenum">
              <a:rPr lang="en-US" smtClean="0"/>
              <a:pPr/>
              <a:t>59</a:t>
            </a:fld>
            <a:endParaRPr lang="en-US"/>
          </a:p>
        </p:txBody>
      </p:sp>
    </p:spTree>
    <p:extLst>
      <p:ext uri="{BB962C8B-B14F-4D97-AF65-F5344CB8AC3E}">
        <p14:creationId xmlns:p14="http://schemas.microsoft.com/office/powerpoint/2010/main" val="15439392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5263" y="914400"/>
            <a:ext cx="7406640" cy="1356360"/>
          </a:xfrm>
        </p:spPr>
        <p:txBody>
          <a:bodyPr>
            <a:normAutofit fontScale="90000"/>
          </a:bodyPr>
          <a:lstStyle/>
          <a:p>
            <a:pPr algn="ctr"/>
            <a:r>
              <a:rPr lang="en-US" sz="9600" b="1" dirty="0"/>
              <a:t>DELIRIUM</a:t>
            </a:r>
          </a:p>
        </p:txBody>
      </p:sp>
      <p:sp>
        <p:nvSpPr>
          <p:cNvPr id="3" name="Content Placeholder 2"/>
          <p:cNvSpPr>
            <a:spLocks noGrp="1"/>
          </p:cNvSpPr>
          <p:nvPr>
            <p:ph idx="1"/>
          </p:nvPr>
        </p:nvSpPr>
        <p:spPr>
          <a:xfrm>
            <a:off x="857250" y="2557106"/>
            <a:ext cx="7404653" cy="4038600"/>
          </a:xfrm>
        </p:spPr>
        <p:txBody>
          <a:bodyPr/>
          <a:lstStyle/>
          <a:p>
            <a:pPr>
              <a:buFont typeface="Wingdings" panose="05000000000000000000" pitchFamily="2" charset="2"/>
              <a:buChar char="ü"/>
            </a:pPr>
            <a:r>
              <a:rPr lang="en-US" sz="2800" dirty="0">
                <a:solidFill>
                  <a:schemeClr val="accent1">
                    <a:lumMod val="50000"/>
                  </a:schemeClr>
                </a:solidFill>
              </a:rPr>
              <a:t>Temporary confusion/Intellectual impairment often caused from medical conditions</a:t>
            </a:r>
          </a:p>
          <a:p>
            <a:pPr>
              <a:buFont typeface="Wingdings" panose="05000000000000000000" pitchFamily="2" charset="2"/>
              <a:buChar char="ü"/>
            </a:pPr>
            <a:r>
              <a:rPr lang="en-US" sz="2800" dirty="0">
                <a:solidFill>
                  <a:schemeClr val="accent1">
                    <a:lumMod val="50000"/>
                  </a:schemeClr>
                </a:solidFill>
              </a:rPr>
              <a:t>Common in elderly </a:t>
            </a:r>
            <a:r>
              <a:rPr lang="en-US" sz="2400" dirty="0">
                <a:solidFill>
                  <a:schemeClr val="accent1">
                    <a:lumMod val="50000"/>
                  </a:schemeClr>
                </a:solidFill>
              </a:rPr>
              <a:t>(especially when hospitalized)       </a:t>
            </a:r>
          </a:p>
          <a:p>
            <a:pPr marL="34290" indent="0">
              <a:buNone/>
            </a:pPr>
            <a:r>
              <a:rPr lang="en-US" sz="2800" dirty="0">
                <a:solidFill>
                  <a:schemeClr val="accent1">
                    <a:lumMod val="50000"/>
                  </a:schemeClr>
                </a:solidFill>
              </a:rPr>
              <a:t>    but is reversible</a:t>
            </a:r>
          </a:p>
          <a:p>
            <a:pPr>
              <a:buFont typeface="Wingdings" panose="05000000000000000000" pitchFamily="2" charset="2"/>
              <a:buChar char="ü"/>
            </a:pPr>
            <a:r>
              <a:rPr lang="en-US" sz="2800" dirty="0">
                <a:solidFill>
                  <a:schemeClr val="accent1">
                    <a:lumMod val="50000"/>
                  </a:schemeClr>
                </a:solidFill>
              </a:rPr>
              <a:t>Often caused by drugs/medications/UTI</a:t>
            </a:r>
          </a:p>
          <a:p>
            <a:pPr>
              <a:buFont typeface="Wingdings" panose="05000000000000000000" pitchFamily="2" charset="2"/>
              <a:buChar char="ü"/>
            </a:pPr>
            <a:r>
              <a:rPr lang="en-US" sz="2800" dirty="0">
                <a:solidFill>
                  <a:schemeClr val="accent1">
                    <a:lumMod val="50000"/>
                  </a:schemeClr>
                </a:solidFill>
              </a:rPr>
              <a:t>Often act out</a:t>
            </a:r>
          </a:p>
          <a:p>
            <a:pPr>
              <a:buFont typeface="Wingdings" panose="05000000000000000000" pitchFamily="2" charset="2"/>
              <a:buChar char="ü"/>
            </a:pPr>
            <a:r>
              <a:rPr lang="en-US" sz="2800" dirty="0">
                <a:solidFill>
                  <a:schemeClr val="accent1">
                    <a:lumMod val="50000"/>
                  </a:schemeClr>
                </a:solidFill>
              </a:rPr>
              <a:t>Mimic psychiatric symptoms</a:t>
            </a:r>
          </a:p>
          <a:p>
            <a:endParaRPr lang="en-US" sz="2800" dirty="0"/>
          </a:p>
        </p:txBody>
      </p:sp>
      <p:sp>
        <p:nvSpPr>
          <p:cNvPr id="4" name="Slide Number Placeholder 3"/>
          <p:cNvSpPr>
            <a:spLocks noGrp="1"/>
          </p:cNvSpPr>
          <p:nvPr>
            <p:ph type="sldNum" sz="quarter" idx="12"/>
          </p:nvPr>
        </p:nvSpPr>
        <p:spPr/>
        <p:txBody>
          <a:bodyPr/>
          <a:lstStyle/>
          <a:p>
            <a:fld id="{C63D52EE-2EC2-4889-BE6E-7EB8E38B3EEC}" type="slidenum">
              <a:rPr lang="en-US" smtClean="0"/>
              <a:pPr/>
              <a:t>6</a:t>
            </a:fld>
            <a:endParaRPr lang="en-US"/>
          </a:p>
        </p:txBody>
      </p:sp>
    </p:spTree>
    <p:extLst>
      <p:ext uri="{BB962C8B-B14F-4D97-AF65-F5344CB8AC3E}">
        <p14:creationId xmlns:p14="http://schemas.microsoft.com/office/powerpoint/2010/main" val="421758691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397949"/>
            <a:ext cx="9067800" cy="2277547"/>
          </a:xfrm>
          <a:prstGeom prst="rect">
            <a:avLst/>
          </a:prstGeom>
        </p:spPr>
        <p:txBody>
          <a:bodyPr wrap="square">
            <a:spAutoFit/>
          </a:bodyPr>
          <a:lstStyle/>
          <a:p>
            <a:pPr lvl="0" indent="457200" algn="ctr" eaLnBrk="0" hangingPunct="0"/>
            <a:r>
              <a:rPr lang="en-US" altLang="en-US" sz="2800" b="1" dirty="0">
                <a:solidFill>
                  <a:schemeClr val="accent1">
                    <a:lumMod val="75000"/>
                  </a:schemeClr>
                </a:solidFill>
                <a:ea typeface="Times New Roman" panose="02020603050405020304" pitchFamily="18" charset="0"/>
                <a:cs typeface="Calibri" panose="020F0502020204030204" pitchFamily="34" charset="0"/>
              </a:rPr>
              <a:t>JUSTICE:</a:t>
            </a:r>
            <a:r>
              <a:rPr lang="en-US" altLang="en-US" sz="2800" b="1" dirty="0">
                <a:ea typeface="Times New Roman" panose="02020603050405020304" pitchFamily="18" charset="0"/>
                <a:cs typeface="Calibri" panose="020F0502020204030204" pitchFamily="34" charset="0"/>
              </a:rPr>
              <a:t> </a:t>
            </a:r>
          </a:p>
          <a:p>
            <a:pPr lvl="0" indent="457200" eaLnBrk="0" hangingPunct="0"/>
            <a:endParaRPr lang="en-US" altLang="en-US" b="1" dirty="0">
              <a:ea typeface="Times New Roman" panose="02020603050405020304" pitchFamily="18" charset="0"/>
              <a:cs typeface="Calibri" panose="020F0502020204030204" pitchFamily="34" charset="0"/>
            </a:endParaRPr>
          </a:p>
          <a:p>
            <a:pPr lvl="0" indent="457200" eaLnBrk="0" hangingPunct="0"/>
            <a:r>
              <a:rPr lang="en-US" altLang="en-US" sz="2400" b="1" dirty="0">
                <a:solidFill>
                  <a:schemeClr val="accent1">
                    <a:lumMod val="50000"/>
                  </a:schemeClr>
                </a:solidFill>
                <a:ea typeface="Times New Roman" panose="02020603050405020304" pitchFamily="18" charset="0"/>
                <a:cs typeface="Calibri" panose="020F0502020204030204" pitchFamily="34" charset="0"/>
              </a:rPr>
              <a:t>Moral obligation to act on the basis of fair adjudication between competing claims. It involves fairness, entitlement and equality.  Protection against attitudes, prejudice and discrimination that are often shown toward devalued persons.</a:t>
            </a:r>
            <a:endParaRPr lang="en-US" altLang="en-US" sz="2400" b="1" dirty="0">
              <a:solidFill>
                <a:schemeClr val="accent1">
                  <a:lumMod val="50000"/>
                </a:schemeClr>
              </a:solidFill>
            </a:endParaRPr>
          </a:p>
        </p:txBody>
      </p:sp>
      <p:sp>
        <p:nvSpPr>
          <p:cNvPr id="3" name="Slide Number Placeholder 2"/>
          <p:cNvSpPr>
            <a:spLocks noGrp="1"/>
          </p:cNvSpPr>
          <p:nvPr>
            <p:ph type="sldNum" sz="quarter" idx="12"/>
          </p:nvPr>
        </p:nvSpPr>
        <p:spPr/>
        <p:txBody>
          <a:bodyPr/>
          <a:lstStyle/>
          <a:p>
            <a:fld id="{DC40C83D-E769-49CD-A97B-6CE4F4D31969}" type="slidenum">
              <a:rPr lang="en-US" smtClean="0"/>
              <a:pPr/>
              <a:t>60</a:t>
            </a:fld>
            <a:endParaRPr lang="en-US"/>
          </a:p>
        </p:txBody>
      </p:sp>
    </p:spTree>
    <p:extLst>
      <p:ext uri="{BB962C8B-B14F-4D97-AF65-F5344CB8AC3E}">
        <p14:creationId xmlns:p14="http://schemas.microsoft.com/office/powerpoint/2010/main" val="1089933821"/>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6200" y="2259449"/>
            <a:ext cx="8915400" cy="2646878"/>
          </a:xfrm>
          <a:prstGeom prst="rect">
            <a:avLst/>
          </a:prstGeom>
        </p:spPr>
        <p:txBody>
          <a:bodyPr wrap="square">
            <a:spAutoFit/>
          </a:bodyPr>
          <a:lstStyle/>
          <a:p>
            <a:pPr lvl="0" indent="457200" algn="ctr" eaLnBrk="0" hangingPunct="0"/>
            <a:r>
              <a:rPr lang="en-US" altLang="en-US" sz="2800" b="1" dirty="0">
                <a:solidFill>
                  <a:schemeClr val="accent1">
                    <a:lumMod val="75000"/>
                  </a:schemeClr>
                </a:solidFill>
                <a:ea typeface="Times New Roman" panose="02020603050405020304" pitchFamily="18" charset="0"/>
                <a:cs typeface="Calibri" panose="020F0502020204030204" pitchFamily="34" charset="0"/>
              </a:rPr>
              <a:t>BENEFICENCE: </a:t>
            </a:r>
          </a:p>
          <a:p>
            <a:pPr lvl="0" indent="457200" eaLnBrk="0" hangingPunct="0"/>
            <a:endParaRPr lang="en-US" altLang="en-US" b="1" dirty="0">
              <a:ea typeface="Times New Roman" panose="02020603050405020304" pitchFamily="18" charset="0"/>
              <a:cs typeface="Calibri" panose="020F0502020204030204" pitchFamily="34" charset="0"/>
            </a:endParaRPr>
          </a:p>
          <a:p>
            <a:pPr lvl="0" indent="457200" eaLnBrk="0" hangingPunct="0"/>
            <a:r>
              <a:rPr lang="en-US" altLang="en-US" sz="2400" b="1" dirty="0">
                <a:solidFill>
                  <a:schemeClr val="accent1">
                    <a:lumMod val="50000"/>
                  </a:schemeClr>
                </a:solidFill>
                <a:ea typeface="Times New Roman" panose="02020603050405020304" pitchFamily="18" charset="0"/>
                <a:cs typeface="Calibri" panose="020F0502020204030204" pitchFamily="34" charset="0"/>
              </a:rPr>
              <a:t>Being kind, loving, charitable toward persons at risk.  Involves balancing the benefits of treatment against the risks and costs involved. Sometimes excessive harm/pain may be involved but must be weighed against the long term overall desired outcome in the future.</a:t>
            </a:r>
            <a:endParaRPr lang="en-US" altLang="en-US" sz="2400" b="1" dirty="0">
              <a:solidFill>
                <a:schemeClr val="accent1">
                  <a:lumMod val="50000"/>
                </a:schemeClr>
              </a:solidFill>
            </a:endParaRPr>
          </a:p>
        </p:txBody>
      </p:sp>
      <p:sp>
        <p:nvSpPr>
          <p:cNvPr id="2" name="Slide Number Placeholder 1"/>
          <p:cNvSpPr>
            <a:spLocks noGrp="1"/>
          </p:cNvSpPr>
          <p:nvPr>
            <p:ph type="sldNum" sz="quarter" idx="12"/>
          </p:nvPr>
        </p:nvSpPr>
        <p:spPr/>
        <p:txBody>
          <a:bodyPr/>
          <a:lstStyle/>
          <a:p>
            <a:fld id="{DC40C83D-E769-49CD-A97B-6CE4F4D31969}" type="slidenum">
              <a:rPr lang="en-US" smtClean="0"/>
              <a:pPr/>
              <a:t>61</a:t>
            </a:fld>
            <a:endParaRPr lang="en-US"/>
          </a:p>
        </p:txBody>
      </p:sp>
    </p:spTree>
    <p:extLst>
      <p:ext uri="{BB962C8B-B14F-4D97-AF65-F5344CB8AC3E}">
        <p14:creationId xmlns:p14="http://schemas.microsoft.com/office/powerpoint/2010/main" val="392923929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533400"/>
            <a:ext cx="8534400" cy="5940088"/>
          </a:xfrm>
          <a:prstGeom prst="rect">
            <a:avLst/>
          </a:prstGeom>
        </p:spPr>
        <p:txBody>
          <a:bodyPr wrap="square">
            <a:spAutoFit/>
          </a:bodyPr>
          <a:lstStyle/>
          <a:p>
            <a:pPr lvl="0" indent="457200" algn="ctr" eaLnBrk="0" hangingPunct="0"/>
            <a:r>
              <a:rPr lang="en-US" altLang="en-US" sz="2800" b="1" dirty="0">
                <a:solidFill>
                  <a:schemeClr val="accent1">
                    <a:lumMod val="75000"/>
                  </a:schemeClr>
                </a:solidFill>
                <a:latin typeface="Calibri" panose="020F0502020204030204" pitchFamily="34" charset="0"/>
                <a:ea typeface="Times New Roman" panose="02020603050405020304" pitchFamily="18" charset="0"/>
              </a:rPr>
              <a:t>NEVER FORGET:</a:t>
            </a:r>
            <a:endParaRPr lang="en-US" altLang="en-US" sz="2800" dirty="0">
              <a:solidFill>
                <a:schemeClr val="accent1">
                  <a:lumMod val="75000"/>
                </a:schemeClr>
              </a:solidFill>
            </a:endParaRPr>
          </a:p>
          <a:p>
            <a:pPr lvl="0" indent="457200" eaLnBrk="0" hangingPunct="0"/>
            <a:r>
              <a:rPr lang="en-US" altLang="en-US" sz="2400" b="1" dirty="0">
                <a:solidFill>
                  <a:schemeClr val="accent1">
                    <a:lumMod val="50000"/>
                  </a:schemeClr>
                </a:solidFill>
                <a:latin typeface="Calibri" panose="020F0502020204030204" pitchFamily="34" charset="0"/>
                <a:ea typeface="Times New Roman" panose="02020603050405020304" pitchFamily="18" charset="0"/>
              </a:rPr>
              <a:t>This is the patients’ home, you may work there but you are also a guest in their home! You work your shift and then go home, they ARE home!</a:t>
            </a:r>
          </a:p>
          <a:p>
            <a:pPr lvl="0" indent="457200" eaLnBrk="0" hangingPunct="0"/>
            <a:endParaRPr lang="en-US" altLang="en-US" sz="2400" b="1" dirty="0">
              <a:latin typeface="Calibri" panose="020F0502020204030204" pitchFamily="34" charset="0"/>
            </a:endParaRPr>
          </a:p>
          <a:p>
            <a:pPr lvl="0" indent="457200" algn="ctr" eaLnBrk="0" hangingPunct="0"/>
            <a:r>
              <a:rPr lang="en-US" altLang="en-US" sz="2800" b="1" dirty="0">
                <a:solidFill>
                  <a:schemeClr val="accent1">
                    <a:lumMod val="75000"/>
                  </a:schemeClr>
                </a:solidFill>
                <a:latin typeface="Calibri" panose="020F0502020204030204" pitchFamily="34" charset="0"/>
              </a:rPr>
              <a:t>RESPECT IS RECIPROCAL </a:t>
            </a:r>
            <a:endParaRPr lang="en-US" altLang="en-US" sz="2800" b="1" dirty="0">
              <a:solidFill>
                <a:schemeClr val="accent1">
                  <a:lumMod val="75000"/>
                </a:schemeClr>
              </a:solidFill>
            </a:endParaRPr>
          </a:p>
          <a:p>
            <a:pPr lvl="0" indent="457200" eaLnBrk="0" hangingPunct="0"/>
            <a:endParaRPr lang="en-US" altLang="en-US" b="1" dirty="0">
              <a:latin typeface="Calibri" panose="020F0502020204030204" pitchFamily="34" charset="0"/>
              <a:ea typeface="Times New Roman" panose="02020603050405020304" pitchFamily="18" charset="0"/>
            </a:endParaRPr>
          </a:p>
          <a:p>
            <a:pPr lvl="0" indent="457200" eaLnBrk="0" hangingPunct="0"/>
            <a:endParaRPr lang="en-US" altLang="en-US" b="1" dirty="0">
              <a:latin typeface="Calibri" panose="020F0502020204030204" pitchFamily="34" charset="0"/>
              <a:ea typeface="Times New Roman" panose="02020603050405020304" pitchFamily="18" charset="0"/>
            </a:endParaRPr>
          </a:p>
          <a:p>
            <a:pPr lvl="0" indent="457200" eaLnBrk="0" hangingPunct="0"/>
            <a:r>
              <a:rPr lang="en-US" altLang="en-US" sz="2400" b="1" dirty="0">
                <a:solidFill>
                  <a:schemeClr val="accent1">
                    <a:lumMod val="50000"/>
                  </a:schemeClr>
                </a:solidFill>
                <a:latin typeface="Calibri" panose="020F0502020204030204" pitchFamily="34" charset="0"/>
                <a:ea typeface="Times New Roman" panose="02020603050405020304" pitchFamily="18" charset="0"/>
              </a:rPr>
              <a:t>RESPECT THE PATIENTS RIGHT TO HAVE RIGHTS!</a:t>
            </a:r>
            <a:endParaRPr lang="en-US" altLang="en-US" sz="2400" b="1" dirty="0">
              <a:solidFill>
                <a:schemeClr val="accent1">
                  <a:lumMod val="50000"/>
                </a:schemeClr>
              </a:solidFill>
            </a:endParaRPr>
          </a:p>
          <a:p>
            <a:pPr lvl="0" indent="457200" eaLnBrk="0" hangingPunct="0">
              <a:buFontTx/>
              <a:buChar char="•"/>
            </a:pPr>
            <a:r>
              <a:rPr lang="en-US" altLang="en-US" sz="2400" b="1" dirty="0">
                <a:solidFill>
                  <a:schemeClr val="accent1">
                    <a:lumMod val="50000"/>
                  </a:schemeClr>
                </a:solidFill>
                <a:latin typeface="Calibri" panose="020F0502020204030204" pitchFamily="34" charset="0"/>
                <a:ea typeface="Times New Roman" panose="02020603050405020304" pitchFamily="18" charset="0"/>
              </a:rPr>
              <a:t>Respect their home</a:t>
            </a:r>
            <a:endParaRPr lang="en-US" altLang="en-US" sz="2400" b="1" dirty="0">
              <a:solidFill>
                <a:schemeClr val="accent1">
                  <a:lumMod val="50000"/>
                </a:schemeClr>
              </a:solidFill>
              <a:ea typeface="Times New Roman" panose="02020603050405020304" pitchFamily="18" charset="0"/>
            </a:endParaRPr>
          </a:p>
          <a:p>
            <a:pPr lvl="0" indent="457200" eaLnBrk="0" hangingPunct="0">
              <a:buFontTx/>
              <a:buChar char="•"/>
            </a:pPr>
            <a:r>
              <a:rPr lang="en-US" altLang="en-US" sz="2400" b="1" dirty="0">
                <a:solidFill>
                  <a:schemeClr val="accent1">
                    <a:lumMod val="50000"/>
                  </a:schemeClr>
                </a:solidFill>
                <a:latin typeface="Calibri" panose="020F0502020204030204" pitchFamily="34" charset="0"/>
                <a:ea typeface="Times New Roman" panose="02020603050405020304" pitchFamily="18" charset="0"/>
              </a:rPr>
              <a:t>Respect their right to privacy</a:t>
            </a:r>
            <a:endParaRPr lang="en-US" altLang="en-US" sz="2400" b="1" dirty="0">
              <a:solidFill>
                <a:schemeClr val="accent1">
                  <a:lumMod val="50000"/>
                </a:schemeClr>
              </a:solidFill>
              <a:ea typeface="Times New Roman" panose="02020603050405020304" pitchFamily="18" charset="0"/>
            </a:endParaRPr>
          </a:p>
          <a:p>
            <a:pPr lvl="0" indent="457200" eaLnBrk="0" hangingPunct="0">
              <a:buFontTx/>
              <a:buChar char="•"/>
            </a:pPr>
            <a:r>
              <a:rPr lang="en-US" altLang="en-US" sz="2400" b="1" dirty="0">
                <a:solidFill>
                  <a:schemeClr val="accent1">
                    <a:lumMod val="50000"/>
                  </a:schemeClr>
                </a:solidFill>
                <a:latin typeface="Calibri" panose="020F0502020204030204" pitchFamily="34" charset="0"/>
                <a:ea typeface="Times New Roman" panose="02020603050405020304" pitchFamily="18" charset="0"/>
              </a:rPr>
              <a:t>Respect their property</a:t>
            </a:r>
            <a:endParaRPr lang="en-US" altLang="en-US" sz="2400" b="1" dirty="0">
              <a:solidFill>
                <a:schemeClr val="accent1">
                  <a:lumMod val="50000"/>
                </a:schemeClr>
              </a:solidFill>
              <a:ea typeface="Times New Roman" panose="02020603050405020304" pitchFamily="18" charset="0"/>
            </a:endParaRPr>
          </a:p>
          <a:p>
            <a:pPr lvl="0" indent="457200" eaLnBrk="0" hangingPunct="0">
              <a:buFontTx/>
              <a:buChar char="•"/>
            </a:pPr>
            <a:r>
              <a:rPr lang="en-US" altLang="en-US" sz="2400" b="1" dirty="0">
                <a:solidFill>
                  <a:schemeClr val="accent1">
                    <a:lumMod val="50000"/>
                  </a:schemeClr>
                </a:solidFill>
                <a:latin typeface="Calibri" panose="020F0502020204030204" pitchFamily="34" charset="0"/>
                <a:ea typeface="Times New Roman" panose="02020603050405020304" pitchFamily="18" charset="0"/>
              </a:rPr>
              <a:t>Respect their right to autonomy</a:t>
            </a:r>
            <a:endParaRPr lang="en-US" altLang="en-US" sz="2400" b="1" dirty="0">
              <a:solidFill>
                <a:schemeClr val="accent1">
                  <a:lumMod val="50000"/>
                </a:schemeClr>
              </a:solidFill>
              <a:ea typeface="Times New Roman" panose="02020603050405020304" pitchFamily="18" charset="0"/>
            </a:endParaRPr>
          </a:p>
          <a:p>
            <a:pPr lvl="0" indent="457200" eaLnBrk="0" hangingPunct="0">
              <a:buFontTx/>
              <a:buChar char="•"/>
            </a:pPr>
            <a:r>
              <a:rPr lang="en-US" altLang="en-US" sz="2400" b="1" dirty="0">
                <a:solidFill>
                  <a:schemeClr val="accent1">
                    <a:lumMod val="50000"/>
                  </a:schemeClr>
                </a:solidFill>
                <a:latin typeface="Calibri" panose="020F0502020204030204" pitchFamily="34" charset="0"/>
                <a:ea typeface="Times New Roman" panose="02020603050405020304" pitchFamily="18" charset="0"/>
              </a:rPr>
              <a:t>Respect their right to make choices</a:t>
            </a:r>
            <a:endParaRPr lang="en-US" altLang="en-US" sz="2400" b="1" dirty="0">
              <a:solidFill>
                <a:schemeClr val="accent1">
                  <a:lumMod val="50000"/>
                </a:schemeClr>
              </a:solidFill>
              <a:ea typeface="Times New Roman" panose="02020603050405020304" pitchFamily="18" charset="0"/>
            </a:endParaRPr>
          </a:p>
          <a:p>
            <a:pPr lvl="0" indent="457200" eaLnBrk="0" hangingPunct="0">
              <a:buFontTx/>
              <a:buChar char="•"/>
            </a:pPr>
            <a:r>
              <a:rPr lang="en-US" altLang="en-US" sz="2400" b="1" dirty="0">
                <a:solidFill>
                  <a:schemeClr val="accent1">
                    <a:lumMod val="50000"/>
                  </a:schemeClr>
                </a:solidFill>
                <a:latin typeface="Calibri" panose="020F0502020204030204" pitchFamily="34" charset="0"/>
                <a:ea typeface="Times New Roman" panose="02020603050405020304" pitchFamily="18" charset="0"/>
              </a:rPr>
              <a:t>Respect their right to expect your respect</a:t>
            </a:r>
            <a:endParaRPr lang="en-US" altLang="en-US" sz="2400" b="1" dirty="0">
              <a:solidFill>
                <a:schemeClr val="accent1">
                  <a:lumMod val="50000"/>
                </a:schemeClr>
              </a:solidFill>
              <a:ea typeface="Times New Roman" panose="02020603050405020304" pitchFamily="18" charset="0"/>
            </a:endParaRPr>
          </a:p>
          <a:p>
            <a:pPr lvl="0" indent="457200" eaLnBrk="0" hangingPunct="0">
              <a:buFontTx/>
              <a:buChar char="•"/>
            </a:pPr>
            <a:r>
              <a:rPr lang="en-US" altLang="en-US" sz="2400" b="1" dirty="0">
                <a:solidFill>
                  <a:schemeClr val="accent1">
                    <a:lumMod val="50000"/>
                  </a:schemeClr>
                </a:solidFill>
                <a:latin typeface="Calibri" panose="020F0502020204030204" pitchFamily="34" charset="0"/>
                <a:ea typeface="Times New Roman" panose="02020603050405020304" pitchFamily="18" charset="0"/>
              </a:rPr>
              <a:t>Earn mutual respect through shared trust and honesty.</a:t>
            </a:r>
            <a:endParaRPr lang="en-US" altLang="en-US" sz="2400" b="1" dirty="0">
              <a:solidFill>
                <a:schemeClr val="accent1">
                  <a:lumMod val="50000"/>
                </a:schemeClr>
              </a:solidFill>
            </a:endParaRPr>
          </a:p>
        </p:txBody>
      </p:sp>
      <p:sp>
        <p:nvSpPr>
          <p:cNvPr id="3" name="Slide Number Placeholder 2"/>
          <p:cNvSpPr>
            <a:spLocks noGrp="1"/>
          </p:cNvSpPr>
          <p:nvPr>
            <p:ph type="sldNum" sz="quarter" idx="12"/>
          </p:nvPr>
        </p:nvSpPr>
        <p:spPr/>
        <p:txBody>
          <a:bodyPr/>
          <a:lstStyle/>
          <a:p>
            <a:fld id="{DC40C83D-E769-49CD-A97B-6CE4F4D31969}" type="slidenum">
              <a:rPr lang="en-US" smtClean="0"/>
              <a:pPr/>
              <a:t>62</a:t>
            </a:fld>
            <a:endParaRPr lang="en-US"/>
          </a:p>
        </p:txBody>
      </p:sp>
    </p:spTree>
    <p:extLst>
      <p:ext uri="{BB962C8B-B14F-4D97-AF65-F5344CB8AC3E}">
        <p14:creationId xmlns:p14="http://schemas.microsoft.com/office/powerpoint/2010/main" val="411170140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609600"/>
            <a:ext cx="8686800" cy="6309420"/>
          </a:xfrm>
          <a:prstGeom prst="rect">
            <a:avLst/>
          </a:prstGeom>
        </p:spPr>
        <p:txBody>
          <a:bodyPr wrap="square">
            <a:spAutoFit/>
          </a:bodyPr>
          <a:lstStyle/>
          <a:p>
            <a:pPr marL="0" marR="0">
              <a:spcBef>
                <a:spcPts val="0"/>
              </a:spcBef>
              <a:spcAft>
                <a:spcPts val="0"/>
              </a:spcAft>
            </a:pPr>
            <a:r>
              <a:rPr lang="en-US" sz="2400" b="1"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When assisting patients with personal/medical care:</a:t>
            </a:r>
          </a:p>
          <a:p>
            <a:pPr marL="0" marR="0">
              <a:spcBef>
                <a:spcPts val="0"/>
              </a:spcBef>
              <a:spcAft>
                <a:spcPts val="0"/>
              </a:spcAft>
            </a:pP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spcBef>
                <a:spcPts val="0"/>
              </a:spcBef>
              <a:spcAft>
                <a:spcPts val="0"/>
              </a:spcAft>
              <a:buFont typeface="Symbol" panose="05050102010706020507" pitchFamily="18" charset="2"/>
              <a:buChar char=""/>
              <a:tabLst>
                <a:tab pos="457200" algn="l"/>
              </a:tabLst>
            </a:pPr>
            <a:r>
              <a:rPr lang="en-US" sz="2000" b="1" dirty="0">
                <a:solidFill>
                  <a:schemeClr val="accent1">
                    <a:lumMod val="50000"/>
                  </a:schemeClr>
                </a:solidFill>
                <a:latin typeface="Calibri" panose="020F0502020204030204" pitchFamily="34" charset="0"/>
                <a:ea typeface="Times New Roman" panose="02020603050405020304" pitchFamily="18" charset="0"/>
              </a:rPr>
              <a:t>Use the privacy curtain </a:t>
            </a:r>
            <a:endParaRPr lang="en-US" sz="2000" b="1" dirty="0">
              <a:solidFill>
                <a:schemeClr val="accent1">
                  <a:lumMod val="50000"/>
                </a:schemeClr>
              </a:solidFill>
              <a:latin typeface="Times New Roman" panose="02020603050405020304" pitchFamily="18" charset="0"/>
              <a:ea typeface="Times New Roman" panose="02020603050405020304" pitchFamily="18" charset="0"/>
            </a:endParaRPr>
          </a:p>
          <a:p>
            <a:pPr marL="342900" marR="0" lvl="0" indent="-342900" algn="just">
              <a:spcBef>
                <a:spcPts val="0"/>
              </a:spcBef>
              <a:spcAft>
                <a:spcPts val="0"/>
              </a:spcAft>
              <a:buFont typeface="Symbol" panose="05050102010706020507" pitchFamily="18" charset="2"/>
              <a:buChar char=""/>
              <a:tabLst>
                <a:tab pos="457200" algn="l"/>
              </a:tabLst>
            </a:pPr>
            <a:r>
              <a:rPr lang="en-US" sz="2000" b="1" dirty="0">
                <a:solidFill>
                  <a:schemeClr val="accent1">
                    <a:lumMod val="50000"/>
                  </a:schemeClr>
                </a:solidFill>
                <a:latin typeface="Calibri" panose="020F0502020204030204" pitchFamily="34" charset="0"/>
                <a:ea typeface="Times New Roman" panose="02020603050405020304" pitchFamily="18" charset="0"/>
              </a:rPr>
              <a:t>Shut the door</a:t>
            </a:r>
            <a:endParaRPr lang="en-US" sz="2000" b="1" dirty="0">
              <a:solidFill>
                <a:schemeClr val="accent1">
                  <a:lumMod val="50000"/>
                </a:schemeClr>
              </a:solidFill>
              <a:latin typeface="Times New Roman" panose="02020603050405020304" pitchFamily="18" charset="0"/>
              <a:ea typeface="Times New Roman" panose="02020603050405020304" pitchFamily="18" charset="0"/>
            </a:endParaRPr>
          </a:p>
          <a:p>
            <a:pPr marL="342900" marR="0" lvl="0" indent="-342900" algn="just">
              <a:spcBef>
                <a:spcPts val="0"/>
              </a:spcBef>
              <a:spcAft>
                <a:spcPts val="0"/>
              </a:spcAft>
              <a:buFont typeface="Symbol" panose="05050102010706020507" pitchFamily="18" charset="2"/>
              <a:buChar char=""/>
              <a:tabLst>
                <a:tab pos="457200" algn="l"/>
              </a:tabLst>
            </a:pPr>
            <a:r>
              <a:rPr lang="en-US" sz="2000" b="1" dirty="0">
                <a:solidFill>
                  <a:schemeClr val="accent1">
                    <a:lumMod val="50000"/>
                  </a:schemeClr>
                </a:solidFill>
                <a:latin typeface="Calibri" panose="020F0502020204030204" pitchFamily="34" charset="0"/>
                <a:ea typeface="Times New Roman" panose="02020603050405020304" pitchFamily="18" charset="0"/>
              </a:rPr>
              <a:t>Cover exposed body</a:t>
            </a:r>
            <a:endParaRPr lang="en-US" sz="2000" b="1" dirty="0">
              <a:solidFill>
                <a:schemeClr val="accent1">
                  <a:lumMod val="50000"/>
                </a:schemeClr>
              </a:solidFill>
              <a:latin typeface="Times New Roman" panose="02020603050405020304" pitchFamily="18" charset="0"/>
              <a:ea typeface="Times New Roman" panose="02020603050405020304" pitchFamily="18" charset="0"/>
            </a:endParaRPr>
          </a:p>
          <a:p>
            <a:pPr marL="342900" marR="0" lvl="0" indent="-342900" algn="just">
              <a:spcBef>
                <a:spcPts val="0"/>
              </a:spcBef>
              <a:spcAft>
                <a:spcPts val="0"/>
              </a:spcAft>
              <a:buFont typeface="Symbol" panose="05050102010706020507" pitchFamily="18" charset="2"/>
              <a:buChar char=""/>
              <a:tabLst>
                <a:tab pos="457200" algn="l"/>
              </a:tabLst>
            </a:pPr>
            <a:r>
              <a:rPr lang="en-US" sz="2000" b="1" dirty="0">
                <a:solidFill>
                  <a:schemeClr val="accent1">
                    <a:lumMod val="50000"/>
                  </a:schemeClr>
                </a:solidFill>
                <a:latin typeface="Calibri" panose="020F0502020204030204" pitchFamily="34" charset="0"/>
                <a:ea typeface="Times New Roman" panose="02020603050405020304" pitchFamily="18" charset="0"/>
              </a:rPr>
              <a:t>Don’t disrobe them in front of others</a:t>
            </a:r>
            <a:endParaRPr lang="en-US" sz="2000" b="1" dirty="0">
              <a:solidFill>
                <a:schemeClr val="accent1">
                  <a:lumMod val="50000"/>
                </a:schemeClr>
              </a:solidFill>
              <a:latin typeface="Times New Roman" panose="02020603050405020304" pitchFamily="18" charset="0"/>
              <a:ea typeface="Times New Roman" panose="02020603050405020304" pitchFamily="18" charset="0"/>
            </a:endParaRPr>
          </a:p>
          <a:p>
            <a:pPr marL="342900" marR="0" lvl="0" indent="-342900" algn="just">
              <a:spcBef>
                <a:spcPts val="0"/>
              </a:spcBef>
              <a:spcAft>
                <a:spcPts val="0"/>
              </a:spcAft>
              <a:buFont typeface="Symbol" panose="05050102010706020507" pitchFamily="18" charset="2"/>
              <a:buChar char=""/>
              <a:tabLst>
                <a:tab pos="457200" algn="l"/>
              </a:tabLst>
            </a:pPr>
            <a:r>
              <a:rPr lang="en-US" sz="2000" b="1" dirty="0">
                <a:solidFill>
                  <a:schemeClr val="accent1">
                    <a:lumMod val="50000"/>
                  </a:schemeClr>
                </a:solidFill>
                <a:latin typeface="Calibri" panose="020F0502020204030204" pitchFamily="34" charset="0"/>
                <a:ea typeface="Times New Roman" panose="02020603050405020304" pitchFamily="18" charset="0"/>
              </a:rPr>
              <a:t>Pay attention to task (For example: it is not appropriate to have personal discussions with other employees when feeding, changing diapers or bathing a patient, etc.)</a:t>
            </a:r>
            <a:endParaRPr lang="en-US" sz="2000" b="1" dirty="0">
              <a:solidFill>
                <a:schemeClr val="accent1">
                  <a:lumMod val="50000"/>
                </a:schemeClr>
              </a:solidFill>
              <a:latin typeface="Times New Roman" panose="02020603050405020304" pitchFamily="18" charset="0"/>
              <a:ea typeface="Times New Roman" panose="02020603050405020304" pitchFamily="18" charset="0"/>
            </a:endParaRPr>
          </a:p>
          <a:p>
            <a:pPr marL="342900" marR="0" lvl="0" indent="-342900" algn="just">
              <a:spcBef>
                <a:spcPts val="0"/>
              </a:spcBef>
              <a:spcAft>
                <a:spcPts val="0"/>
              </a:spcAft>
              <a:buFont typeface="Symbol" panose="05050102010706020507" pitchFamily="18" charset="2"/>
              <a:buChar char=""/>
              <a:tabLst>
                <a:tab pos="457200" algn="l"/>
              </a:tabLst>
            </a:pPr>
            <a:r>
              <a:rPr lang="en-US" sz="2000" b="1" dirty="0">
                <a:solidFill>
                  <a:schemeClr val="accent1">
                    <a:lumMod val="50000"/>
                  </a:schemeClr>
                </a:solidFill>
                <a:latin typeface="Calibri" panose="020F0502020204030204" pitchFamily="34" charset="0"/>
                <a:ea typeface="Times New Roman" panose="02020603050405020304" pitchFamily="18" charset="0"/>
              </a:rPr>
              <a:t>Don’t talk ABOUT them, especially in front of them, talk TO them!</a:t>
            </a:r>
            <a:endParaRPr lang="en-US" sz="2000" b="1" dirty="0">
              <a:solidFill>
                <a:schemeClr val="accent1">
                  <a:lumMod val="50000"/>
                </a:schemeClr>
              </a:solidFill>
              <a:latin typeface="Times New Roman" panose="02020603050405020304" pitchFamily="18" charset="0"/>
              <a:ea typeface="Times New Roman" panose="02020603050405020304" pitchFamily="18" charset="0"/>
            </a:endParaRPr>
          </a:p>
          <a:p>
            <a:pPr marL="342900" marR="0" lvl="0" indent="-342900" algn="just">
              <a:spcBef>
                <a:spcPts val="0"/>
              </a:spcBef>
              <a:spcAft>
                <a:spcPts val="0"/>
              </a:spcAft>
              <a:buFont typeface="Symbol" panose="05050102010706020507" pitchFamily="18" charset="2"/>
              <a:buChar char=""/>
              <a:tabLst>
                <a:tab pos="457200" algn="l"/>
              </a:tabLst>
            </a:pPr>
            <a:r>
              <a:rPr lang="en-US" sz="2000" b="1" dirty="0">
                <a:solidFill>
                  <a:schemeClr val="accent1">
                    <a:lumMod val="50000"/>
                  </a:schemeClr>
                </a:solidFill>
                <a:latin typeface="Calibri" panose="020F0502020204030204" pitchFamily="34" charset="0"/>
                <a:ea typeface="Times New Roman" panose="02020603050405020304" pitchFamily="18" charset="0"/>
              </a:rPr>
              <a:t>Interact with patients; give them the undivided attention they deserve and they often crave</a:t>
            </a:r>
            <a:endParaRPr lang="en-US" sz="2000" b="1" dirty="0">
              <a:solidFill>
                <a:schemeClr val="accent1">
                  <a:lumMod val="50000"/>
                </a:schemeClr>
              </a:solidFill>
              <a:latin typeface="Times New Roman" panose="02020603050405020304" pitchFamily="18" charset="0"/>
              <a:ea typeface="Times New Roman" panose="02020603050405020304" pitchFamily="18" charset="0"/>
            </a:endParaRPr>
          </a:p>
          <a:p>
            <a:pPr marL="0" marR="0" algn="just">
              <a:spcBef>
                <a:spcPts val="0"/>
              </a:spcBef>
              <a:spcAft>
                <a:spcPts val="0"/>
              </a:spcAft>
            </a:pPr>
            <a:endParaRPr lang="en-US" dirty="0">
              <a:latin typeface="Calibri" panose="020F0502020204030204" pitchFamily="34" charset="0"/>
              <a:ea typeface="Times New Roman" panose="02020603050405020304" pitchFamily="18" charset="0"/>
            </a:endParaRPr>
          </a:p>
          <a:p>
            <a:pPr marL="0" marR="0" algn="just">
              <a:spcBef>
                <a:spcPts val="0"/>
              </a:spcBef>
              <a:spcAft>
                <a:spcPts val="0"/>
              </a:spcAft>
            </a:pPr>
            <a:endParaRPr lang="en-US" dirty="0">
              <a:latin typeface="Calibri" panose="020F0502020204030204" pitchFamily="34" charset="0"/>
              <a:ea typeface="Times New Roman" panose="02020603050405020304" pitchFamily="18" charset="0"/>
            </a:endParaRPr>
          </a:p>
          <a:p>
            <a:pPr marL="0" marR="0" algn="just">
              <a:spcBef>
                <a:spcPts val="0"/>
              </a:spcBef>
              <a:spcAft>
                <a:spcPts val="0"/>
              </a:spcAft>
            </a:pPr>
            <a:r>
              <a:rPr lang="en-US" sz="2400" b="1" dirty="0">
                <a:solidFill>
                  <a:schemeClr val="accent1">
                    <a:lumMod val="75000"/>
                  </a:schemeClr>
                </a:solidFill>
                <a:latin typeface="Calibri" panose="020F0502020204030204" pitchFamily="34" charset="0"/>
                <a:ea typeface="Times New Roman" panose="02020603050405020304" pitchFamily="18" charset="0"/>
              </a:rPr>
              <a:t>Remember:</a:t>
            </a:r>
            <a:r>
              <a:rPr lang="en-US" dirty="0">
                <a:solidFill>
                  <a:schemeClr val="accent1">
                    <a:lumMod val="75000"/>
                  </a:schemeClr>
                </a:solidFill>
                <a:latin typeface="Calibri" panose="020F0502020204030204" pitchFamily="34" charset="0"/>
                <a:ea typeface="Times New Roman" panose="02020603050405020304" pitchFamily="18" charset="0"/>
              </a:rPr>
              <a:t> </a:t>
            </a:r>
          </a:p>
          <a:p>
            <a:pPr marL="0" marR="0" algn="just">
              <a:spcBef>
                <a:spcPts val="0"/>
              </a:spcBef>
              <a:spcAft>
                <a:spcPts val="0"/>
              </a:spcAft>
            </a:pPr>
            <a:r>
              <a:rPr lang="en-US" sz="2000" b="1" dirty="0">
                <a:solidFill>
                  <a:schemeClr val="accent1">
                    <a:lumMod val="50000"/>
                  </a:schemeClr>
                </a:solidFill>
                <a:latin typeface="Calibri" panose="020F0502020204030204" pitchFamily="34" charset="0"/>
                <a:ea typeface="Times New Roman" panose="02020603050405020304" pitchFamily="18" charset="0"/>
              </a:rPr>
              <a:t>Patients are human beings with a history and a personal life, they are not just your job!  Learn from them, they all have a story to share. BE A PATIENT LISTENER!</a:t>
            </a:r>
            <a:endParaRPr lang="en-US" sz="2000" b="1" dirty="0">
              <a:solidFill>
                <a:schemeClr val="accent1">
                  <a:lumMod val="50000"/>
                </a:schemeClr>
              </a:solidFill>
              <a:latin typeface="Times New Roman" panose="02020603050405020304" pitchFamily="18" charset="0"/>
              <a:ea typeface="Times New Roman" panose="02020603050405020304" pitchFamily="18" charset="0"/>
            </a:endParaRPr>
          </a:p>
          <a:p>
            <a:pPr marL="0" marR="0" algn="just">
              <a:spcBef>
                <a:spcPts val="0"/>
              </a:spcBef>
              <a:spcAft>
                <a:spcPts val="0"/>
              </a:spcAft>
            </a:pPr>
            <a:r>
              <a:rPr lang="en-US" b="1" dirty="0">
                <a:latin typeface="Calibri" panose="020F0502020204030204" pitchFamily="34" charset="0"/>
                <a:ea typeface="Times New Roman" panose="02020603050405020304" pitchFamily="18" charset="0"/>
              </a:rPr>
              <a:t> </a:t>
            </a:r>
            <a:endParaRPr lang="en-US" sz="1200" dirty="0">
              <a:latin typeface="Times New Roman" panose="02020603050405020304" pitchFamily="18" charset="0"/>
              <a:ea typeface="Times New Roman" panose="02020603050405020304" pitchFamily="18" charset="0"/>
            </a:endParaRPr>
          </a:p>
          <a:p>
            <a:pPr marL="0" marR="0" algn="just">
              <a:spcBef>
                <a:spcPts val="0"/>
              </a:spcBef>
              <a:spcAft>
                <a:spcPts val="0"/>
              </a:spcAft>
            </a:pPr>
            <a:r>
              <a:rPr lang="en-US" dirty="0">
                <a:latin typeface="Calibri" panose="020F0502020204030204" pitchFamily="34" charset="0"/>
                <a:ea typeface="Times New Roman" panose="02020603050405020304" pitchFamily="18" charset="0"/>
              </a:rPr>
              <a:t> </a:t>
            </a:r>
            <a:endParaRPr lang="en-US" sz="1200" dirty="0">
              <a:effectLst/>
              <a:latin typeface="Times New Roman" panose="02020603050405020304" pitchFamily="18" charset="0"/>
              <a:ea typeface="Times New Roman" panose="02020603050405020304" pitchFamily="18" charset="0"/>
            </a:endParaRPr>
          </a:p>
        </p:txBody>
      </p:sp>
      <p:sp>
        <p:nvSpPr>
          <p:cNvPr id="3" name="Slide Number Placeholder 2"/>
          <p:cNvSpPr>
            <a:spLocks noGrp="1"/>
          </p:cNvSpPr>
          <p:nvPr>
            <p:ph type="sldNum" sz="quarter" idx="12"/>
          </p:nvPr>
        </p:nvSpPr>
        <p:spPr/>
        <p:txBody>
          <a:bodyPr/>
          <a:lstStyle/>
          <a:p>
            <a:fld id="{DC40C83D-E769-49CD-A97B-6CE4F4D31969}" type="slidenum">
              <a:rPr lang="en-US" smtClean="0"/>
              <a:pPr/>
              <a:t>63</a:t>
            </a:fld>
            <a:endParaRPr lang="en-US"/>
          </a:p>
        </p:txBody>
      </p:sp>
    </p:spTree>
    <p:extLst>
      <p:ext uri="{BB962C8B-B14F-4D97-AF65-F5344CB8AC3E}">
        <p14:creationId xmlns:p14="http://schemas.microsoft.com/office/powerpoint/2010/main" val="264820311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895088"/>
            <a:ext cx="8915400" cy="5847755"/>
          </a:xfrm>
          <a:prstGeom prst="rect">
            <a:avLst/>
          </a:prstGeom>
        </p:spPr>
        <p:txBody>
          <a:bodyPr wrap="square">
            <a:spAutoFit/>
          </a:bodyPr>
          <a:lstStyle/>
          <a:p>
            <a:pPr marL="0" marR="0" algn="just">
              <a:spcBef>
                <a:spcPts val="0"/>
              </a:spcBef>
              <a:spcAft>
                <a:spcPts val="0"/>
              </a:spcAft>
            </a:pPr>
            <a:r>
              <a:rPr lang="en-US" sz="2800" b="1" dirty="0">
                <a:solidFill>
                  <a:schemeClr val="accent1">
                    <a:lumMod val="75000"/>
                  </a:schemeClr>
                </a:solidFill>
                <a:latin typeface="Calibri" panose="020F0502020204030204" pitchFamily="34" charset="0"/>
                <a:ea typeface="Times New Roman" panose="02020603050405020304" pitchFamily="18" charset="0"/>
              </a:rPr>
              <a:t>Use empathy in making care decisions and choices:</a:t>
            </a:r>
          </a:p>
          <a:p>
            <a:pPr marL="0" marR="0" algn="just">
              <a:spcBef>
                <a:spcPts val="0"/>
              </a:spcBef>
              <a:spcAft>
                <a:spcPts val="0"/>
              </a:spcAft>
            </a:pPr>
            <a:endParaRPr lang="en-US" sz="900" dirty="0">
              <a:latin typeface="Times New Roman" panose="02020603050405020304" pitchFamily="18" charset="0"/>
              <a:ea typeface="Times New Roman" panose="02020603050405020304" pitchFamily="18" charset="0"/>
            </a:endParaRPr>
          </a:p>
          <a:p>
            <a:pPr marL="342900" marR="0" lvl="0" indent="-342900" algn="just">
              <a:spcBef>
                <a:spcPts val="0"/>
              </a:spcBef>
              <a:spcAft>
                <a:spcPts val="0"/>
              </a:spcAft>
              <a:buFont typeface="Symbol" panose="05050102010706020507" pitchFamily="18" charset="2"/>
              <a:buChar char=""/>
              <a:tabLst>
                <a:tab pos="457200" algn="l"/>
              </a:tabLst>
            </a:pPr>
            <a:r>
              <a:rPr lang="en-US" sz="2400" b="1" dirty="0">
                <a:solidFill>
                  <a:schemeClr val="accent1">
                    <a:lumMod val="50000"/>
                  </a:schemeClr>
                </a:solidFill>
                <a:latin typeface="Calibri" panose="020F0502020204030204" pitchFamily="34" charset="0"/>
                <a:ea typeface="Times New Roman" panose="02020603050405020304" pitchFamily="18" charset="0"/>
              </a:rPr>
              <a:t>If you are the patient, how do you want to be treated?</a:t>
            </a:r>
            <a:endParaRPr lang="en-US" sz="2400" b="1" dirty="0">
              <a:solidFill>
                <a:schemeClr val="accent1">
                  <a:lumMod val="50000"/>
                </a:schemeClr>
              </a:solidFill>
              <a:latin typeface="Times New Roman" panose="02020603050405020304" pitchFamily="18" charset="0"/>
              <a:ea typeface="Times New Roman" panose="02020603050405020304" pitchFamily="18" charset="0"/>
            </a:endParaRPr>
          </a:p>
          <a:p>
            <a:pPr marL="342900" marR="0" lvl="0" indent="-342900" algn="just">
              <a:spcBef>
                <a:spcPts val="0"/>
              </a:spcBef>
              <a:spcAft>
                <a:spcPts val="0"/>
              </a:spcAft>
              <a:buFont typeface="Symbol" panose="05050102010706020507" pitchFamily="18" charset="2"/>
              <a:buChar char=""/>
              <a:tabLst>
                <a:tab pos="457200" algn="l"/>
              </a:tabLst>
            </a:pPr>
            <a:r>
              <a:rPr lang="en-US" sz="2400" b="1" dirty="0">
                <a:solidFill>
                  <a:schemeClr val="accent1">
                    <a:lumMod val="50000"/>
                  </a:schemeClr>
                </a:solidFill>
                <a:latin typeface="Calibri" panose="020F0502020204030204" pitchFamily="34" charset="0"/>
                <a:ea typeface="Times New Roman" panose="02020603050405020304" pitchFamily="18" charset="0"/>
              </a:rPr>
              <a:t>How do you want others to treat your mother, brother etc.?</a:t>
            </a:r>
            <a:endParaRPr lang="en-US" sz="2400" b="1" dirty="0">
              <a:solidFill>
                <a:schemeClr val="accent1">
                  <a:lumMod val="50000"/>
                </a:schemeClr>
              </a:solidFill>
              <a:latin typeface="Times New Roman" panose="02020603050405020304" pitchFamily="18" charset="0"/>
              <a:ea typeface="Times New Roman" panose="02020603050405020304" pitchFamily="18" charset="0"/>
            </a:endParaRPr>
          </a:p>
          <a:p>
            <a:pPr marL="0" marR="0" algn="just">
              <a:spcBef>
                <a:spcPts val="0"/>
              </a:spcBef>
              <a:spcAft>
                <a:spcPts val="0"/>
              </a:spcAft>
            </a:pPr>
            <a:r>
              <a:rPr lang="en-US" dirty="0">
                <a:latin typeface="Calibri" panose="020F0502020204030204" pitchFamily="34" charset="0"/>
                <a:ea typeface="Times New Roman" panose="02020603050405020304" pitchFamily="18" charset="0"/>
              </a:rPr>
              <a:t> </a:t>
            </a:r>
            <a:endParaRPr lang="en-US" sz="1200" dirty="0">
              <a:latin typeface="Times New Roman" panose="02020603050405020304" pitchFamily="18" charset="0"/>
              <a:ea typeface="Times New Roman" panose="02020603050405020304" pitchFamily="18" charset="0"/>
            </a:endParaRPr>
          </a:p>
          <a:p>
            <a:pPr marL="0" marR="0" algn="just">
              <a:spcBef>
                <a:spcPts val="0"/>
              </a:spcBef>
              <a:spcAft>
                <a:spcPts val="0"/>
              </a:spcAft>
            </a:pPr>
            <a:r>
              <a:rPr lang="en-US" sz="2800" b="1" dirty="0">
                <a:solidFill>
                  <a:schemeClr val="accent1">
                    <a:lumMod val="75000"/>
                  </a:schemeClr>
                </a:solidFill>
                <a:latin typeface="Calibri" panose="020F0502020204030204" pitchFamily="34" charset="0"/>
                <a:ea typeface="Times New Roman" panose="02020603050405020304" pitchFamily="18" charset="0"/>
              </a:rPr>
              <a:t>Adaptation:</a:t>
            </a:r>
          </a:p>
          <a:p>
            <a:pPr marL="0" marR="0" algn="just">
              <a:spcBef>
                <a:spcPts val="0"/>
              </a:spcBef>
              <a:spcAft>
                <a:spcPts val="0"/>
              </a:spcAft>
            </a:pPr>
            <a:endParaRPr lang="en-US" sz="900" dirty="0">
              <a:latin typeface="Times New Roman" panose="02020603050405020304" pitchFamily="18" charset="0"/>
              <a:ea typeface="Times New Roman" panose="02020603050405020304" pitchFamily="18" charset="0"/>
            </a:endParaRPr>
          </a:p>
          <a:p>
            <a:pPr marL="342900" marR="0" lvl="0" indent="-342900" algn="just">
              <a:spcBef>
                <a:spcPts val="0"/>
              </a:spcBef>
              <a:spcAft>
                <a:spcPts val="0"/>
              </a:spcAft>
              <a:buFont typeface="Symbol" panose="05050102010706020507" pitchFamily="18" charset="2"/>
              <a:buChar char=""/>
              <a:tabLst>
                <a:tab pos="457200" algn="l"/>
              </a:tabLst>
            </a:pPr>
            <a:r>
              <a:rPr lang="en-US" sz="2400" b="1" dirty="0">
                <a:solidFill>
                  <a:schemeClr val="accent1">
                    <a:lumMod val="50000"/>
                  </a:schemeClr>
                </a:solidFill>
                <a:latin typeface="Calibri" panose="020F0502020204030204" pitchFamily="34" charset="0"/>
                <a:ea typeface="Times New Roman" panose="02020603050405020304" pitchFamily="18" charset="0"/>
              </a:rPr>
              <a:t>Listen to the patients even when they are demanding, stubborn, and unpleasant!  They are where they are because they are sick, immobile, declining and giving up their independence.  Ask yourself how you might react in the same situation?</a:t>
            </a:r>
            <a:endParaRPr lang="en-US" sz="2400" b="1" dirty="0">
              <a:solidFill>
                <a:schemeClr val="accent1">
                  <a:lumMod val="50000"/>
                </a:schemeClr>
              </a:solidFill>
              <a:latin typeface="Times New Roman" panose="02020603050405020304" pitchFamily="18" charset="0"/>
              <a:ea typeface="Times New Roman" panose="02020603050405020304" pitchFamily="18" charset="0"/>
            </a:endParaRPr>
          </a:p>
          <a:p>
            <a:pPr marL="342900" marR="0" lvl="0" indent="-342900" algn="just">
              <a:spcBef>
                <a:spcPts val="0"/>
              </a:spcBef>
              <a:spcAft>
                <a:spcPts val="0"/>
              </a:spcAft>
              <a:buFont typeface="Symbol" panose="05050102010706020507" pitchFamily="18" charset="2"/>
              <a:buChar char=""/>
              <a:tabLst>
                <a:tab pos="457200" algn="l"/>
              </a:tabLst>
            </a:pPr>
            <a:r>
              <a:rPr lang="en-US" sz="2400" b="1" dirty="0">
                <a:solidFill>
                  <a:schemeClr val="accent1">
                    <a:lumMod val="50000"/>
                  </a:schemeClr>
                </a:solidFill>
                <a:latin typeface="Calibri" panose="020F0502020204030204" pitchFamily="34" charset="0"/>
                <a:ea typeface="Times New Roman" panose="02020603050405020304" pitchFamily="18" charset="0"/>
              </a:rPr>
              <a:t>They are afraid of the circumstances, they are afraid they will never go home.</a:t>
            </a:r>
            <a:endParaRPr lang="en-US" sz="2400" b="1" dirty="0">
              <a:solidFill>
                <a:schemeClr val="accent1">
                  <a:lumMod val="50000"/>
                </a:schemeClr>
              </a:solidFill>
              <a:latin typeface="Times New Roman" panose="02020603050405020304" pitchFamily="18" charset="0"/>
              <a:ea typeface="Times New Roman" panose="02020603050405020304" pitchFamily="18" charset="0"/>
            </a:endParaRPr>
          </a:p>
          <a:p>
            <a:pPr marL="342900" marR="0" lvl="0" indent="-342900" algn="just">
              <a:spcBef>
                <a:spcPts val="0"/>
              </a:spcBef>
              <a:spcAft>
                <a:spcPts val="0"/>
              </a:spcAft>
              <a:buFont typeface="Symbol" panose="05050102010706020507" pitchFamily="18" charset="2"/>
              <a:buChar char=""/>
              <a:tabLst>
                <a:tab pos="457200" algn="l"/>
              </a:tabLst>
            </a:pPr>
            <a:r>
              <a:rPr lang="en-US" sz="2400" b="1" dirty="0">
                <a:solidFill>
                  <a:schemeClr val="accent1">
                    <a:lumMod val="50000"/>
                  </a:schemeClr>
                </a:solidFill>
                <a:latin typeface="Calibri" panose="020F0502020204030204" pitchFamily="34" charset="0"/>
                <a:ea typeface="Times New Roman" panose="02020603050405020304" pitchFamily="18" charset="0"/>
              </a:rPr>
              <a:t> Validate their fears, pains, losses.</a:t>
            </a:r>
          </a:p>
          <a:p>
            <a:pPr marR="0" lvl="0" algn="ctr">
              <a:spcBef>
                <a:spcPts val="0"/>
              </a:spcBef>
              <a:spcAft>
                <a:spcPts val="0"/>
              </a:spcAft>
              <a:tabLst>
                <a:tab pos="457200" algn="l"/>
              </a:tabLst>
            </a:pPr>
            <a:r>
              <a:rPr lang="en-US" sz="2400" b="1" u="sng" dirty="0">
                <a:solidFill>
                  <a:schemeClr val="accent1">
                    <a:lumMod val="50000"/>
                  </a:schemeClr>
                </a:solidFill>
                <a:latin typeface="Calibri" panose="020F0502020204030204" pitchFamily="34" charset="0"/>
                <a:ea typeface="Times New Roman" panose="02020603050405020304" pitchFamily="18" charset="0"/>
              </a:rPr>
              <a:t>THEY ARE NOT GIVING YOU A BAD TIME, </a:t>
            </a:r>
          </a:p>
          <a:p>
            <a:pPr marR="0" lvl="0" algn="ctr">
              <a:spcBef>
                <a:spcPts val="0"/>
              </a:spcBef>
              <a:spcAft>
                <a:spcPts val="0"/>
              </a:spcAft>
              <a:tabLst>
                <a:tab pos="457200" algn="l"/>
              </a:tabLst>
            </a:pPr>
            <a:r>
              <a:rPr lang="en-US" sz="2400" b="1" u="sng" dirty="0">
                <a:solidFill>
                  <a:schemeClr val="accent1">
                    <a:lumMod val="50000"/>
                  </a:schemeClr>
                </a:solidFill>
                <a:latin typeface="Calibri" panose="020F0502020204030204" pitchFamily="34" charset="0"/>
                <a:ea typeface="Times New Roman" panose="02020603050405020304" pitchFamily="18" charset="0"/>
              </a:rPr>
              <a:t>THEY ARE HAVING A BAD TIME!</a:t>
            </a:r>
            <a:endParaRPr lang="en-US" sz="2400" b="1" u="sng" dirty="0">
              <a:solidFill>
                <a:schemeClr val="accent1">
                  <a:lumMod val="50000"/>
                </a:schemeClr>
              </a:solidFill>
              <a:latin typeface="Times New Roman" panose="02020603050405020304" pitchFamily="18" charset="0"/>
              <a:ea typeface="Times New Roman" panose="02020603050405020304" pitchFamily="18" charset="0"/>
            </a:endParaRPr>
          </a:p>
          <a:p>
            <a:pPr marL="0" marR="0" algn="just">
              <a:spcBef>
                <a:spcPts val="0"/>
              </a:spcBef>
              <a:spcAft>
                <a:spcPts val="0"/>
              </a:spcAft>
            </a:pPr>
            <a:r>
              <a:rPr lang="en-US" dirty="0">
                <a:latin typeface="Calibri" panose="020F0502020204030204" pitchFamily="34" charset="0"/>
                <a:ea typeface="Times New Roman" panose="02020603050405020304" pitchFamily="18" charset="0"/>
              </a:rPr>
              <a:t> </a:t>
            </a:r>
            <a:endParaRPr lang="en-US" sz="1200" dirty="0">
              <a:latin typeface="Times New Roman" panose="02020603050405020304" pitchFamily="18" charset="0"/>
              <a:ea typeface="Times New Roman" panose="02020603050405020304" pitchFamily="18" charset="0"/>
            </a:endParaRPr>
          </a:p>
        </p:txBody>
      </p:sp>
      <p:sp>
        <p:nvSpPr>
          <p:cNvPr id="3" name="Slide Number Placeholder 2"/>
          <p:cNvSpPr>
            <a:spLocks noGrp="1"/>
          </p:cNvSpPr>
          <p:nvPr>
            <p:ph type="sldNum" sz="quarter" idx="12"/>
          </p:nvPr>
        </p:nvSpPr>
        <p:spPr/>
        <p:txBody>
          <a:bodyPr/>
          <a:lstStyle/>
          <a:p>
            <a:fld id="{DC40C83D-E769-49CD-A97B-6CE4F4D31969}" type="slidenum">
              <a:rPr lang="en-US" smtClean="0"/>
              <a:pPr/>
              <a:t>64</a:t>
            </a:fld>
            <a:endParaRPr lang="en-US"/>
          </a:p>
        </p:txBody>
      </p:sp>
    </p:spTree>
    <p:extLst>
      <p:ext uri="{BB962C8B-B14F-4D97-AF65-F5344CB8AC3E}">
        <p14:creationId xmlns:p14="http://schemas.microsoft.com/office/powerpoint/2010/main" val="127551593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E19C0DE-C078-4586-94EC-518557DE64A2}" type="slidenum">
              <a:rPr lang="en-US" smtClean="0"/>
              <a:pPr/>
              <a:t>65</a:t>
            </a:fld>
            <a:endParaRPr lang="en-US" dirty="0"/>
          </a:p>
        </p:txBody>
      </p:sp>
      <p:sp>
        <p:nvSpPr>
          <p:cNvPr id="2" name="Title 1"/>
          <p:cNvSpPr>
            <a:spLocks noGrp="1"/>
          </p:cNvSpPr>
          <p:nvPr>
            <p:ph type="ctrTitle" idx="4294967295"/>
          </p:nvPr>
        </p:nvSpPr>
        <p:spPr>
          <a:xfrm>
            <a:off x="152400" y="-29737"/>
            <a:ext cx="8839200" cy="2590800"/>
          </a:xfrm>
        </p:spPr>
        <p:txBody>
          <a:bodyPr>
            <a:normAutofit/>
          </a:bodyPr>
          <a:lstStyle/>
          <a:p>
            <a:br>
              <a:rPr lang="en-US" sz="2400" dirty="0"/>
            </a:br>
            <a:br>
              <a:rPr lang="en-US" sz="2400" dirty="0"/>
            </a:br>
            <a:r>
              <a:rPr lang="en-US" sz="2400" b="1" u="sng" dirty="0"/>
              <a:t>CASE STUDIES FOR DISCUSSION:</a:t>
            </a:r>
            <a:br>
              <a:rPr lang="en-US" sz="2400" b="1" u="sng" dirty="0"/>
            </a:br>
            <a:r>
              <a:rPr lang="en-US" sz="2400" dirty="0"/>
              <a:t> </a:t>
            </a:r>
            <a:br>
              <a:rPr lang="en-US" sz="1000" dirty="0"/>
            </a:br>
            <a:r>
              <a:rPr lang="en-US" sz="2000" b="1" dirty="0">
                <a:solidFill>
                  <a:schemeClr val="accent1">
                    <a:lumMod val="50000"/>
                  </a:schemeClr>
                </a:solidFill>
              </a:rPr>
              <a:t>During discussion keep in mind the patients right to self-determination, right to choose and refuse even when their own well being may be compromised or jeopardized.  Consider the rights of all persons involved. </a:t>
            </a:r>
            <a:br>
              <a:rPr lang="en-US" sz="2000" b="1" dirty="0">
                <a:solidFill>
                  <a:schemeClr val="accent1">
                    <a:lumMod val="50000"/>
                  </a:schemeClr>
                </a:solidFill>
              </a:rPr>
            </a:br>
            <a:endParaRPr lang="en-US" sz="2000" b="1" dirty="0">
              <a:solidFill>
                <a:schemeClr val="accent1">
                  <a:lumMod val="50000"/>
                </a:schemeClr>
              </a:solidFill>
            </a:endParaRPr>
          </a:p>
        </p:txBody>
      </p:sp>
      <p:sp>
        <p:nvSpPr>
          <p:cNvPr id="3" name="Subtitle 2"/>
          <p:cNvSpPr>
            <a:spLocks noGrp="1"/>
          </p:cNvSpPr>
          <p:nvPr>
            <p:ph type="subTitle" idx="4294967295"/>
          </p:nvPr>
        </p:nvSpPr>
        <p:spPr>
          <a:xfrm>
            <a:off x="152400" y="2561063"/>
            <a:ext cx="8839200" cy="4670425"/>
          </a:xfrm>
        </p:spPr>
        <p:txBody>
          <a:bodyPr>
            <a:normAutofit lnSpcReduction="10000"/>
          </a:bodyPr>
          <a:lstStyle/>
          <a:p>
            <a:pPr marL="34290" indent="0" algn="ctr">
              <a:buNone/>
            </a:pPr>
            <a:r>
              <a:rPr lang="en-US" sz="2400" b="1" dirty="0"/>
              <a:t>CASE #1: </a:t>
            </a:r>
            <a:endParaRPr lang="en-US" sz="2400" dirty="0"/>
          </a:p>
          <a:p>
            <a:pPr algn="just">
              <a:lnSpc>
                <a:spcPct val="100000"/>
              </a:lnSpc>
            </a:pPr>
            <a:r>
              <a:rPr lang="en-US" sz="2000" dirty="0">
                <a:solidFill>
                  <a:schemeClr val="accent1">
                    <a:lumMod val="50000"/>
                  </a:schemeClr>
                </a:solidFill>
              </a:rPr>
              <a:t>The patient is Jewish while his roommates/tablemates are Christians.  He is offended at the sight of Christian symbols used in decorations, songs etc. used at holiday time.  (Or the patient may not have expressed concern but the family members are disturbed by these symbols </a:t>
            </a:r>
            <a:r>
              <a:rPr lang="en-US" dirty="0">
                <a:solidFill>
                  <a:schemeClr val="accent1">
                    <a:lumMod val="50000"/>
                  </a:schemeClr>
                </a:solidFill>
              </a:rPr>
              <a:t>being displayed </a:t>
            </a:r>
            <a:r>
              <a:rPr lang="en-US" sz="2000" dirty="0">
                <a:solidFill>
                  <a:schemeClr val="accent1">
                    <a:lumMod val="50000"/>
                  </a:schemeClr>
                </a:solidFill>
              </a:rPr>
              <a:t>when they visit.)</a:t>
            </a:r>
          </a:p>
          <a:p>
            <a:pPr marL="34290" indent="0" algn="just">
              <a:lnSpc>
                <a:spcPct val="100000"/>
              </a:lnSpc>
              <a:buNone/>
            </a:pPr>
            <a:r>
              <a:rPr lang="en-US" sz="2000" dirty="0">
                <a:solidFill>
                  <a:schemeClr val="accent1">
                    <a:lumMod val="50000"/>
                  </a:schemeClr>
                </a:solidFill>
              </a:rPr>
              <a:t>How can this situation be resolved so the cultural beliefs of all parties are respected?</a:t>
            </a:r>
          </a:p>
          <a:p>
            <a:r>
              <a:rPr lang="en-US" sz="2000" b="1" dirty="0">
                <a:solidFill>
                  <a:schemeClr val="accent1">
                    <a:lumMod val="50000"/>
                  </a:schemeClr>
                </a:solidFill>
              </a:rPr>
              <a:t>Ethical considerations:  </a:t>
            </a:r>
            <a:r>
              <a:rPr lang="en-US" sz="2000" dirty="0">
                <a:solidFill>
                  <a:schemeClr val="accent1">
                    <a:lumMod val="50000"/>
                  </a:schemeClr>
                </a:solidFill>
              </a:rPr>
              <a:t>Invite offended parties into a dialogue to promote better understanding of their religious diversity.  Reassure all parties that their autonomy is respected and their rights are protected. </a:t>
            </a:r>
          </a:p>
          <a:p>
            <a:r>
              <a:rPr lang="en-US" sz="2000" b="1" dirty="0">
                <a:solidFill>
                  <a:schemeClr val="accent1">
                    <a:lumMod val="50000"/>
                  </a:schemeClr>
                </a:solidFill>
              </a:rPr>
              <a:t>Consider:</a:t>
            </a:r>
            <a:r>
              <a:rPr lang="en-US" sz="2000" dirty="0">
                <a:solidFill>
                  <a:schemeClr val="accent1">
                    <a:lumMod val="50000"/>
                  </a:schemeClr>
                </a:solidFill>
              </a:rPr>
              <a:t>  inclusion of both cultures, separate religious services, and………</a:t>
            </a:r>
          </a:p>
          <a:p>
            <a:pPr marL="34290" indent="0">
              <a:buNone/>
            </a:pPr>
            <a:endParaRPr lang="en-US" sz="2400" dirty="0"/>
          </a:p>
          <a:p>
            <a:r>
              <a:rPr lang="en-US" dirty="0"/>
              <a:t> </a:t>
            </a:r>
          </a:p>
          <a:p>
            <a:endParaRPr lang="en-US" dirty="0"/>
          </a:p>
        </p:txBody>
      </p:sp>
    </p:spTree>
    <p:extLst>
      <p:ext uri="{BB962C8B-B14F-4D97-AF65-F5344CB8AC3E}">
        <p14:creationId xmlns:p14="http://schemas.microsoft.com/office/powerpoint/2010/main" val="3293554885"/>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1752600"/>
            <a:ext cx="8763000" cy="4955203"/>
          </a:xfrm>
          <a:prstGeom prst="rect">
            <a:avLst/>
          </a:prstGeom>
          <a:noFill/>
        </p:spPr>
        <p:txBody>
          <a:bodyPr wrap="square" rtlCol="0">
            <a:spAutoFit/>
          </a:bodyPr>
          <a:lstStyle/>
          <a:p>
            <a:pPr algn="ctr"/>
            <a:r>
              <a:rPr lang="en-US" sz="2400" b="1" dirty="0">
                <a:solidFill>
                  <a:schemeClr val="accent1">
                    <a:lumMod val="75000"/>
                  </a:schemeClr>
                </a:solidFill>
              </a:rPr>
              <a:t>CASE #2:   </a:t>
            </a:r>
            <a:endParaRPr lang="en-US" sz="2400" dirty="0">
              <a:solidFill>
                <a:schemeClr val="accent1">
                  <a:lumMod val="75000"/>
                </a:schemeClr>
              </a:solidFill>
            </a:endParaRPr>
          </a:p>
          <a:p>
            <a:r>
              <a:rPr lang="en-US" b="1" dirty="0"/>
              <a:t> </a:t>
            </a:r>
            <a:endParaRPr lang="en-US" dirty="0"/>
          </a:p>
          <a:p>
            <a:r>
              <a:rPr lang="en-US" sz="2000" dirty="0">
                <a:solidFill>
                  <a:schemeClr val="accent1">
                    <a:lumMod val="50000"/>
                  </a:schemeClr>
                </a:solidFill>
              </a:rPr>
              <a:t>The patient refuses to take her medications.  She accuses the nurse of trying to poison her and further, wants to know why she is being held prisoner in this place.  How can the nurse distract and redirect the patient and in the process convince the patient that she can trust the nurse and that the nurse is her friend and would not intentionally hurt her?</a:t>
            </a:r>
          </a:p>
          <a:p>
            <a:endParaRPr lang="en-US" sz="2000" dirty="0">
              <a:solidFill>
                <a:schemeClr val="accent1">
                  <a:lumMod val="50000"/>
                </a:schemeClr>
              </a:solidFill>
            </a:endParaRPr>
          </a:p>
          <a:p>
            <a:r>
              <a:rPr lang="en-US" sz="2000" b="1" dirty="0">
                <a:solidFill>
                  <a:schemeClr val="accent1">
                    <a:lumMod val="50000"/>
                  </a:schemeClr>
                </a:solidFill>
              </a:rPr>
              <a:t>Ethical considerations: </a:t>
            </a:r>
            <a:r>
              <a:rPr lang="en-US" sz="2000" dirty="0">
                <a:solidFill>
                  <a:schemeClr val="accent1">
                    <a:lumMod val="50000"/>
                  </a:schemeClr>
                </a:solidFill>
              </a:rPr>
              <a:t>Remind and respect patient’s right to self-determination.  Weigh competence against capacity to make own choices and decisions and use professional resources in the process.</a:t>
            </a:r>
            <a:endParaRPr lang="en-US" sz="2000" b="1" dirty="0">
              <a:solidFill>
                <a:schemeClr val="accent1">
                  <a:lumMod val="50000"/>
                </a:schemeClr>
              </a:solidFill>
            </a:endParaRPr>
          </a:p>
          <a:p>
            <a:endParaRPr lang="en-US" sz="2000" dirty="0">
              <a:solidFill>
                <a:schemeClr val="accent1">
                  <a:lumMod val="50000"/>
                </a:schemeClr>
              </a:solidFill>
            </a:endParaRPr>
          </a:p>
          <a:p>
            <a:r>
              <a:rPr lang="en-US" sz="2000" b="1" dirty="0">
                <a:solidFill>
                  <a:schemeClr val="accent1">
                    <a:lumMod val="50000"/>
                  </a:schemeClr>
                </a:solidFill>
              </a:rPr>
              <a:t>Consider:  </a:t>
            </a:r>
            <a:r>
              <a:rPr lang="en-US" sz="2000" dirty="0">
                <a:solidFill>
                  <a:schemeClr val="accent1">
                    <a:lumMod val="50000"/>
                  </a:schemeClr>
                </a:solidFill>
              </a:rPr>
              <a:t>changing environment, change meds schedule, change how present meds, reassure, reassure, reassure, and…. TRY AGAIN LATER!</a:t>
            </a:r>
          </a:p>
          <a:p>
            <a:r>
              <a:rPr lang="en-US" sz="2400" dirty="0">
                <a:solidFill>
                  <a:schemeClr val="accent1">
                    <a:lumMod val="50000"/>
                  </a:schemeClr>
                </a:solidFill>
              </a:rPr>
              <a:t> </a:t>
            </a:r>
          </a:p>
          <a:p>
            <a:endParaRPr lang="en-US" sz="1000" dirty="0"/>
          </a:p>
        </p:txBody>
      </p:sp>
      <p:sp>
        <p:nvSpPr>
          <p:cNvPr id="3" name="Slide Number Placeholder 2"/>
          <p:cNvSpPr>
            <a:spLocks noGrp="1"/>
          </p:cNvSpPr>
          <p:nvPr>
            <p:ph type="sldNum" sz="quarter" idx="12"/>
          </p:nvPr>
        </p:nvSpPr>
        <p:spPr/>
        <p:txBody>
          <a:bodyPr/>
          <a:lstStyle/>
          <a:p>
            <a:fld id="{DC40C83D-E769-49CD-A97B-6CE4F4D31969}" type="slidenum">
              <a:rPr lang="en-US" smtClean="0"/>
              <a:pPr/>
              <a:t>66</a:t>
            </a:fld>
            <a:endParaRPr lang="en-US"/>
          </a:p>
        </p:txBody>
      </p:sp>
    </p:spTree>
    <p:extLst>
      <p:ext uri="{BB962C8B-B14F-4D97-AF65-F5344CB8AC3E}">
        <p14:creationId xmlns:p14="http://schemas.microsoft.com/office/powerpoint/2010/main" val="1698530187"/>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DC40C83D-E769-49CD-A97B-6CE4F4D31969}" type="slidenum">
              <a:rPr lang="en-US" smtClean="0"/>
              <a:pPr/>
              <a:t>67</a:t>
            </a:fld>
            <a:endParaRPr lang="en-US"/>
          </a:p>
        </p:txBody>
      </p:sp>
      <p:sp>
        <p:nvSpPr>
          <p:cNvPr id="3" name="TextBox 2"/>
          <p:cNvSpPr txBox="1"/>
          <p:nvPr/>
        </p:nvSpPr>
        <p:spPr>
          <a:xfrm>
            <a:off x="457200" y="381000"/>
            <a:ext cx="8305800" cy="5724644"/>
          </a:xfrm>
          <a:prstGeom prst="rect">
            <a:avLst/>
          </a:prstGeom>
          <a:noFill/>
        </p:spPr>
        <p:txBody>
          <a:bodyPr wrap="square" rtlCol="0">
            <a:spAutoFit/>
          </a:bodyPr>
          <a:lstStyle/>
          <a:p>
            <a:endParaRPr lang="en-US" dirty="0"/>
          </a:p>
          <a:p>
            <a:pPr algn="ctr"/>
            <a:r>
              <a:rPr lang="en-US" sz="2400" b="1" dirty="0">
                <a:solidFill>
                  <a:schemeClr val="accent1">
                    <a:lumMod val="75000"/>
                  </a:schemeClr>
                </a:solidFill>
              </a:rPr>
              <a:t>CASE #3: </a:t>
            </a:r>
            <a:endParaRPr lang="en-US" sz="2400" dirty="0">
              <a:solidFill>
                <a:schemeClr val="accent1">
                  <a:lumMod val="75000"/>
                </a:schemeClr>
              </a:solidFill>
            </a:endParaRPr>
          </a:p>
          <a:p>
            <a:r>
              <a:rPr lang="en-US" sz="2400" b="1" dirty="0"/>
              <a:t> </a:t>
            </a:r>
            <a:endParaRPr lang="en-US" sz="2400" dirty="0"/>
          </a:p>
          <a:p>
            <a:r>
              <a:rPr lang="en-US" sz="2000" dirty="0">
                <a:solidFill>
                  <a:schemeClr val="accent1">
                    <a:lumMod val="50000"/>
                  </a:schemeClr>
                </a:solidFill>
              </a:rPr>
              <a:t>Late in the afternoon, the patient regularly becomes excessively agitated and aggressive.  The patient is </a:t>
            </a:r>
            <a:r>
              <a:rPr lang="en-US" sz="2000" dirty="0" err="1">
                <a:solidFill>
                  <a:schemeClr val="accent1">
                    <a:lumMod val="50000"/>
                  </a:schemeClr>
                </a:solidFill>
              </a:rPr>
              <a:t>Sundowning</a:t>
            </a:r>
            <a:r>
              <a:rPr lang="en-US" sz="2000" dirty="0">
                <a:solidFill>
                  <a:schemeClr val="accent1">
                    <a:lumMod val="50000"/>
                  </a:schemeClr>
                </a:solidFill>
              </a:rPr>
              <a:t>.  He lashes out both verbally and physically at those trying to restrain and comfort him.  He will throw anything he can get his hands on.  He often hallucinates.  Clearly his anxiety level is “over the top!”  How can this behavior be quelled, the patient subdued, and everyone’s safety restored?</a:t>
            </a:r>
          </a:p>
          <a:p>
            <a:endParaRPr lang="en-US" sz="2000" dirty="0">
              <a:solidFill>
                <a:schemeClr val="accent1">
                  <a:lumMod val="50000"/>
                </a:schemeClr>
              </a:solidFill>
            </a:endParaRPr>
          </a:p>
          <a:p>
            <a:r>
              <a:rPr lang="en-US" sz="2000" b="1" dirty="0">
                <a:solidFill>
                  <a:schemeClr val="accent1">
                    <a:lumMod val="50000"/>
                  </a:schemeClr>
                </a:solidFill>
              </a:rPr>
              <a:t>Ethical Considerations: </a:t>
            </a:r>
            <a:r>
              <a:rPr lang="en-US" sz="2000" dirty="0">
                <a:solidFill>
                  <a:schemeClr val="accent1">
                    <a:lumMod val="50000"/>
                  </a:schemeClr>
                </a:solidFill>
              </a:rPr>
              <a:t>Maintain moral respect for the situation realizing that the patient may not be able to sense any responsibility for his/her actions.  As care providers our obligation is to maintain the patients’ safety and wellbeing.  We may not inflict our own judgment regarding the appropriateness of the behavior. </a:t>
            </a:r>
          </a:p>
          <a:p>
            <a:endParaRPr lang="en-US" sz="2000" dirty="0">
              <a:solidFill>
                <a:schemeClr val="accent1">
                  <a:lumMod val="50000"/>
                </a:schemeClr>
              </a:solidFill>
            </a:endParaRPr>
          </a:p>
          <a:p>
            <a:r>
              <a:rPr lang="en-US" sz="2000" b="1" dirty="0">
                <a:solidFill>
                  <a:schemeClr val="accent1">
                    <a:lumMod val="50000"/>
                  </a:schemeClr>
                </a:solidFill>
              </a:rPr>
              <a:t>Consider:</a:t>
            </a:r>
            <a:r>
              <a:rPr lang="en-US" sz="2000" dirty="0">
                <a:solidFill>
                  <a:schemeClr val="accent1">
                    <a:lumMod val="50000"/>
                  </a:schemeClr>
                </a:solidFill>
              </a:rPr>
              <a:t>  change tone of voice, body language, facial expression, offer favorite drink or snack, back off but remain close by to insure safety and…..</a:t>
            </a:r>
          </a:p>
        </p:txBody>
      </p:sp>
    </p:spTree>
    <p:extLst>
      <p:ext uri="{BB962C8B-B14F-4D97-AF65-F5344CB8AC3E}">
        <p14:creationId xmlns:p14="http://schemas.microsoft.com/office/powerpoint/2010/main" val="24688588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457200"/>
            <a:ext cx="8610600" cy="5986254"/>
          </a:xfrm>
          <a:prstGeom prst="rect">
            <a:avLst/>
          </a:prstGeom>
        </p:spPr>
        <p:txBody>
          <a:bodyPr wrap="square">
            <a:spAutoFit/>
          </a:bodyPr>
          <a:lstStyle/>
          <a:p>
            <a:pPr algn="ctr">
              <a:buNone/>
            </a:pPr>
            <a:r>
              <a:rPr lang="en-US" sz="4400" b="1" dirty="0">
                <a:solidFill>
                  <a:schemeClr val="accent1">
                    <a:lumMod val="50000"/>
                  </a:schemeClr>
                </a:solidFill>
              </a:rPr>
              <a:t>DEMENTIA </a:t>
            </a:r>
          </a:p>
          <a:p>
            <a:pPr algn="ctr">
              <a:buNone/>
            </a:pPr>
            <a:r>
              <a:rPr lang="en-US" sz="4400" b="1" u="sng" dirty="0">
                <a:solidFill>
                  <a:schemeClr val="accent1">
                    <a:lumMod val="50000"/>
                  </a:schemeClr>
                </a:solidFill>
              </a:rPr>
              <a:t>NOT</a:t>
            </a:r>
            <a:r>
              <a:rPr lang="en-US" sz="4400" b="1" dirty="0">
                <a:solidFill>
                  <a:schemeClr val="accent1">
                    <a:lumMod val="50000"/>
                  </a:schemeClr>
                </a:solidFill>
              </a:rPr>
              <a:t> A DISEASE</a:t>
            </a:r>
          </a:p>
          <a:p>
            <a:pPr algn="ctr">
              <a:buNone/>
            </a:pPr>
            <a:endParaRPr lang="en-US" sz="1100" b="1" dirty="0">
              <a:solidFill>
                <a:schemeClr val="accent1">
                  <a:lumMod val="50000"/>
                </a:schemeClr>
              </a:solidFill>
            </a:endParaRPr>
          </a:p>
          <a:p>
            <a:pPr>
              <a:buNone/>
            </a:pPr>
            <a:r>
              <a:rPr lang="en-US" sz="3600" b="1" dirty="0">
                <a:solidFill>
                  <a:schemeClr val="accent1">
                    <a:lumMod val="50000"/>
                  </a:schemeClr>
                </a:solidFill>
              </a:rPr>
              <a:t>DEMENTIA IS:</a:t>
            </a:r>
          </a:p>
          <a:p>
            <a:pPr marL="742950" lvl="1" indent="-285750">
              <a:buFont typeface="Wingdings" panose="05000000000000000000" pitchFamily="2" charset="2"/>
              <a:buChar char="ü"/>
            </a:pPr>
            <a:r>
              <a:rPr lang="en-US" sz="2800" b="1" dirty="0">
                <a:solidFill>
                  <a:schemeClr val="accent1">
                    <a:lumMod val="50000"/>
                  </a:schemeClr>
                </a:solidFill>
              </a:rPr>
              <a:t>Group of symptoms</a:t>
            </a:r>
          </a:p>
          <a:p>
            <a:pPr marL="914400" lvl="1" indent="-457200">
              <a:buFont typeface="Wingdings" panose="05000000000000000000" pitchFamily="2" charset="2"/>
              <a:buChar char="ü"/>
            </a:pPr>
            <a:r>
              <a:rPr lang="en-US" sz="2800" b="1" dirty="0">
                <a:solidFill>
                  <a:schemeClr val="accent1">
                    <a:lumMod val="50000"/>
                  </a:schemeClr>
                </a:solidFill>
              </a:rPr>
              <a:t>Impaired memory, thinking &amp; reasoning   skills</a:t>
            </a:r>
          </a:p>
          <a:p>
            <a:pPr marL="914400" lvl="1" indent="-457200">
              <a:buFont typeface="Wingdings" panose="05000000000000000000" pitchFamily="2" charset="2"/>
              <a:buChar char="ü"/>
            </a:pPr>
            <a:r>
              <a:rPr lang="en-US" sz="2800" b="1" dirty="0">
                <a:solidFill>
                  <a:schemeClr val="accent1">
                    <a:lumMod val="50000"/>
                  </a:schemeClr>
                </a:solidFill>
              </a:rPr>
              <a:t>Unable to make good decisions or choices </a:t>
            </a:r>
          </a:p>
          <a:p>
            <a:r>
              <a:rPr lang="en-US" sz="2800" b="1" dirty="0">
                <a:solidFill>
                  <a:schemeClr val="accent1">
                    <a:lumMod val="50000"/>
                  </a:schemeClr>
                </a:solidFill>
              </a:rPr>
              <a:t>	       use good judgment or logic</a:t>
            </a:r>
          </a:p>
          <a:p>
            <a:pPr marL="914400" lvl="1" indent="-457200">
              <a:buFont typeface="Wingdings" panose="05000000000000000000" pitchFamily="2" charset="2"/>
              <a:buChar char="ü"/>
            </a:pPr>
            <a:r>
              <a:rPr lang="en-US" sz="2800" b="1" dirty="0">
                <a:solidFill>
                  <a:schemeClr val="accent1">
                    <a:lumMod val="50000"/>
                  </a:schemeClr>
                </a:solidFill>
              </a:rPr>
              <a:t>Impairment interferes with daily functioning</a:t>
            </a:r>
          </a:p>
          <a:p>
            <a:pPr marL="914400" lvl="1" indent="-457200">
              <a:buFont typeface="Wingdings" panose="05000000000000000000" pitchFamily="2" charset="2"/>
              <a:buChar char="ü"/>
            </a:pPr>
            <a:r>
              <a:rPr lang="en-US" sz="2800" b="1" dirty="0">
                <a:solidFill>
                  <a:schemeClr val="accent1">
                    <a:lumMod val="50000"/>
                  </a:schemeClr>
                </a:solidFill>
              </a:rPr>
              <a:t>Can’t self motivate or initiate tasks</a:t>
            </a:r>
          </a:p>
          <a:p>
            <a:pPr marL="914400" lvl="1" indent="-457200">
              <a:buFont typeface="Wingdings" panose="05000000000000000000" pitchFamily="2" charset="2"/>
              <a:buChar char="ü"/>
            </a:pPr>
            <a:r>
              <a:rPr lang="en-US" sz="2800" b="1" dirty="0">
                <a:solidFill>
                  <a:schemeClr val="accent1">
                    <a:lumMod val="50000"/>
                  </a:schemeClr>
                </a:solidFill>
              </a:rPr>
              <a:t>loss of common sense</a:t>
            </a:r>
          </a:p>
          <a:p>
            <a:pPr marL="914400" lvl="1" indent="-457200">
              <a:buFont typeface="Wingdings" panose="05000000000000000000" pitchFamily="2" charset="2"/>
              <a:buChar char="ü"/>
            </a:pPr>
            <a:r>
              <a:rPr lang="en-US" sz="2800" b="1" dirty="0">
                <a:solidFill>
                  <a:schemeClr val="accent1">
                    <a:lumMod val="50000"/>
                  </a:schemeClr>
                </a:solidFill>
              </a:rPr>
              <a:t>All neurological systems are affected</a:t>
            </a:r>
          </a:p>
          <a:p>
            <a:pPr algn="ctr">
              <a:buNone/>
            </a:pPr>
            <a:r>
              <a:rPr lang="en-US" sz="2400" b="1" dirty="0">
                <a:solidFill>
                  <a:schemeClr val="accent1">
                    <a:lumMod val="50000"/>
                  </a:schemeClr>
                </a:solidFill>
              </a:rPr>
              <a:t>(vision, vestibular, touch, taste, smell)</a:t>
            </a:r>
          </a:p>
        </p:txBody>
      </p:sp>
      <p:sp>
        <p:nvSpPr>
          <p:cNvPr id="3" name="Slide Number Placeholder 2"/>
          <p:cNvSpPr>
            <a:spLocks noGrp="1"/>
          </p:cNvSpPr>
          <p:nvPr>
            <p:ph type="sldNum" sz="quarter" idx="12"/>
          </p:nvPr>
        </p:nvSpPr>
        <p:spPr/>
        <p:txBody>
          <a:bodyPr/>
          <a:lstStyle/>
          <a:p>
            <a:fld id="{DC40C83D-E769-49CD-A97B-6CE4F4D31969}" type="slidenum">
              <a:rPr lang="en-US" smtClean="0"/>
              <a:pPr/>
              <a:t>7</a:t>
            </a:fld>
            <a:endParaRPr lang="en-US"/>
          </a:p>
        </p:txBody>
      </p:sp>
    </p:spTree>
    <p:extLst>
      <p:ext uri="{BB962C8B-B14F-4D97-AF65-F5344CB8AC3E}">
        <p14:creationId xmlns:p14="http://schemas.microsoft.com/office/powerpoint/2010/main" val="33121736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OVERVIEW OF DEMENTIAS</a:t>
            </a:r>
          </a:p>
        </p:txBody>
      </p:sp>
      <p:sp>
        <p:nvSpPr>
          <p:cNvPr id="3" name="Content Placeholder 2"/>
          <p:cNvSpPr>
            <a:spLocks noGrp="1"/>
          </p:cNvSpPr>
          <p:nvPr>
            <p:ph idx="1"/>
          </p:nvPr>
        </p:nvSpPr>
        <p:spPr>
          <a:xfrm>
            <a:off x="762000" y="2286000"/>
            <a:ext cx="7848600" cy="5257800"/>
          </a:xfrm>
        </p:spPr>
        <p:txBody>
          <a:bodyPr/>
          <a:lstStyle/>
          <a:p>
            <a:r>
              <a:rPr lang="en-US" sz="2200" b="1" u="sng" dirty="0">
                <a:solidFill>
                  <a:schemeClr val="accent1">
                    <a:lumMod val="50000"/>
                  </a:schemeClr>
                </a:solidFill>
              </a:rPr>
              <a:t>ALZHEIMER’S DISEASE: AD</a:t>
            </a:r>
            <a:endParaRPr lang="en-US" sz="2200" u="sng" dirty="0">
              <a:solidFill>
                <a:schemeClr val="accent1">
                  <a:lumMod val="50000"/>
                </a:schemeClr>
              </a:solidFill>
            </a:endParaRPr>
          </a:p>
          <a:p>
            <a:pPr marL="0" indent="0">
              <a:buNone/>
            </a:pPr>
            <a:r>
              <a:rPr lang="en-US" sz="1800" dirty="0">
                <a:solidFill>
                  <a:schemeClr val="accent1">
                    <a:lumMod val="50000"/>
                  </a:schemeClr>
                </a:solidFill>
              </a:rPr>
              <a:t>The most common dementia disorder, affecting as many as 5.7 million Americans.  AD is a progressive, neurological degenerative disease that attacks the brain and results in impaired memory, thinking and behavior.  Symptoms include a gradual memory loss, decline in ability to perform routine tasks, disorientation in time and space, inability to use good judgment, think logically, make good choices and decisions, perceptual abnormalities, personality change, difficulty learning, and loss of language and communication skills.  The rate of progression varies from case to case.  Diagnosis to death ranges from 2 to 20+ years.  Accurate diagnosis can only be confirmed by examining brain tissue by autopsy.  However, a thorough examination is recommended to eliminate all other possibilities</a:t>
            </a:r>
            <a:r>
              <a:rPr lang="en-US" sz="1800" b="1" dirty="0">
                <a:solidFill>
                  <a:schemeClr val="accent1">
                    <a:lumMod val="50000"/>
                  </a:schemeClr>
                </a:solidFill>
              </a:rPr>
              <a:t> </a:t>
            </a:r>
            <a:r>
              <a:rPr lang="en-US" sz="1800" dirty="0">
                <a:solidFill>
                  <a:schemeClr val="accent1">
                    <a:lumMod val="50000"/>
                  </a:schemeClr>
                </a:solidFill>
              </a:rPr>
              <a:t>leaving AD as the</a:t>
            </a:r>
            <a:r>
              <a:rPr lang="en-US" sz="1800" b="1" dirty="0">
                <a:solidFill>
                  <a:schemeClr val="accent1">
                    <a:lumMod val="50000"/>
                  </a:schemeClr>
                </a:solidFill>
              </a:rPr>
              <a:t> </a:t>
            </a:r>
            <a:r>
              <a:rPr lang="en-US" sz="1800" dirty="0">
                <a:solidFill>
                  <a:schemeClr val="accent1">
                    <a:lumMod val="50000"/>
                  </a:schemeClr>
                </a:solidFill>
              </a:rPr>
              <a:t>diagnosis.</a:t>
            </a:r>
          </a:p>
          <a:p>
            <a:pPr marL="0" indent="0">
              <a:buNone/>
            </a:pPr>
            <a:endParaRPr lang="en-US" sz="1800" dirty="0"/>
          </a:p>
          <a:p>
            <a:pPr marL="0" indent="0">
              <a:buNone/>
            </a:pPr>
            <a:endParaRPr lang="en-US" sz="1800" dirty="0"/>
          </a:p>
          <a:p>
            <a:pPr marL="0" indent="0">
              <a:buNone/>
            </a:pPr>
            <a:r>
              <a:rPr lang="en-US" sz="1800" dirty="0"/>
              <a:t> </a:t>
            </a:r>
          </a:p>
          <a:p>
            <a:pPr marL="0" indent="0">
              <a:buNone/>
            </a:pPr>
            <a:r>
              <a:rPr lang="en-US" sz="1800" dirty="0"/>
              <a:t> </a:t>
            </a:r>
          </a:p>
          <a:p>
            <a:pPr marL="0" indent="0">
              <a:buNone/>
            </a:pPr>
            <a:r>
              <a:rPr lang="en-US" sz="1800" dirty="0"/>
              <a:t> </a:t>
            </a:r>
          </a:p>
          <a:p>
            <a:pPr marL="0" indent="0">
              <a:buNone/>
            </a:pPr>
            <a:endParaRPr lang="en-US" dirty="0"/>
          </a:p>
        </p:txBody>
      </p:sp>
      <p:sp>
        <p:nvSpPr>
          <p:cNvPr id="4" name="Slide Number Placeholder 3"/>
          <p:cNvSpPr>
            <a:spLocks noGrp="1"/>
          </p:cNvSpPr>
          <p:nvPr>
            <p:ph type="sldNum" sz="quarter" idx="12"/>
          </p:nvPr>
        </p:nvSpPr>
        <p:spPr/>
        <p:txBody>
          <a:bodyPr/>
          <a:lstStyle/>
          <a:p>
            <a:fld id="{C63D52EE-2EC2-4889-BE6E-7EB8E38B3EEC}" type="slidenum">
              <a:rPr lang="en-US" smtClean="0"/>
              <a:pPr/>
              <a:t>8</a:t>
            </a:fld>
            <a:endParaRPr lang="en-US"/>
          </a:p>
        </p:txBody>
      </p:sp>
    </p:spTree>
    <p:extLst>
      <p:ext uri="{BB962C8B-B14F-4D97-AF65-F5344CB8AC3E}">
        <p14:creationId xmlns:p14="http://schemas.microsoft.com/office/powerpoint/2010/main" val="20015143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371600"/>
            <a:ext cx="7404653" cy="4038600"/>
          </a:xfrm>
        </p:spPr>
        <p:txBody>
          <a:bodyPr/>
          <a:lstStyle/>
          <a:p>
            <a:pPr marL="34290" indent="0">
              <a:buNone/>
            </a:pPr>
            <a:endParaRPr lang="en-US" sz="2200" b="1" u="sng" dirty="0">
              <a:solidFill>
                <a:schemeClr val="accent1">
                  <a:lumMod val="50000"/>
                </a:schemeClr>
              </a:solidFill>
            </a:endParaRPr>
          </a:p>
          <a:p>
            <a:pPr marL="34290" indent="0">
              <a:buNone/>
            </a:pPr>
            <a:r>
              <a:rPr lang="en-US" sz="2200" b="1" u="sng" dirty="0">
                <a:solidFill>
                  <a:schemeClr val="accent1">
                    <a:lumMod val="50000"/>
                  </a:schemeClr>
                </a:solidFill>
              </a:rPr>
              <a:t>MULTI-INFARCT or VASCULAR DEMENTIA: MID</a:t>
            </a:r>
            <a:endParaRPr lang="en-US" sz="2200" u="sng" dirty="0">
              <a:solidFill>
                <a:schemeClr val="accent1">
                  <a:lumMod val="50000"/>
                </a:schemeClr>
              </a:solidFill>
            </a:endParaRPr>
          </a:p>
        </p:txBody>
      </p:sp>
      <p:sp>
        <p:nvSpPr>
          <p:cNvPr id="2" name="Slide Number Placeholder 1"/>
          <p:cNvSpPr>
            <a:spLocks noGrp="1"/>
          </p:cNvSpPr>
          <p:nvPr>
            <p:ph type="sldNum" sz="quarter" idx="12"/>
          </p:nvPr>
        </p:nvSpPr>
        <p:spPr/>
        <p:txBody>
          <a:bodyPr/>
          <a:lstStyle/>
          <a:p>
            <a:fld id="{C63D52EE-2EC2-4889-BE6E-7EB8E38B3EEC}" type="slidenum">
              <a:rPr lang="en-US" smtClean="0"/>
              <a:pPr/>
              <a:t>9</a:t>
            </a:fld>
            <a:endParaRPr lang="en-US"/>
          </a:p>
        </p:txBody>
      </p:sp>
      <p:sp>
        <p:nvSpPr>
          <p:cNvPr id="4" name="Rectangle 3"/>
          <p:cNvSpPr/>
          <p:nvPr/>
        </p:nvSpPr>
        <p:spPr>
          <a:xfrm>
            <a:off x="685800" y="2531481"/>
            <a:ext cx="7848600" cy="2862322"/>
          </a:xfrm>
          <a:prstGeom prst="rect">
            <a:avLst/>
          </a:prstGeom>
        </p:spPr>
        <p:txBody>
          <a:bodyPr wrap="square">
            <a:spAutoFit/>
          </a:bodyPr>
          <a:lstStyle/>
          <a:p>
            <a:r>
              <a:rPr lang="en-US" dirty="0"/>
              <a:t> </a:t>
            </a:r>
            <a:r>
              <a:rPr lang="en-US" dirty="0">
                <a:solidFill>
                  <a:schemeClr val="accent1">
                    <a:lumMod val="50000"/>
                  </a:schemeClr>
                </a:solidFill>
              </a:rPr>
              <a:t>After Alzheimer’s, the second most common cause of dementia is vascular dementia.  Mental deterioration caused by multiple strokes (infarcts) in the brain.  Onset may be sudden as many strokes can occur before symptoms appear.  These strokes may damage areas of the brain responsible for a specific function as well as produce generalized symptoms of dementia.  As a result, MID may appear similar to AD.  MID is not reversible or curable, but treatment of underlying condition (high blood pressure) may modify progression.  Sometimes symptoms improve over time, when it does get worse it usually progresses in a stepwise manner with sudden changes in ability.  MID is usually diagnosed through neurological examination and brain scanning techniques. (CAT scan, MRI).</a:t>
            </a:r>
          </a:p>
        </p:txBody>
      </p:sp>
    </p:spTree>
    <p:extLst>
      <p:ext uri="{BB962C8B-B14F-4D97-AF65-F5344CB8AC3E}">
        <p14:creationId xmlns:p14="http://schemas.microsoft.com/office/powerpoint/2010/main" val="3194854260"/>
      </p:ext>
    </p:extLst>
  </p:cSld>
  <p:clrMapOvr>
    <a:masterClrMapping/>
  </p:clrMapOvr>
</p:sld>
</file>

<file path=ppt/theme/theme1.xml><?xml version="1.0" encoding="utf-8"?>
<a:theme xmlns:a="http://schemas.openxmlformats.org/drawingml/2006/main" name="Basis">
  <a:themeElements>
    <a:clrScheme name="Violet">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6DCA1983-AE1E-48BE-8FC2-9B840730356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TM03457444[[fn=Basis]]</Template>
  <TotalTime>6832</TotalTime>
  <Words>3718</Words>
  <Application>Microsoft Office PowerPoint</Application>
  <PresentationFormat>On-screen Show (4:3)</PresentationFormat>
  <Paragraphs>803</Paragraphs>
  <Slides>67</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67</vt:i4>
      </vt:variant>
    </vt:vector>
  </HeadingPairs>
  <TitlesOfParts>
    <vt:vector size="75" baseType="lpstr">
      <vt:lpstr>Arial</vt:lpstr>
      <vt:lpstr>Arial Narrow</vt:lpstr>
      <vt:lpstr>Calibri</vt:lpstr>
      <vt:lpstr>Corbel</vt:lpstr>
      <vt:lpstr>Symbol</vt:lpstr>
      <vt:lpstr>Times New Roman</vt:lpstr>
      <vt:lpstr>Wingdings</vt:lpstr>
      <vt:lpstr>Basis</vt:lpstr>
      <vt:lpstr>Alzheimer’s Disease &amp; Related Disorders TRAINING FOR PROFESSIONAL CAREGIVERS</vt:lpstr>
      <vt:lpstr>Module 1: OVERVIEW OF THE DEMENTIAS</vt:lpstr>
      <vt:lpstr>NORMAL AGING MEMORY CHANGES</vt:lpstr>
      <vt:lpstr>3 D’S OF MENTAL ILLNESS IN ELDERLY</vt:lpstr>
      <vt:lpstr>DEPRESSION</vt:lpstr>
      <vt:lpstr>DELIRIUM</vt:lpstr>
      <vt:lpstr>PowerPoint Presentation</vt:lpstr>
      <vt:lpstr>OVERVIEW OF DEMENTIAS</vt:lpstr>
      <vt:lpstr>PowerPoint Presentation</vt:lpstr>
      <vt:lpstr>PowerPoint Presentation</vt:lpstr>
      <vt:lpstr>PowerPoint Presentation</vt:lpstr>
      <vt:lpstr>PowerPoint Presentation</vt:lpstr>
      <vt:lpstr>PowerPoint Presentation</vt:lpstr>
      <vt:lpstr>THE AMAZING BRAIN</vt:lpstr>
      <vt:lpstr>THE AMAZING BRAIN</vt:lpstr>
      <vt:lpstr>NEURON  AXON  NEUROTRANSMITTER  SYNAPSE  DENDRITE</vt:lpstr>
      <vt:lpstr>NEURON (Neuro-fibular Tangles) </vt:lpstr>
      <vt:lpstr>Diseased Brain</vt:lpstr>
      <vt:lpstr>STAGES OF ALZHEIMER’S DISEASE</vt:lpstr>
      <vt:lpstr>PowerPoint Presentation</vt:lpstr>
      <vt:lpstr>REISBERG DETERIORATION SCALE for STAGES  of ALZHEIMER’S DISEASE </vt:lpstr>
      <vt:lpstr>PowerPoint Presentation</vt:lpstr>
      <vt:lpstr>A COMPARISON GLOBAL DETERIORATION SCALE STAGES OF ALZHEIMER’S DISEASE</vt:lpstr>
      <vt:lpstr>PowerPoint Presentation</vt:lpstr>
      <vt:lpstr>PowerPoint Presentation</vt:lpstr>
      <vt:lpstr>PowerPoint Presentation</vt:lpstr>
      <vt:lpstr>PowerPoint Presentation</vt:lpstr>
      <vt:lpstr>PowerPoint Presentation</vt:lpstr>
      <vt:lpstr>PAIN ASSESSMENT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HOW ALZHEIMER’S DISEASE AFFECTS COMMUNICATION</vt:lpstr>
      <vt:lpstr>PowerPoint Presentation</vt:lpstr>
      <vt:lpstr>PowerPoint Presentation</vt:lpstr>
      <vt:lpstr>PowerPoint Presentation</vt:lpstr>
      <vt:lpstr>REMINISCENCE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OBJECTIVES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CASE STUDIES FOR DISCUSSION:   During discussion keep in mind the patients right to self-determination, right to choose and refuse even when their own well being may be compromised or jeopardized.  Consider the rights of all persons involved.  </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Alzheimer’s Disease &amp; Related Disorders TRAINING FOR PROFESSIONAL CAREGIVERS</dc:title>
  <dc:creator>Janet Steiner</dc:creator>
  <cp:keywords/>
  <cp:lastModifiedBy>janet.steiner</cp:lastModifiedBy>
  <cp:revision>376</cp:revision>
  <cp:lastPrinted>2018-10-19T17:08:45Z</cp:lastPrinted>
  <dcterms:created xsi:type="dcterms:W3CDTF">2015-01-21T19:27:18Z</dcterms:created>
  <dcterms:modified xsi:type="dcterms:W3CDTF">2018-10-19T17:50:04Z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TC062561681033</vt:lpwstr>
  </property>
</Properties>
</file>